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33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403" r:id="rId19"/>
    <p:sldId id="398" r:id="rId20"/>
    <p:sldId id="399" r:id="rId21"/>
    <p:sldId id="400" r:id="rId22"/>
    <p:sldId id="401" r:id="rId23"/>
    <p:sldId id="40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6" r:id="rId56"/>
    <p:sldId id="397" r:id="rId57"/>
    <p:sldId id="394" r:id="rId5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393"/>
    <p:restoredTop sz="93271"/>
  </p:normalViewPr>
  <p:slideViewPr>
    <p:cSldViewPr snapToGrid="0" snapToObjects="1">
      <p:cViewPr varScale="1">
        <p:scale>
          <a:sx n="131" d="100"/>
          <a:sy n="131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younger:Dropbox:dyounger_bioturk_sync:Aggregation_Diagnostic:1117Excel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younger:Dropbox:dyounger_bioturk_sync:Aggregation_Diagnostic:1117Excel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younger:Library:Application%20Support:Microsoft:Office:Office%202011%20AutoRecovery:1117ExcelData%20(version%201).xlsb" TargetMode="External"/><Relationship Id="rId2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younger:Dropbox:dyounger_bioturk_sync:Aggregation_Diagnostic:1117Excel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younger:Dropbox:dyounger_bioturk_sync:Aggregation_Diagnostic:1117Excel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9777314066325"/>
          <c:y val="0.0348417020842564"/>
          <c:w val="0.733516672352052"/>
          <c:h val="0.780006354238147"/>
        </c:manualLayout>
      </c:layout>
      <c:scatterChart>
        <c:scatterStyle val="lineMarker"/>
        <c:varyColors val="0"/>
        <c:ser>
          <c:idx val="0"/>
          <c:order val="0"/>
          <c:tx>
            <c:v>Bfl1,BclB,Bcl2,BclXL,BclW</c:v>
          </c:tx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chemeClr val="accent4"/>
              </a:solidFill>
              <a:ln>
                <a:solidFill>
                  <a:schemeClr val="tx1"/>
                </a:solidFill>
              </a:ln>
              <a:effectLst/>
            </c:spPr>
          </c:marker>
          <c:trendline>
            <c:trendlineType val="power"/>
            <c:dispRSqr val="1"/>
            <c:dispEq val="1"/>
            <c:trendlineLbl>
              <c:layout>
                <c:manualLayout>
                  <c:x val="0.56326491295485"/>
                  <c:y val="-0.0255025616735578"/>
                </c:manualLayout>
              </c:layout>
              <c:tx>
                <c:rich>
                  <a:bodyPr/>
                  <a:lstStyle/>
                  <a:p>
                    <a:pPr>
                      <a:defRPr sz="1800"/>
                    </a:pPr>
                    <a:r>
                      <a:rPr lang="en-US" sz="1800" baseline="0" dirty="0"/>
                      <a:t>R² = 0.872</a:t>
                    </a:r>
                    <a:endParaRPr lang="en-US" sz="1800" dirty="0"/>
                  </a:p>
                </c:rich>
              </c:tx>
              <c:numFmt formatCode="General" sourceLinked="0"/>
            </c:trendlineLbl>
          </c:trendline>
          <c:errBars>
            <c:errDir val="x"/>
            <c:errBarType val="both"/>
            <c:errValType val="cust"/>
            <c:noEndCap val="1"/>
            <c:plus>
              <c:numRef>
                <c:f>'NextGen2 Building Dataframe'!$H$2:$H$55</c:f>
                <c:numCache>
                  <c:formatCode>General</c:formatCode>
                  <c:ptCount val="54"/>
                  <c:pt idx="0">
                    <c:v>0.607482191782881</c:v>
                  </c:pt>
                  <c:pt idx="1">
                    <c:v>0.343054789064371</c:v>
                  </c:pt>
                  <c:pt idx="3">
                    <c:v>28.85001444251516</c:v>
                  </c:pt>
                  <c:pt idx="4">
                    <c:v>853.7829544640332</c:v>
                  </c:pt>
                  <c:pt idx="7">
                    <c:v>564.3000000000001</c:v>
                  </c:pt>
                  <c:pt idx="8">
                    <c:v>89587.58071839602</c:v>
                  </c:pt>
                  <c:pt idx="9">
                    <c:v>7900.930324968066</c:v>
                  </c:pt>
                  <c:pt idx="10">
                    <c:v>1438.037076480761</c:v>
                  </c:pt>
                  <c:pt idx="11">
                    <c:v>5.676028541154458</c:v>
                  </c:pt>
                  <c:pt idx="12">
                    <c:v>1.159576359423274</c:v>
                  </c:pt>
                  <c:pt idx="13">
                    <c:v>50.90588014496295</c:v>
                  </c:pt>
                  <c:pt idx="15">
                    <c:v>3713.0</c:v>
                  </c:pt>
                  <c:pt idx="16">
                    <c:v>8.59903095315591</c:v>
                  </c:pt>
                  <c:pt idx="17">
                    <c:v>11570.10083505469</c:v>
                  </c:pt>
                  <c:pt idx="18">
                    <c:v>40.77135432302113</c:v>
                  </c:pt>
                  <c:pt idx="19">
                    <c:v>0.568933273767671</c:v>
                  </c:pt>
                  <c:pt idx="21">
                    <c:v>3.458328112445858</c:v>
                  </c:pt>
                  <c:pt idx="22">
                    <c:v>385.8756276314953</c:v>
                  </c:pt>
                  <c:pt idx="23">
                    <c:v>0.556544179138847</c:v>
                  </c:pt>
                  <c:pt idx="24">
                    <c:v>1.317969018351089</c:v>
                  </c:pt>
                  <c:pt idx="25">
                    <c:v>1.0307008942139</c:v>
                  </c:pt>
                  <c:pt idx="26">
                    <c:v>2338.610698684156</c:v>
                  </c:pt>
                  <c:pt idx="27">
                    <c:v>216.4493782234852</c:v>
                  </c:pt>
                  <c:pt idx="28">
                    <c:v>20.95916903569096</c:v>
                  </c:pt>
                  <c:pt idx="30">
                    <c:v>4.189586296203162</c:v>
                  </c:pt>
                  <c:pt idx="31">
                    <c:v>314.0891593162676</c:v>
                  </c:pt>
                  <c:pt idx="32">
                    <c:v>250.643837612923</c:v>
                  </c:pt>
                  <c:pt idx="33">
                    <c:v>1278.006259765577</c:v>
                  </c:pt>
                  <c:pt idx="34">
                    <c:v>0.0672752802545877</c:v>
                  </c:pt>
                  <c:pt idx="35">
                    <c:v>11249.14811589452</c:v>
                  </c:pt>
                  <c:pt idx="36">
                    <c:v>603.1326553918274</c:v>
                  </c:pt>
                  <c:pt idx="37">
                    <c:v>127.3600779941135</c:v>
                  </c:pt>
                  <c:pt idx="39">
                    <c:v>504.9188053538905</c:v>
                  </c:pt>
                  <c:pt idx="40">
                    <c:v>2051.154146653374</c:v>
                  </c:pt>
                  <c:pt idx="41">
                    <c:v>318.5739056064282</c:v>
                  </c:pt>
                  <c:pt idx="42">
                    <c:v>128.8112313943677</c:v>
                  </c:pt>
                  <c:pt idx="43">
                    <c:v>0.4726873526268</c:v>
                  </c:pt>
                  <c:pt idx="44">
                    <c:v>196399.9766632708</c:v>
                  </c:pt>
                  <c:pt idx="45">
                    <c:v>808.641867577978</c:v>
                  </c:pt>
                  <c:pt idx="46">
                    <c:v>8.401811411832513</c:v>
                  </c:pt>
                  <c:pt idx="48">
                    <c:v>0.0871711726050151</c:v>
                  </c:pt>
                  <c:pt idx="49">
                    <c:v>122.0669215362348</c:v>
                  </c:pt>
                  <c:pt idx="51">
                    <c:v>40474.79215511798</c:v>
                  </c:pt>
                  <c:pt idx="52">
                    <c:v>1.293883044688867</c:v>
                  </c:pt>
                  <c:pt idx="53">
                    <c:v>0.0584562203704618</c:v>
                  </c:pt>
                </c:numCache>
              </c:numRef>
            </c:plus>
            <c:minus>
              <c:numRef>
                <c:f>'NextGen2 Building Dataframe'!$H$2:$H$55</c:f>
                <c:numCache>
                  <c:formatCode>General</c:formatCode>
                  <c:ptCount val="54"/>
                  <c:pt idx="0">
                    <c:v>0.607482191782881</c:v>
                  </c:pt>
                  <c:pt idx="1">
                    <c:v>0.343054789064371</c:v>
                  </c:pt>
                  <c:pt idx="3">
                    <c:v>28.85001444251516</c:v>
                  </c:pt>
                  <c:pt idx="4">
                    <c:v>853.7829544640332</c:v>
                  </c:pt>
                  <c:pt idx="7">
                    <c:v>564.3000000000001</c:v>
                  </c:pt>
                  <c:pt idx="8">
                    <c:v>89587.58071839602</c:v>
                  </c:pt>
                  <c:pt idx="9">
                    <c:v>7900.930324968066</c:v>
                  </c:pt>
                  <c:pt idx="10">
                    <c:v>1438.037076480761</c:v>
                  </c:pt>
                  <c:pt idx="11">
                    <c:v>5.676028541154458</c:v>
                  </c:pt>
                  <c:pt idx="12">
                    <c:v>1.159576359423274</c:v>
                  </c:pt>
                  <c:pt idx="13">
                    <c:v>50.90588014496295</c:v>
                  </c:pt>
                  <c:pt idx="15">
                    <c:v>3713.0</c:v>
                  </c:pt>
                  <c:pt idx="16">
                    <c:v>8.59903095315591</c:v>
                  </c:pt>
                  <c:pt idx="17">
                    <c:v>11570.10083505469</c:v>
                  </c:pt>
                  <c:pt idx="18">
                    <c:v>40.77135432302113</c:v>
                  </c:pt>
                  <c:pt idx="19">
                    <c:v>0.568933273767671</c:v>
                  </c:pt>
                  <c:pt idx="21">
                    <c:v>3.458328112445858</c:v>
                  </c:pt>
                  <c:pt idx="22">
                    <c:v>385.8756276314953</c:v>
                  </c:pt>
                  <c:pt idx="23">
                    <c:v>0.556544179138847</c:v>
                  </c:pt>
                  <c:pt idx="24">
                    <c:v>1.317969018351089</c:v>
                  </c:pt>
                  <c:pt idx="25">
                    <c:v>1.0307008942139</c:v>
                  </c:pt>
                  <c:pt idx="26">
                    <c:v>2338.610698684156</c:v>
                  </c:pt>
                  <c:pt idx="27">
                    <c:v>216.4493782234852</c:v>
                  </c:pt>
                  <c:pt idx="28">
                    <c:v>20.95916903569096</c:v>
                  </c:pt>
                  <c:pt idx="30">
                    <c:v>4.189586296203162</c:v>
                  </c:pt>
                  <c:pt idx="31">
                    <c:v>314.0891593162676</c:v>
                  </c:pt>
                  <c:pt idx="32">
                    <c:v>250.643837612923</c:v>
                  </c:pt>
                  <c:pt idx="33">
                    <c:v>1278.006259765577</c:v>
                  </c:pt>
                  <c:pt idx="34">
                    <c:v>0.0672752802545877</c:v>
                  </c:pt>
                  <c:pt idx="35">
                    <c:v>11249.14811589452</c:v>
                  </c:pt>
                  <c:pt idx="36">
                    <c:v>603.1326553918274</c:v>
                  </c:pt>
                  <c:pt idx="37">
                    <c:v>127.3600779941135</c:v>
                  </c:pt>
                  <c:pt idx="39">
                    <c:v>504.9188053538905</c:v>
                  </c:pt>
                  <c:pt idx="40">
                    <c:v>2051.154146653374</c:v>
                  </c:pt>
                  <c:pt idx="41">
                    <c:v>318.5739056064282</c:v>
                  </c:pt>
                  <c:pt idx="42">
                    <c:v>128.8112313943677</c:v>
                  </c:pt>
                  <c:pt idx="43">
                    <c:v>0.4726873526268</c:v>
                  </c:pt>
                  <c:pt idx="44">
                    <c:v>196399.9766632708</c:v>
                  </c:pt>
                  <c:pt idx="45">
                    <c:v>808.641867577978</c:v>
                  </c:pt>
                  <c:pt idx="46">
                    <c:v>8.401811411832513</c:v>
                  </c:pt>
                  <c:pt idx="48">
                    <c:v>0.0871711726050151</c:v>
                  </c:pt>
                  <c:pt idx="49">
                    <c:v>122.0669215362348</c:v>
                  </c:pt>
                  <c:pt idx="51">
                    <c:v>40474.79215511798</c:v>
                  </c:pt>
                  <c:pt idx="52">
                    <c:v>1.293883044688867</c:v>
                  </c:pt>
                  <c:pt idx="53">
                    <c:v>0.0584562203704618</c:v>
                  </c:pt>
                </c:numCache>
              </c:numRef>
            </c:minus>
          </c:errBars>
          <c:errBars>
            <c:errDir val="y"/>
            <c:errBarType val="both"/>
            <c:errValType val="cust"/>
            <c:noEndCap val="1"/>
            <c:pl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3">
                    <c:v>0.380088103930208</c:v>
                  </c:pt>
                  <c:pt idx="4">
                    <c:v>0.122486900351716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0.19</c:v>
                  </c:pt>
                </c:numCache>
              </c:numRef>
            </c:plus>
            <c:min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3">
                    <c:v>0.380088103930208</c:v>
                  </c:pt>
                  <c:pt idx="4">
                    <c:v>0.122486900351716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0.19</c:v>
                  </c:pt>
                </c:numCache>
              </c:numRef>
            </c:minus>
          </c:errBars>
          <c:xVal>
            <c:numRef>
              <c:f>'NextGen2 Building Dataframe'!$G$2:$G$46</c:f>
              <c:numCache>
                <c:formatCode>0.00</c:formatCode>
                <c:ptCount val="45"/>
                <c:pt idx="0">
                  <c:v>0.9996</c:v>
                </c:pt>
                <c:pt idx="1">
                  <c:v>1.141266666666667</c:v>
                </c:pt>
                <c:pt idx="3">
                  <c:v>517.8333333333333</c:v>
                </c:pt>
                <c:pt idx="4">
                  <c:v>2379.33333333334</c:v>
                </c:pt>
                <c:pt idx="7">
                  <c:v>7047.0</c:v>
                </c:pt>
                <c:pt idx="8">
                  <c:v>182444.3333333333</c:v>
                </c:pt>
                <c:pt idx="9">
                  <c:v>31020.0</c:v>
                </c:pt>
                <c:pt idx="10">
                  <c:v>3829.666666666642</c:v>
                </c:pt>
                <c:pt idx="11">
                  <c:v>24.67000000000001</c:v>
                </c:pt>
                <c:pt idx="12">
                  <c:v>8.33466666666667</c:v>
                </c:pt>
                <c:pt idx="13">
                  <c:v>76.85666666666665</c:v>
                </c:pt>
                <c:pt idx="15">
                  <c:v>14730.0</c:v>
                </c:pt>
                <c:pt idx="16">
                  <c:v>106.8333333333333</c:v>
                </c:pt>
                <c:pt idx="17">
                  <c:v>21806.66666666667</c:v>
                </c:pt>
                <c:pt idx="18">
                  <c:v>320.9666666666668</c:v>
                </c:pt>
                <c:pt idx="19">
                  <c:v>100.2133333333333</c:v>
                </c:pt>
                <c:pt idx="21">
                  <c:v>17.30666666666666</c:v>
                </c:pt>
                <c:pt idx="22">
                  <c:v>12460.0</c:v>
                </c:pt>
                <c:pt idx="23">
                  <c:v>0.838833333333333</c:v>
                </c:pt>
                <c:pt idx="24">
                  <c:v>8.933333333333333</c:v>
                </c:pt>
                <c:pt idx="25">
                  <c:v>3.809333333333333</c:v>
                </c:pt>
                <c:pt idx="26">
                  <c:v>15620.0</c:v>
                </c:pt>
                <c:pt idx="27">
                  <c:v>891.3333333333333</c:v>
                </c:pt>
                <c:pt idx="28">
                  <c:v>537.2666666666666</c:v>
                </c:pt>
                <c:pt idx="30">
                  <c:v>20.19666666666667</c:v>
                </c:pt>
                <c:pt idx="31">
                  <c:v>7777.0</c:v>
                </c:pt>
                <c:pt idx="32">
                  <c:v>3539.33333333334</c:v>
                </c:pt>
                <c:pt idx="33">
                  <c:v>12120.0</c:v>
                </c:pt>
                <c:pt idx="34">
                  <c:v>0.589966666666667</c:v>
                </c:pt>
                <c:pt idx="35">
                  <c:v>342333.3333333333</c:v>
                </c:pt>
                <c:pt idx="36">
                  <c:v>7402.0</c:v>
                </c:pt>
                <c:pt idx="37">
                  <c:v>377.0</c:v>
                </c:pt>
                <c:pt idx="39">
                  <c:v>2014.0</c:v>
                </c:pt>
                <c:pt idx="40">
                  <c:v>18963.33333333331</c:v>
                </c:pt>
                <c:pt idx="41">
                  <c:v>1846.333333333333</c:v>
                </c:pt>
                <c:pt idx="42">
                  <c:v>1668.666666666666</c:v>
                </c:pt>
                <c:pt idx="43">
                  <c:v>14.89333333333333</c:v>
                </c:pt>
                <c:pt idx="44">
                  <c:v>224916.6666666667</c:v>
                </c:pt>
              </c:numCache>
            </c:numRef>
          </c:xVal>
          <c:yVal>
            <c:numRef>
              <c:f>'NextGen2 Building Dataframe'!$M$2:$M$46</c:f>
              <c:numCache>
                <c:formatCode>General</c:formatCode>
                <c:ptCount val="45"/>
                <c:pt idx="0">
                  <c:v>7.371524654027612</c:v>
                </c:pt>
                <c:pt idx="1">
                  <c:v>4.278959105269358</c:v>
                </c:pt>
                <c:pt idx="2">
                  <c:v>0.162672204005244</c:v>
                </c:pt>
                <c:pt idx="3">
                  <c:v>0.814292062733108</c:v>
                </c:pt>
                <c:pt idx="4">
                  <c:v>0.284770255523839</c:v>
                </c:pt>
                <c:pt idx="5">
                  <c:v>0.518790536915397</c:v>
                </c:pt>
                <c:pt idx="6">
                  <c:v>0.28603155377756</c:v>
                </c:pt>
                <c:pt idx="7">
                  <c:v>0.293721107293661</c:v>
                </c:pt>
                <c:pt idx="8">
                  <c:v>0.0821042226115151</c:v>
                </c:pt>
                <c:pt idx="9">
                  <c:v>0.437734368259323</c:v>
                </c:pt>
                <c:pt idx="10">
                  <c:v>0.310396207619701</c:v>
                </c:pt>
                <c:pt idx="11">
                  <c:v>5.913258607684754</c:v>
                </c:pt>
                <c:pt idx="12">
                  <c:v>1.878418677920068</c:v>
                </c:pt>
                <c:pt idx="13">
                  <c:v>2.75519323453535</c:v>
                </c:pt>
                <c:pt idx="14">
                  <c:v>0.448538302003027</c:v>
                </c:pt>
                <c:pt idx="15">
                  <c:v>0.303291235071848</c:v>
                </c:pt>
                <c:pt idx="16">
                  <c:v>0.939206637928067</c:v>
                </c:pt>
                <c:pt idx="17">
                  <c:v>0.246379112551545</c:v>
                </c:pt>
                <c:pt idx="18">
                  <c:v>1.120806669860303</c:v>
                </c:pt>
                <c:pt idx="19">
                  <c:v>0.86471062994929</c:v>
                </c:pt>
                <c:pt idx="20">
                  <c:v>0.459237166607297</c:v>
                </c:pt>
                <c:pt idx="21">
                  <c:v>2.359458949433244</c:v>
                </c:pt>
                <c:pt idx="22">
                  <c:v>0.307821404548903</c:v>
                </c:pt>
                <c:pt idx="23">
                  <c:v>27.48333179650972</c:v>
                </c:pt>
                <c:pt idx="24">
                  <c:v>15.7753572244507</c:v>
                </c:pt>
                <c:pt idx="25">
                  <c:v>3.760400636200922</c:v>
                </c:pt>
                <c:pt idx="26">
                  <c:v>0.150120913439813</c:v>
                </c:pt>
                <c:pt idx="27">
                  <c:v>1.8127051205681</c:v>
                </c:pt>
                <c:pt idx="28">
                  <c:v>1.00697424474271</c:v>
                </c:pt>
                <c:pt idx="29">
                  <c:v>0.117847243050459</c:v>
                </c:pt>
                <c:pt idx="30">
                  <c:v>2.375460933849768</c:v>
                </c:pt>
                <c:pt idx="31">
                  <c:v>0.44396132802655</c:v>
                </c:pt>
                <c:pt idx="32">
                  <c:v>0.625067609976329</c:v>
                </c:pt>
                <c:pt idx="33">
                  <c:v>0.317573026948488</c:v>
                </c:pt>
                <c:pt idx="34">
                  <c:v>7.069258572712046</c:v>
                </c:pt>
                <c:pt idx="35">
                  <c:v>0.046729265472943</c:v>
                </c:pt>
                <c:pt idx="36">
                  <c:v>0.352108917041222</c:v>
                </c:pt>
                <c:pt idx="37">
                  <c:v>0.321173954406634</c:v>
                </c:pt>
                <c:pt idx="38">
                  <c:v>0.251860942278138</c:v>
                </c:pt>
                <c:pt idx="39">
                  <c:v>0.374393173807742</c:v>
                </c:pt>
                <c:pt idx="40">
                  <c:v>0.234164135609603</c:v>
                </c:pt>
                <c:pt idx="41">
                  <c:v>0.344691361125951</c:v>
                </c:pt>
                <c:pt idx="42">
                  <c:v>0.486652701323277</c:v>
                </c:pt>
                <c:pt idx="43">
                  <c:v>2.698780746029966</c:v>
                </c:pt>
                <c:pt idx="44">
                  <c:v>0.199313205448752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3E9-3042-8896-0BBEC4FB3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36902624"/>
        <c:axId val="-1941938080"/>
      </c:scatterChart>
      <c:valAx>
        <c:axId val="-1236902624"/>
        <c:scaling>
          <c:logBase val="10.0"/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dirty="0"/>
                  <a:t>K</a:t>
                </a:r>
                <a:r>
                  <a:rPr lang="en-US" sz="1100" baseline="-25000" dirty="0"/>
                  <a:t>D</a:t>
                </a:r>
                <a:r>
                  <a:rPr lang="en-US" sz="1100" dirty="0"/>
                  <a:t> (nM)</a:t>
                </a:r>
              </a:p>
            </c:rich>
          </c:tx>
          <c:layout>
            <c:manualLayout>
              <c:xMode val="edge"/>
              <c:yMode val="edge"/>
              <c:x val="0.501112242148439"/>
              <c:y val="0.936824528474639"/>
            </c:manualLayout>
          </c:layout>
          <c:overlay val="0"/>
        </c:title>
        <c:numFmt formatCode="0.E+00" sourceLinked="0"/>
        <c:majorTickMark val="out"/>
        <c:minorTickMark val="out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-1941938080"/>
        <c:crossesAt val="0.01"/>
        <c:crossBetween val="midCat"/>
        <c:majorUnit val="100.0"/>
      </c:valAx>
      <c:valAx>
        <c:axId val="-1941938080"/>
        <c:scaling>
          <c:logBase val="10.0"/>
          <c:orientation val="minMax"/>
          <c:min val="0.01"/>
        </c:scaling>
        <c:delete val="0"/>
        <c:axPos val="l"/>
        <c:numFmt formatCode="General" sourceLinked="1"/>
        <c:majorTickMark val="out"/>
        <c:minorTickMark val="out"/>
        <c:tickLblPos val="high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>
                <a:latin typeface="Arial"/>
                <a:cs typeface="Arial"/>
              </a:defRPr>
            </a:pPr>
            <a:endParaRPr lang="en-US"/>
          </a:p>
        </c:txPr>
        <c:crossAx val="-1236902624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9777314066325"/>
          <c:y val="0.0348417020842564"/>
          <c:w val="0.733516672352052"/>
          <c:h val="0.780006354238147"/>
        </c:manualLayout>
      </c:layout>
      <c:scatterChart>
        <c:scatterStyle val="lineMarker"/>
        <c:varyColors val="0"/>
        <c:ser>
          <c:idx val="0"/>
          <c:order val="0"/>
          <c:tx>
            <c:v>Bfl1,BclB,Bcl2,BclXL,BclW</c:v>
          </c:tx>
          <c:spPr>
            <a:ln w="47625">
              <a:noFill/>
            </a:ln>
            <a:effectLst/>
          </c:spPr>
          <c:marker>
            <c:symbol val="circle"/>
            <c:size val="9"/>
            <c:spPr>
              <a:solidFill>
                <a:schemeClr val="accent4"/>
              </a:solidFill>
              <a:ln>
                <a:solidFill>
                  <a:schemeClr val="tx1"/>
                </a:solidFill>
              </a:ln>
              <a:effectLst/>
            </c:spPr>
          </c:marker>
          <c:trendline>
            <c:trendlineType val="power"/>
            <c:dispRSqr val="1"/>
            <c:dispEq val="1"/>
            <c:trendlineLbl>
              <c:layout>
                <c:manualLayout>
                  <c:x val="0.56326491295485"/>
                  <c:y val="-0.0255025616735578"/>
                </c:manualLayout>
              </c:layout>
              <c:tx>
                <c:rich>
                  <a:bodyPr/>
                  <a:lstStyle/>
                  <a:p>
                    <a:pPr>
                      <a:defRPr sz="1800"/>
                    </a:pPr>
                    <a:r>
                      <a:rPr lang="en-US" sz="1800" baseline="0" dirty="0"/>
                      <a:t>R² = 0.872</a:t>
                    </a:r>
                    <a:endParaRPr lang="en-US" sz="1800" dirty="0"/>
                  </a:p>
                </c:rich>
              </c:tx>
              <c:numFmt formatCode="General" sourceLinked="0"/>
            </c:trendlineLbl>
          </c:trendline>
          <c:errBars>
            <c:errDir val="x"/>
            <c:errBarType val="both"/>
            <c:errValType val="cust"/>
            <c:noEndCap val="1"/>
            <c:plus>
              <c:numRef>
                <c:f>'NextGen2 Building Dataframe'!$H$2:$H$55</c:f>
                <c:numCache>
                  <c:formatCode>General</c:formatCode>
                  <c:ptCount val="54"/>
                  <c:pt idx="0">
                    <c:v>0.607482191782881</c:v>
                  </c:pt>
                  <c:pt idx="1">
                    <c:v>0.343054789064371</c:v>
                  </c:pt>
                  <c:pt idx="3">
                    <c:v>28.85001444251516</c:v>
                  </c:pt>
                  <c:pt idx="4">
                    <c:v>853.7829544640332</c:v>
                  </c:pt>
                  <c:pt idx="7">
                    <c:v>564.3000000000001</c:v>
                  </c:pt>
                  <c:pt idx="8">
                    <c:v>89587.58071839602</c:v>
                  </c:pt>
                  <c:pt idx="9">
                    <c:v>7900.930324968066</c:v>
                  </c:pt>
                  <c:pt idx="10">
                    <c:v>1438.037076480761</c:v>
                  </c:pt>
                  <c:pt idx="11">
                    <c:v>5.676028541154458</c:v>
                  </c:pt>
                  <c:pt idx="12">
                    <c:v>1.159576359423274</c:v>
                  </c:pt>
                  <c:pt idx="13">
                    <c:v>50.90588014496295</c:v>
                  </c:pt>
                  <c:pt idx="15">
                    <c:v>3713.0</c:v>
                  </c:pt>
                  <c:pt idx="16">
                    <c:v>8.59903095315591</c:v>
                  </c:pt>
                  <c:pt idx="17">
                    <c:v>11570.10083505469</c:v>
                  </c:pt>
                  <c:pt idx="18">
                    <c:v>40.77135432302113</c:v>
                  </c:pt>
                  <c:pt idx="19">
                    <c:v>0.568933273767671</c:v>
                  </c:pt>
                  <c:pt idx="21">
                    <c:v>3.458328112445858</c:v>
                  </c:pt>
                  <c:pt idx="22">
                    <c:v>385.8756276314953</c:v>
                  </c:pt>
                  <c:pt idx="23">
                    <c:v>0.556544179138847</c:v>
                  </c:pt>
                  <c:pt idx="24">
                    <c:v>1.317969018351089</c:v>
                  </c:pt>
                  <c:pt idx="25">
                    <c:v>1.0307008942139</c:v>
                  </c:pt>
                  <c:pt idx="26">
                    <c:v>2338.610698684156</c:v>
                  </c:pt>
                  <c:pt idx="27">
                    <c:v>216.4493782234852</c:v>
                  </c:pt>
                  <c:pt idx="28">
                    <c:v>20.95916903569096</c:v>
                  </c:pt>
                  <c:pt idx="30">
                    <c:v>4.189586296203162</c:v>
                  </c:pt>
                  <c:pt idx="31">
                    <c:v>314.0891593162676</c:v>
                  </c:pt>
                  <c:pt idx="32">
                    <c:v>250.643837612923</c:v>
                  </c:pt>
                  <c:pt idx="33">
                    <c:v>1278.006259765577</c:v>
                  </c:pt>
                  <c:pt idx="34">
                    <c:v>0.0672752802545877</c:v>
                  </c:pt>
                  <c:pt idx="35">
                    <c:v>11249.14811589452</c:v>
                  </c:pt>
                  <c:pt idx="36">
                    <c:v>603.1326553918274</c:v>
                  </c:pt>
                  <c:pt idx="37">
                    <c:v>127.3600779941135</c:v>
                  </c:pt>
                  <c:pt idx="39">
                    <c:v>504.9188053538905</c:v>
                  </c:pt>
                  <c:pt idx="40">
                    <c:v>2051.154146653374</c:v>
                  </c:pt>
                  <c:pt idx="41">
                    <c:v>318.5739056064282</c:v>
                  </c:pt>
                  <c:pt idx="42">
                    <c:v>128.8112313943677</c:v>
                  </c:pt>
                  <c:pt idx="43">
                    <c:v>0.4726873526268</c:v>
                  </c:pt>
                  <c:pt idx="44">
                    <c:v>196399.9766632708</c:v>
                  </c:pt>
                  <c:pt idx="45">
                    <c:v>808.641867577978</c:v>
                  </c:pt>
                  <c:pt idx="46">
                    <c:v>8.401811411832513</c:v>
                  </c:pt>
                  <c:pt idx="48">
                    <c:v>0.0871711726050151</c:v>
                  </c:pt>
                  <c:pt idx="49">
                    <c:v>122.0669215362348</c:v>
                  </c:pt>
                  <c:pt idx="51">
                    <c:v>40474.79215511798</c:v>
                  </c:pt>
                  <c:pt idx="52">
                    <c:v>1.293883044688867</c:v>
                  </c:pt>
                  <c:pt idx="53">
                    <c:v>0.0584562203704618</c:v>
                  </c:pt>
                </c:numCache>
              </c:numRef>
            </c:plus>
            <c:minus>
              <c:numRef>
                <c:f>'NextGen2 Building Dataframe'!$H$2:$H$55</c:f>
                <c:numCache>
                  <c:formatCode>General</c:formatCode>
                  <c:ptCount val="54"/>
                  <c:pt idx="0">
                    <c:v>0.607482191782881</c:v>
                  </c:pt>
                  <c:pt idx="1">
                    <c:v>0.343054789064371</c:v>
                  </c:pt>
                  <c:pt idx="3">
                    <c:v>28.85001444251516</c:v>
                  </c:pt>
                  <c:pt idx="4">
                    <c:v>853.7829544640332</c:v>
                  </c:pt>
                  <c:pt idx="7">
                    <c:v>564.3000000000001</c:v>
                  </c:pt>
                  <c:pt idx="8">
                    <c:v>89587.58071839602</c:v>
                  </c:pt>
                  <c:pt idx="9">
                    <c:v>7900.930324968066</c:v>
                  </c:pt>
                  <c:pt idx="10">
                    <c:v>1438.037076480761</c:v>
                  </c:pt>
                  <c:pt idx="11">
                    <c:v>5.676028541154458</c:v>
                  </c:pt>
                  <c:pt idx="12">
                    <c:v>1.159576359423274</c:v>
                  </c:pt>
                  <c:pt idx="13">
                    <c:v>50.90588014496295</c:v>
                  </c:pt>
                  <c:pt idx="15">
                    <c:v>3713.0</c:v>
                  </c:pt>
                  <c:pt idx="16">
                    <c:v>8.59903095315591</c:v>
                  </c:pt>
                  <c:pt idx="17">
                    <c:v>11570.10083505469</c:v>
                  </c:pt>
                  <c:pt idx="18">
                    <c:v>40.77135432302113</c:v>
                  </c:pt>
                  <c:pt idx="19">
                    <c:v>0.568933273767671</c:v>
                  </c:pt>
                  <c:pt idx="21">
                    <c:v>3.458328112445858</c:v>
                  </c:pt>
                  <c:pt idx="22">
                    <c:v>385.8756276314953</c:v>
                  </c:pt>
                  <c:pt idx="23">
                    <c:v>0.556544179138847</c:v>
                  </c:pt>
                  <c:pt idx="24">
                    <c:v>1.317969018351089</c:v>
                  </c:pt>
                  <c:pt idx="25">
                    <c:v>1.0307008942139</c:v>
                  </c:pt>
                  <c:pt idx="26">
                    <c:v>2338.610698684156</c:v>
                  </c:pt>
                  <c:pt idx="27">
                    <c:v>216.4493782234852</c:v>
                  </c:pt>
                  <c:pt idx="28">
                    <c:v>20.95916903569096</c:v>
                  </c:pt>
                  <c:pt idx="30">
                    <c:v>4.189586296203162</c:v>
                  </c:pt>
                  <c:pt idx="31">
                    <c:v>314.0891593162676</c:v>
                  </c:pt>
                  <c:pt idx="32">
                    <c:v>250.643837612923</c:v>
                  </c:pt>
                  <c:pt idx="33">
                    <c:v>1278.006259765577</c:v>
                  </c:pt>
                  <c:pt idx="34">
                    <c:v>0.0672752802545877</c:v>
                  </c:pt>
                  <c:pt idx="35">
                    <c:v>11249.14811589452</c:v>
                  </c:pt>
                  <c:pt idx="36">
                    <c:v>603.1326553918274</c:v>
                  </c:pt>
                  <c:pt idx="37">
                    <c:v>127.3600779941135</c:v>
                  </c:pt>
                  <c:pt idx="39">
                    <c:v>504.9188053538905</c:v>
                  </c:pt>
                  <c:pt idx="40">
                    <c:v>2051.154146653374</c:v>
                  </c:pt>
                  <c:pt idx="41">
                    <c:v>318.5739056064282</c:v>
                  </c:pt>
                  <c:pt idx="42">
                    <c:v>128.8112313943677</c:v>
                  </c:pt>
                  <c:pt idx="43">
                    <c:v>0.4726873526268</c:v>
                  </c:pt>
                  <c:pt idx="44">
                    <c:v>196399.9766632708</c:v>
                  </c:pt>
                  <c:pt idx="45">
                    <c:v>808.641867577978</c:v>
                  </c:pt>
                  <c:pt idx="46">
                    <c:v>8.401811411832513</c:v>
                  </c:pt>
                  <c:pt idx="48">
                    <c:v>0.0871711726050151</c:v>
                  </c:pt>
                  <c:pt idx="49">
                    <c:v>122.0669215362348</c:v>
                  </c:pt>
                  <c:pt idx="51">
                    <c:v>40474.79215511798</c:v>
                  </c:pt>
                  <c:pt idx="52">
                    <c:v>1.293883044688867</c:v>
                  </c:pt>
                  <c:pt idx="53">
                    <c:v>0.0584562203704618</c:v>
                  </c:pt>
                </c:numCache>
              </c:numRef>
            </c:minus>
          </c:errBars>
          <c:errBars>
            <c:errDir val="y"/>
            <c:errBarType val="both"/>
            <c:errValType val="cust"/>
            <c:noEndCap val="1"/>
            <c:pl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3">
                    <c:v>0.380088103930208</c:v>
                  </c:pt>
                  <c:pt idx="4">
                    <c:v>0.122486900351716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0.19</c:v>
                  </c:pt>
                </c:numCache>
              </c:numRef>
            </c:plus>
            <c:min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3">
                    <c:v>0.380088103930208</c:v>
                  </c:pt>
                  <c:pt idx="4">
                    <c:v>0.122486900351716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0.19</c:v>
                  </c:pt>
                </c:numCache>
              </c:numRef>
            </c:minus>
          </c:errBars>
          <c:xVal>
            <c:numRef>
              <c:f>'NextGen2 Building Dataframe'!$G$2:$G$46</c:f>
              <c:numCache>
                <c:formatCode>0.00</c:formatCode>
                <c:ptCount val="45"/>
                <c:pt idx="0">
                  <c:v>0.9996</c:v>
                </c:pt>
                <c:pt idx="1">
                  <c:v>1.141266666666667</c:v>
                </c:pt>
                <c:pt idx="3">
                  <c:v>517.8333333333333</c:v>
                </c:pt>
                <c:pt idx="4">
                  <c:v>2379.33333333334</c:v>
                </c:pt>
                <c:pt idx="7">
                  <c:v>7047.0</c:v>
                </c:pt>
                <c:pt idx="8">
                  <c:v>182444.3333333333</c:v>
                </c:pt>
                <c:pt idx="9">
                  <c:v>31020.0</c:v>
                </c:pt>
                <c:pt idx="10">
                  <c:v>3829.666666666642</c:v>
                </c:pt>
                <c:pt idx="11">
                  <c:v>24.67000000000001</c:v>
                </c:pt>
                <c:pt idx="12">
                  <c:v>8.33466666666667</c:v>
                </c:pt>
                <c:pt idx="13">
                  <c:v>76.85666666666665</c:v>
                </c:pt>
                <c:pt idx="15">
                  <c:v>14730.0</c:v>
                </c:pt>
                <c:pt idx="16">
                  <c:v>106.8333333333333</c:v>
                </c:pt>
                <c:pt idx="17">
                  <c:v>21806.66666666667</c:v>
                </c:pt>
                <c:pt idx="18">
                  <c:v>320.9666666666668</c:v>
                </c:pt>
                <c:pt idx="19">
                  <c:v>100.2133333333333</c:v>
                </c:pt>
                <c:pt idx="21">
                  <c:v>17.30666666666666</c:v>
                </c:pt>
                <c:pt idx="22">
                  <c:v>12460.0</c:v>
                </c:pt>
                <c:pt idx="23">
                  <c:v>0.838833333333333</c:v>
                </c:pt>
                <c:pt idx="24">
                  <c:v>8.933333333333333</c:v>
                </c:pt>
                <c:pt idx="25">
                  <c:v>3.809333333333333</c:v>
                </c:pt>
                <c:pt idx="26">
                  <c:v>15620.0</c:v>
                </c:pt>
                <c:pt idx="27">
                  <c:v>891.3333333333333</c:v>
                </c:pt>
                <c:pt idx="28">
                  <c:v>537.2666666666666</c:v>
                </c:pt>
                <c:pt idx="30">
                  <c:v>20.19666666666667</c:v>
                </c:pt>
                <c:pt idx="31">
                  <c:v>7777.0</c:v>
                </c:pt>
                <c:pt idx="32">
                  <c:v>3539.33333333334</c:v>
                </c:pt>
                <c:pt idx="33">
                  <c:v>12120.0</c:v>
                </c:pt>
                <c:pt idx="34">
                  <c:v>0.589966666666667</c:v>
                </c:pt>
                <c:pt idx="35">
                  <c:v>342333.3333333333</c:v>
                </c:pt>
                <c:pt idx="36">
                  <c:v>7402.0</c:v>
                </c:pt>
                <c:pt idx="37">
                  <c:v>377.0</c:v>
                </c:pt>
                <c:pt idx="39">
                  <c:v>2014.0</c:v>
                </c:pt>
                <c:pt idx="40">
                  <c:v>18963.33333333331</c:v>
                </c:pt>
                <c:pt idx="41">
                  <c:v>1846.333333333333</c:v>
                </c:pt>
                <c:pt idx="42">
                  <c:v>1668.666666666666</c:v>
                </c:pt>
                <c:pt idx="43">
                  <c:v>14.89333333333333</c:v>
                </c:pt>
                <c:pt idx="44">
                  <c:v>224916.6666666667</c:v>
                </c:pt>
              </c:numCache>
            </c:numRef>
          </c:xVal>
          <c:yVal>
            <c:numRef>
              <c:f>'NextGen2 Building Dataframe'!$M$2:$M$46</c:f>
              <c:numCache>
                <c:formatCode>General</c:formatCode>
                <c:ptCount val="45"/>
                <c:pt idx="0">
                  <c:v>7.371524654027612</c:v>
                </c:pt>
                <c:pt idx="1">
                  <c:v>4.278959105269358</c:v>
                </c:pt>
                <c:pt idx="2">
                  <c:v>0.162672204005244</c:v>
                </c:pt>
                <c:pt idx="3">
                  <c:v>0.814292062733108</c:v>
                </c:pt>
                <c:pt idx="4">
                  <c:v>0.284770255523839</c:v>
                </c:pt>
                <c:pt idx="5">
                  <c:v>0.518790536915397</c:v>
                </c:pt>
                <c:pt idx="6">
                  <c:v>0.28603155377756</c:v>
                </c:pt>
                <c:pt idx="7">
                  <c:v>0.293721107293661</c:v>
                </c:pt>
                <c:pt idx="8">
                  <c:v>0.0821042226115151</c:v>
                </c:pt>
                <c:pt idx="9">
                  <c:v>0.437734368259323</c:v>
                </c:pt>
                <c:pt idx="10">
                  <c:v>0.310396207619701</c:v>
                </c:pt>
                <c:pt idx="11">
                  <c:v>5.913258607684754</c:v>
                </c:pt>
                <c:pt idx="12">
                  <c:v>1.878418677920068</c:v>
                </c:pt>
                <c:pt idx="13">
                  <c:v>2.75519323453535</c:v>
                </c:pt>
                <c:pt idx="14">
                  <c:v>0.448538302003027</c:v>
                </c:pt>
                <c:pt idx="15">
                  <c:v>0.303291235071848</c:v>
                </c:pt>
                <c:pt idx="16">
                  <c:v>0.939206637928067</c:v>
                </c:pt>
                <c:pt idx="17">
                  <c:v>0.246379112551545</c:v>
                </c:pt>
                <c:pt idx="18">
                  <c:v>1.120806669860303</c:v>
                </c:pt>
                <c:pt idx="19">
                  <c:v>0.86471062994929</c:v>
                </c:pt>
                <c:pt idx="20">
                  <c:v>0.459237166607297</c:v>
                </c:pt>
                <c:pt idx="21">
                  <c:v>2.359458949433244</c:v>
                </c:pt>
                <c:pt idx="22">
                  <c:v>0.307821404548903</c:v>
                </c:pt>
                <c:pt idx="23">
                  <c:v>27.48333179650972</c:v>
                </c:pt>
                <c:pt idx="24">
                  <c:v>15.7753572244507</c:v>
                </c:pt>
                <c:pt idx="25">
                  <c:v>3.760400636200922</c:v>
                </c:pt>
                <c:pt idx="26">
                  <c:v>0.150120913439813</c:v>
                </c:pt>
                <c:pt idx="27">
                  <c:v>1.8127051205681</c:v>
                </c:pt>
                <c:pt idx="28">
                  <c:v>1.00697424474271</c:v>
                </c:pt>
                <c:pt idx="29">
                  <c:v>0.117847243050459</c:v>
                </c:pt>
                <c:pt idx="30">
                  <c:v>2.375460933849768</c:v>
                </c:pt>
                <c:pt idx="31">
                  <c:v>0.44396132802655</c:v>
                </c:pt>
                <c:pt idx="32">
                  <c:v>0.625067609976329</c:v>
                </c:pt>
                <c:pt idx="33">
                  <c:v>0.317573026948488</c:v>
                </c:pt>
                <c:pt idx="34">
                  <c:v>7.069258572712046</c:v>
                </c:pt>
                <c:pt idx="35">
                  <c:v>0.046729265472943</c:v>
                </c:pt>
                <c:pt idx="36">
                  <c:v>0.352108917041222</c:v>
                </c:pt>
                <c:pt idx="37">
                  <c:v>0.321173954406634</c:v>
                </c:pt>
                <c:pt idx="38">
                  <c:v>0.251860942278138</c:v>
                </c:pt>
                <c:pt idx="39">
                  <c:v>0.374393173807742</c:v>
                </c:pt>
                <c:pt idx="40">
                  <c:v>0.234164135609603</c:v>
                </c:pt>
                <c:pt idx="41">
                  <c:v>0.344691361125951</c:v>
                </c:pt>
                <c:pt idx="42">
                  <c:v>0.486652701323277</c:v>
                </c:pt>
                <c:pt idx="43">
                  <c:v>2.698780746029966</c:v>
                </c:pt>
                <c:pt idx="44">
                  <c:v>0.199313205448752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A33-D046-9AED-D78D4D302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41885568"/>
        <c:axId val="-1939749104"/>
      </c:scatterChart>
      <c:valAx>
        <c:axId val="-1941885568"/>
        <c:scaling>
          <c:logBase val="10.0"/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dirty="0"/>
                  <a:t>K</a:t>
                </a:r>
                <a:r>
                  <a:rPr lang="en-US" sz="1100" baseline="-25000" dirty="0"/>
                  <a:t>D</a:t>
                </a:r>
                <a:r>
                  <a:rPr lang="en-US" sz="1100" dirty="0"/>
                  <a:t> (nM)</a:t>
                </a:r>
              </a:p>
            </c:rich>
          </c:tx>
          <c:layout>
            <c:manualLayout>
              <c:xMode val="edge"/>
              <c:yMode val="edge"/>
              <c:x val="0.501112242148439"/>
              <c:y val="0.936824528474639"/>
            </c:manualLayout>
          </c:layout>
          <c:overlay val="0"/>
        </c:title>
        <c:numFmt formatCode="0.E+00" sourceLinked="0"/>
        <c:majorTickMark val="out"/>
        <c:minorTickMark val="out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-1939749104"/>
        <c:crossesAt val="0.01"/>
        <c:crossBetween val="midCat"/>
        <c:majorUnit val="100.0"/>
      </c:valAx>
      <c:valAx>
        <c:axId val="-1939749104"/>
        <c:scaling>
          <c:logBase val="10.0"/>
          <c:orientation val="minMax"/>
          <c:min val="0.01"/>
        </c:scaling>
        <c:delete val="0"/>
        <c:axPos val="l"/>
        <c:numFmt formatCode="General" sourceLinked="1"/>
        <c:majorTickMark val="out"/>
        <c:minorTickMark val="out"/>
        <c:tickLblPos val="high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>
                <a:latin typeface="Arial"/>
                <a:cs typeface="Arial"/>
              </a:defRPr>
            </a:pPr>
            <a:endParaRPr lang="en-US"/>
          </a:p>
        </c:txPr>
        <c:crossAx val="-1941885568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032510878076"/>
          <c:y val="0.0388539431050707"/>
          <c:w val="0.809917667135714"/>
          <c:h val="0.833260845057758"/>
        </c:manualLayout>
      </c:layout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circle"/>
            <c:size val="11"/>
            <c:spPr>
              <a:solidFill>
                <a:schemeClr val="accent4"/>
              </a:solidFill>
              <a:ln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1"/>
            <c:plus>
              <c:numRef>
                <c:f>'NextGen2 Building Dataframe'!$F$2:$F$46</c:f>
                <c:numCache>
                  <c:formatCode>General</c:formatCode>
                  <c:ptCount val="45"/>
                  <c:pt idx="0">
                    <c:v>1.006221654504202</c:v>
                  </c:pt>
                  <c:pt idx="1">
                    <c:v>0.426295134491449</c:v>
                  </c:pt>
                  <c:pt idx="2">
                    <c:v>0.0339448539371517</c:v>
                  </c:pt>
                  <c:pt idx="3">
                    <c:v>0.225574182196242</c:v>
                  </c:pt>
                  <c:pt idx="4">
                    <c:v>0.0410655736553956</c:v>
                  </c:pt>
                  <c:pt idx="5">
                    <c:v>0.0432177498221981</c:v>
                  </c:pt>
                  <c:pt idx="6">
                    <c:v>0.0151949365875506</c:v>
                  </c:pt>
                  <c:pt idx="7">
                    <c:v>0.0626603530588392</c:v>
                  </c:pt>
                  <c:pt idx="8">
                    <c:v>0.0199509883988516</c:v>
                  </c:pt>
                  <c:pt idx="9">
                    <c:v>0.12143680207949</c:v>
                  </c:pt>
                  <c:pt idx="10">
                    <c:v>0.0181023698150372</c:v>
                  </c:pt>
                  <c:pt idx="11">
                    <c:v>1.150454680682959</c:v>
                  </c:pt>
                  <c:pt idx="12">
                    <c:v>0.462686064117486</c:v>
                  </c:pt>
                  <c:pt idx="13">
                    <c:v>1.156553155431894</c:v>
                  </c:pt>
                  <c:pt idx="14">
                    <c:v>0.0432032142152681</c:v>
                  </c:pt>
                  <c:pt idx="15">
                    <c:v>0.0890342033222204</c:v>
                  </c:pt>
                  <c:pt idx="16">
                    <c:v>1.340925415050563</c:v>
                  </c:pt>
                  <c:pt idx="17">
                    <c:v>0.0837227023799331</c:v>
                  </c:pt>
                  <c:pt idx="18">
                    <c:v>0.198415517720616</c:v>
                  </c:pt>
                  <c:pt idx="19">
                    <c:v>0.534616416620838</c:v>
                  </c:pt>
                  <c:pt idx="20">
                    <c:v>0.0307405793177947</c:v>
                  </c:pt>
                  <c:pt idx="21">
                    <c:v>0.927717609265206</c:v>
                  </c:pt>
                  <c:pt idx="22">
                    <c:v>0.103369051095485</c:v>
                  </c:pt>
                  <c:pt idx="23">
                    <c:v>1.679198614099563</c:v>
                  </c:pt>
                  <c:pt idx="24">
                    <c:v>1.303531506146698</c:v>
                  </c:pt>
                  <c:pt idx="25">
                    <c:v>1.658950591320416</c:v>
                  </c:pt>
                  <c:pt idx="26">
                    <c:v>0.0451704902740182</c:v>
                  </c:pt>
                  <c:pt idx="27">
                    <c:v>0.311021420726709</c:v>
                  </c:pt>
                  <c:pt idx="28">
                    <c:v>0.0180722744163108</c:v>
                  </c:pt>
                  <c:pt idx="29">
                    <c:v>0.0504208234683256</c:v>
                  </c:pt>
                  <c:pt idx="30">
                    <c:v>0.259934217694168</c:v>
                  </c:pt>
                  <c:pt idx="31">
                    <c:v>0.0823490643204856</c:v>
                  </c:pt>
                  <c:pt idx="32">
                    <c:v>0.225312853340288</c:v>
                  </c:pt>
                  <c:pt idx="33">
                    <c:v>0.0893271878972748</c:v>
                  </c:pt>
                  <c:pt idx="34">
                    <c:v>1.276889885501042</c:v>
                  </c:pt>
                  <c:pt idx="35">
                    <c:v>0.0342359572847325</c:v>
                  </c:pt>
                  <c:pt idx="36">
                    <c:v>0.0744571182448721</c:v>
                  </c:pt>
                  <c:pt idx="37">
                    <c:v>0.0283821617854577</c:v>
                  </c:pt>
                  <c:pt idx="38">
                    <c:v>0.0411205981454093</c:v>
                  </c:pt>
                  <c:pt idx="39">
                    <c:v>0.182746627731797</c:v>
                  </c:pt>
                  <c:pt idx="40">
                    <c:v>0.0597016619036843</c:v>
                  </c:pt>
                  <c:pt idx="41">
                    <c:v>0.124793350622693</c:v>
                  </c:pt>
                  <c:pt idx="42">
                    <c:v>0.125892757960767</c:v>
                  </c:pt>
                  <c:pt idx="43">
                    <c:v>0.409675698595683</c:v>
                  </c:pt>
                  <c:pt idx="44">
                    <c:v>0.0234368545288868</c:v>
                  </c:pt>
                </c:numCache>
              </c:numRef>
            </c:plus>
            <c:minus>
              <c:numRef>
                <c:f>'NextGen2 Building Dataframe'!$F$2:$F$46</c:f>
                <c:numCache>
                  <c:formatCode>General</c:formatCode>
                  <c:ptCount val="45"/>
                  <c:pt idx="0">
                    <c:v>1.006221654504202</c:v>
                  </c:pt>
                  <c:pt idx="1">
                    <c:v>0.426295134491449</c:v>
                  </c:pt>
                  <c:pt idx="2">
                    <c:v>0.0339448539371517</c:v>
                  </c:pt>
                  <c:pt idx="3">
                    <c:v>0.225574182196242</c:v>
                  </c:pt>
                  <c:pt idx="4">
                    <c:v>0.0410655736553956</c:v>
                  </c:pt>
                  <c:pt idx="5">
                    <c:v>0.0432177498221981</c:v>
                  </c:pt>
                  <c:pt idx="6">
                    <c:v>0.0151949365875506</c:v>
                  </c:pt>
                  <c:pt idx="7">
                    <c:v>0.0626603530588392</c:v>
                  </c:pt>
                  <c:pt idx="8">
                    <c:v>0.0199509883988516</c:v>
                  </c:pt>
                  <c:pt idx="9">
                    <c:v>0.12143680207949</c:v>
                  </c:pt>
                  <c:pt idx="10">
                    <c:v>0.0181023698150372</c:v>
                  </c:pt>
                  <c:pt idx="11">
                    <c:v>1.150454680682959</c:v>
                  </c:pt>
                  <c:pt idx="12">
                    <c:v>0.462686064117486</c:v>
                  </c:pt>
                  <c:pt idx="13">
                    <c:v>1.156553155431894</c:v>
                  </c:pt>
                  <c:pt idx="14">
                    <c:v>0.0432032142152681</c:v>
                  </c:pt>
                  <c:pt idx="15">
                    <c:v>0.0890342033222204</c:v>
                  </c:pt>
                  <c:pt idx="16">
                    <c:v>1.340925415050563</c:v>
                  </c:pt>
                  <c:pt idx="17">
                    <c:v>0.0837227023799331</c:v>
                  </c:pt>
                  <c:pt idx="18">
                    <c:v>0.198415517720616</c:v>
                  </c:pt>
                  <c:pt idx="19">
                    <c:v>0.534616416620838</c:v>
                  </c:pt>
                  <c:pt idx="20">
                    <c:v>0.0307405793177947</c:v>
                  </c:pt>
                  <c:pt idx="21">
                    <c:v>0.927717609265206</c:v>
                  </c:pt>
                  <c:pt idx="22">
                    <c:v>0.103369051095485</c:v>
                  </c:pt>
                  <c:pt idx="23">
                    <c:v>1.679198614099563</c:v>
                  </c:pt>
                  <c:pt idx="24">
                    <c:v>1.303531506146698</c:v>
                  </c:pt>
                  <c:pt idx="25">
                    <c:v>1.658950591320416</c:v>
                  </c:pt>
                  <c:pt idx="26">
                    <c:v>0.0451704902740182</c:v>
                  </c:pt>
                  <c:pt idx="27">
                    <c:v>0.311021420726709</c:v>
                  </c:pt>
                  <c:pt idx="28">
                    <c:v>0.0180722744163108</c:v>
                  </c:pt>
                  <c:pt idx="29">
                    <c:v>0.0504208234683256</c:v>
                  </c:pt>
                  <c:pt idx="30">
                    <c:v>0.259934217694168</c:v>
                  </c:pt>
                  <c:pt idx="31">
                    <c:v>0.0823490643204856</c:v>
                  </c:pt>
                  <c:pt idx="32">
                    <c:v>0.225312853340288</c:v>
                  </c:pt>
                  <c:pt idx="33">
                    <c:v>0.0893271878972748</c:v>
                  </c:pt>
                  <c:pt idx="34">
                    <c:v>1.276889885501042</c:v>
                  </c:pt>
                  <c:pt idx="35">
                    <c:v>0.0342359572847325</c:v>
                  </c:pt>
                  <c:pt idx="36">
                    <c:v>0.0744571182448721</c:v>
                  </c:pt>
                  <c:pt idx="37">
                    <c:v>0.0283821617854577</c:v>
                  </c:pt>
                  <c:pt idx="38">
                    <c:v>0.0411205981454093</c:v>
                  </c:pt>
                  <c:pt idx="39">
                    <c:v>0.182746627731797</c:v>
                  </c:pt>
                  <c:pt idx="40">
                    <c:v>0.0597016619036843</c:v>
                  </c:pt>
                  <c:pt idx="41">
                    <c:v>0.124793350622693</c:v>
                  </c:pt>
                  <c:pt idx="42">
                    <c:v>0.125892757960767</c:v>
                  </c:pt>
                  <c:pt idx="43">
                    <c:v>0.409675698595683</c:v>
                  </c:pt>
                  <c:pt idx="44">
                    <c:v>0.0234368545288868</c:v>
                  </c:pt>
                </c:numCache>
              </c:numRef>
            </c:minus>
          </c:errBars>
          <c:errBars>
            <c:errDir val="x"/>
            <c:errBarType val="both"/>
            <c:errValType val="cust"/>
            <c:noEndCap val="1"/>
            <c:pl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2">
                    <c:v>0.050185820045209</c:v>
                  </c:pt>
                  <c:pt idx="3">
                    <c:v>0.380088103930208</c:v>
                  </c:pt>
                  <c:pt idx="4">
                    <c:v>0.122486900351716</c:v>
                  </c:pt>
                  <c:pt idx="5">
                    <c:v>0.146113717541482</c:v>
                  </c:pt>
                  <c:pt idx="6">
                    <c:v>0.0543677973695535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4">
                    <c:v>0.0995301117504527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0">
                    <c:v>0.000337906388205126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29">
                    <c:v>0.0204009443530983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8">
                    <c:v>0.269049389460768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0.250694419345124</c:v>
                  </c:pt>
                </c:numCache>
              </c:numRef>
            </c:plus>
            <c:minus>
              <c:numRef>
                <c:f>'NextGen2 Building Dataframe'!$N$2:$N$46</c:f>
                <c:numCache>
                  <c:formatCode>General</c:formatCode>
                  <c:ptCount val="45"/>
                  <c:pt idx="0">
                    <c:v>2.046286148129727</c:v>
                  </c:pt>
                  <c:pt idx="1">
                    <c:v>1.077428359189232</c:v>
                  </c:pt>
                  <c:pt idx="2">
                    <c:v>0.050185820045209</c:v>
                  </c:pt>
                  <c:pt idx="3">
                    <c:v>0.380088103930208</c:v>
                  </c:pt>
                  <c:pt idx="4">
                    <c:v>0.122486900351716</c:v>
                  </c:pt>
                  <c:pt idx="5">
                    <c:v>0.146113717541482</c:v>
                  </c:pt>
                  <c:pt idx="6">
                    <c:v>0.0543677973695535</c:v>
                  </c:pt>
                  <c:pt idx="7">
                    <c:v>0.0412601459632665</c:v>
                  </c:pt>
                  <c:pt idx="8">
                    <c:v>0.0513606349964575</c:v>
                  </c:pt>
                  <c:pt idx="9">
                    <c:v>0.323267905555161</c:v>
                  </c:pt>
                  <c:pt idx="10">
                    <c:v>0.217529750830751</c:v>
                  </c:pt>
                  <c:pt idx="11">
                    <c:v>2.291136445534547</c:v>
                  </c:pt>
                  <c:pt idx="12">
                    <c:v>1.09674826627589</c:v>
                  </c:pt>
                  <c:pt idx="13">
                    <c:v>2.386936797427404</c:v>
                  </c:pt>
                  <c:pt idx="14">
                    <c:v>0.0995301117504527</c:v>
                  </c:pt>
                  <c:pt idx="15">
                    <c:v>0.00762911664869926</c:v>
                  </c:pt>
                  <c:pt idx="16">
                    <c:v>0.345727329730372</c:v>
                  </c:pt>
                  <c:pt idx="17">
                    <c:v>0.0758336192366219</c:v>
                  </c:pt>
                  <c:pt idx="18">
                    <c:v>0.153315353356825</c:v>
                  </c:pt>
                  <c:pt idx="19">
                    <c:v>0.084524602970887</c:v>
                  </c:pt>
                  <c:pt idx="20">
                    <c:v>0.000337906388205126</c:v>
                  </c:pt>
                  <c:pt idx="21">
                    <c:v>0.64268783040396</c:v>
                  </c:pt>
                  <c:pt idx="22">
                    <c:v>0.074698848663199</c:v>
                  </c:pt>
                  <c:pt idx="23">
                    <c:v>3.726803143564345</c:v>
                  </c:pt>
                  <c:pt idx="24">
                    <c:v>1.153318835762314</c:v>
                  </c:pt>
                  <c:pt idx="25">
                    <c:v>0.00686537664267993</c:v>
                  </c:pt>
                  <c:pt idx="26">
                    <c:v>0.137158421980056</c:v>
                  </c:pt>
                  <c:pt idx="27">
                    <c:v>0.836341722095191</c:v>
                  </c:pt>
                  <c:pt idx="28">
                    <c:v>0.498506202025406</c:v>
                  </c:pt>
                  <c:pt idx="29">
                    <c:v>0.0204009443530983</c:v>
                  </c:pt>
                  <c:pt idx="30">
                    <c:v>1.136476946722847</c:v>
                  </c:pt>
                  <c:pt idx="31">
                    <c:v>0.36101495730511</c:v>
                  </c:pt>
                  <c:pt idx="32">
                    <c:v>0.144862534269685</c:v>
                  </c:pt>
                  <c:pt idx="33">
                    <c:v>0.0561115075550933</c:v>
                  </c:pt>
                  <c:pt idx="34">
                    <c:v>1.09678093605081</c:v>
                  </c:pt>
                  <c:pt idx="35">
                    <c:v>0.0221175701497591</c:v>
                  </c:pt>
                  <c:pt idx="36">
                    <c:v>0.362856790416457</c:v>
                  </c:pt>
                  <c:pt idx="37">
                    <c:v>0.357479862350879</c:v>
                  </c:pt>
                  <c:pt idx="38">
                    <c:v>0.269049389460768</c:v>
                  </c:pt>
                  <c:pt idx="39">
                    <c:v>0.116975960888385</c:v>
                  </c:pt>
                  <c:pt idx="40">
                    <c:v>0.165680072686754</c:v>
                  </c:pt>
                  <c:pt idx="41">
                    <c:v>0.122136488378852</c:v>
                  </c:pt>
                  <c:pt idx="42">
                    <c:v>0.0384335146268452</c:v>
                  </c:pt>
                  <c:pt idx="43">
                    <c:v>0.151354078185189</c:v>
                  </c:pt>
                  <c:pt idx="44">
                    <c:v>0.250694419345124</c:v>
                  </c:pt>
                </c:numCache>
              </c:numRef>
            </c:minus>
          </c:errBars>
          <c:xVal>
            <c:numRef>
              <c:f>'NextGen2 Building Dataframe'!$E$2:$E$46</c:f>
              <c:numCache>
                <c:formatCode>0.00</c:formatCode>
                <c:ptCount val="45"/>
                <c:pt idx="0">
                  <c:v>6.115063440627924</c:v>
                </c:pt>
                <c:pt idx="1">
                  <c:v>6.582882501659568</c:v>
                </c:pt>
                <c:pt idx="2">
                  <c:v>0.0828708050970341</c:v>
                </c:pt>
                <c:pt idx="3">
                  <c:v>0.848757439300269</c:v>
                </c:pt>
                <c:pt idx="4">
                  <c:v>0.306087328503562</c:v>
                </c:pt>
                <c:pt idx="5">
                  <c:v>0.0970724551640662</c:v>
                </c:pt>
                <c:pt idx="6">
                  <c:v>0.0892197780681779</c:v>
                </c:pt>
                <c:pt idx="7">
                  <c:v>0.14686176951672</c:v>
                </c:pt>
                <c:pt idx="8">
                  <c:v>0.206341621562172</c:v>
                </c:pt>
                <c:pt idx="9">
                  <c:v>0.206675778034337</c:v>
                </c:pt>
                <c:pt idx="10">
                  <c:v>0.213191829241564</c:v>
                </c:pt>
                <c:pt idx="11">
                  <c:v>5.169400624399671</c:v>
                </c:pt>
                <c:pt idx="12">
                  <c:v>2.746766201200084</c:v>
                </c:pt>
                <c:pt idx="13">
                  <c:v>3.206231350427591</c:v>
                </c:pt>
                <c:pt idx="14">
                  <c:v>0.130488102380612</c:v>
                </c:pt>
                <c:pt idx="15">
                  <c:v>0.205673308617841</c:v>
                </c:pt>
                <c:pt idx="16">
                  <c:v>2.574675618034872</c:v>
                </c:pt>
                <c:pt idx="17">
                  <c:v>0.581432261567901</c:v>
                </c:pt>
                <c:pt idx="18">
                  <c:v>1.73427209053874</c:v>
                </c:pt>
                <c:pt idx="19">
                  <c:v>1.757663043590321</c:v>
                </c:pt>
                <c:pt idx="20">
                  <c:v>0.0840403527496133</c:v>
                </c:pt>
                <c:pt idx="21">
                  <c:v>5.298050866183369</c:v>
                </c:pt>
                <c:pt idx="22">
                  <c:v>0.298401729643756</c:v>
                </c:pt>
                <c:pt idx="23">
                  <c:v>17.72700084837767</c:v>
                </c:pt>
                <c:pt idx="24">
                  <c:v>15.62181507373527</c:v>
                </c:pt>
                <c:pt idx="25">
                  <c:v>6.059927622720621</c:v>
                </c:pt>
                <c:pt idx="26">
                  <c:v>0.144188517739396</c:v>
                </c:pt>
                <c:pt idx="27">
                  <c:v>1.476971606971335</c:v>
                </c:pt>
                <c:pt idx="28">
                  <c:v>1.07765462273361</c:v>
                </c:pt>
                <c:pt idx="29">
                  <c:v>0.0957358292754043</c:v>
                </c:pt>
                <c:pt idx="30">
                  <c:v>3.946387936274085</c:v>
                </c:pt>
                <c:pt idx="31">
                  <c:v>0.289212426659206</c:v>
                </c:pt>
                <c:pt idx="32">
                  <c:v>0.343679931622176</c:v>
                </c:pt>
                <c:pt idx="33">
                  <c:v>0.187795937356989</c:v>
                </c:pt>
                <c:pt idx="34">
                  <c:v>4.420890126749041</c:v>
                </c:pt>
                <c:pt idx="35">
                  <c:v>0.0930625774980807</c:v>
                </c:pt>
                <c:pt idx="36">
                  <c:v>0.195648614452877</c:v>
                </c:pt>
                <c:pt idx="37">
                  <c:v>0.16524037548582</c:v>
                </c:pt>
                <c:pt idx="38">
                  <c:v>0.0989103157609762</c:v>
                </c:pt>
                <c:pt idx="39">
                  <c:v>0.3047507026149</c:v>
                </c:pt>
                <c:pt idx="40">
                  <c:v>0.144856830683727</c:v>
                </c:pt>
                <c:pt idx="41">
                  <c:v>0.324298856236579</c:v>
                </c:pt>
                <c:pt idx="42">
                  <c:v>0.335827254526288</c:v>
                </c:pt>
                <c:pt idx="43">
                  <c:v>3.892922900727612</c:v>
                </c:pt>
                <c:pt idx="44">
                  <c:v>0.092895499261998</c:v>
                </c:pt>
              </c:numCache>
            </c:numRef>
          </c:xVal>
          <c:yVal>
            <c:numRef>
              <c:f>'NextGen2 Building Dataframe'!$M$2:$M$55</c:f>
              <c:numCache>
                <c:formatCode>General</c:formatCode>
                <c:ptCount val="54"/>
                <c:pt idx="0">
                  <c:v>7.371524654027612</c:v>
                </c:pt>
                <c:pt idx="1">
                  <c:v>4.278959105269358</c:v>
                </c:pt>
                <c:pt idx="2">
                  <c:v>0.162672204005244</c:v>
                </c:pt>
                <c:pt idx="3">
                  <c:v>0.814292062733108</c:v>
                </c:pt>
                <c:pt idx="4">
                  <c:v>0.284770255523839</c:v>
                </c:pt>
                <c:pt idx="5">
                  <c:v>0.518790536915397</c:v>
                </c:pt>
                <c:pt idx="6">
                  <c:v>0.28603155377756</c:v>
                </c:pt>
                <c:pt idx="7">
                  <c:v>0.293721107293661</c:v>
                </c:pt>
                <c:pt idx="8">
                  <c:v>0.0821042226115151</c:v>
                </c:pt>
                <c:pt idx="9">
                  <c:v>0.437734368259323</c:v>
                </c:pt>
                <c:pt idx="10">
                  <c:v>0.310396207619701</c:v>
                </c:pt>
                <c:pt idx="11">
                  <c:v>5.913258607684754</c:v>
                </c:pt>
                <c:pt idx="12">
                  <c:v>1.878418677920068</c:v>
                </c:pt>
                <c:pt idx="13">
                  <c:v>2.75519323453535</c:v>
                </c:pt>
                <c:pt idx="14">
                  <c:v>0.448538302003027</c:v>
                </c:pt>
                <c:pt idx="15">
                  <c:v>0.303291235071848</c:v>
                </c:pt>
                <c:pt idx="16">
                  <c:v>0.939206637928067</c:v>
                </c:pt>
                <c:pt idx="17">
                  <c:v>0.246379112551545</c:v>
                </c:pt>
                <c:pt idx="18">
                  <c:v>1.120806669860303</c:v>
                </c:pt>
                <c:pt idx="19">
                  <c:v>0.86471062994929</c:v>
                </c:pt>
                <c:pt idx="20">
                  <c:v>0.459237166607297</c:v>
                </c:pt>
                <c:pt idx="21">
                  <c:v>2.359458949433233</c:v>
                </c:pt>
                <c:pt idx="22">
                  <c:v>0.307821404548903</c:v>
                </c:pt>
                <c:pt idx="23">
                  <c:v>27.48333179650972</c:v>
                </c:pt>
                <c:pt idx="24">
                  <c:v>15.7753572244507</c:v>
                </c:pt>
                <c:pt idx="25">
                  <c:v>3.760400636200922</c:v>
                </c:pt>
                <c:pt idx="26">
                  <c:v>0.150120913439813</c:v>
                </c:pt>
                <c:pt idx="27">
                  <c:v>1.8127051205681</c:v>
                </c:pt>
                <c:pt idx="28">
                  <c:v>1.00697424474271</c:v>
                </c:pt>
                <c:pt idx="29">
                  <c:v>0.117847243050459</c:v>
                </c:pt>
                <c:pt idx="30">
                  <c:v>2.375460933849756</c:v>
                </c:pt>
                <c:pt idx="31">
                  <c:v>0.44396132802655</c:v>
                </c:pt>
                <c:pt idx="32">
                  <c:v>0.625067609976329</c:v>
                </c:pt>
                <c:pt idx="33">
                  <c:v>0.317573026948488</c:v>
                </c:pt>
                <c:pt idx="34">
                  <c:v>7.069258572712046</c:v>
                </c:pt>
                <c:pt idx="35">
                  <c:v>0.046729265472943</c:v>
                </c:pt>
                <c:pt idx="36">
                  <c:v>0.352108917041222</c:v>
                </c:pt>
                <c:pt idx="37">
                  <c:v>0.321173954406634</c:v>
                </c:pt>
                <c:pt idx="38">
                  <c:v>0.251860942278138</c:v>
                </c:pt>
                <c:pt idx="39">
                  <c:v>0.374393173807742</c:v>
                </c:pt>
                <c:pt idx="40">
                  <c:v>0.234164135609603</c:v>
                </c:pt>
                <c:pt idx="41">
                  <c:v>0.344691361125951</c:v>
                </c:pt>
                <c:pt idx="42">
                  <c:v>0.486652701323277</c:v>
                </c:pt>
                <c:pt idx="43">
                  <c:v>2.698780746029966</c:v>
                </c:pt>
                <c:pt idx="44">
                  <c:v>0.199313205448752</c:v>
                </c:pt>
                <c:pt idx="45">
                  <c:v>0.0538834992209167</c:v>
                </c:pt>
                <c:pt idx="46">
                  <c:v>0.0477871395371726</c:v>
                </c:pt>
                <c:pt idx="47">
                  <c:v>0.0279822761546292</c:v>
                </c:pt>
                <c:pt idx="48">
                  <c:v>0.277691630588932</c:v>
                </c:pt>
                <c:pt idx="49">
                  <c:v>0.0198727807811606</c:v>
                </c:pt>
                <c:pt idx="50">
                  <c:v>0.0625235683112982</c:v>
                </c:pt>
                <c:pt idx="51">
                  <c:v>0.0367881290311485</c:v>
                </c:pt>
                <c:pt idx="52">
                  <c:v>0.159684822485168</c:v>
                </c:pt>
                <c:pt idx="53">
                  <c:v>0.62854219473967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A4E-D049-A071-C256053CE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39727392"/>
        <c:axId val="-1939724640"/>
      </c:scatterChart>
      <c:valAx>
        <c:axId val="-1939727392"/>
        <c:scaling>
          <c:logBase val="10.0"/>
          <c:orientation val="minMax"/>
          <c:min val="0.01"/>
        </c:scaling>
        <c:delete val="0"/>
        <c:axPos val="b"/>
        <c:numFmt formatCode="General" sourceLinked="0"/>
        <c:majorTickMark val="out"/>
        <c:minorTickMark val="out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-1939724640"/>
        <c:crossesAt val="0.001"/>
        <c:crossBetween val="midCat"/>
      </c:valAx>
      <c:valAx>
        <c:axId val="-1939724640"/>
        <c:scaling>
          <c:logBase val="10.0"/>
          <c:orientation val="minMax"/>
        </c:scaling>
        <c:delete val="0"/>
        <c:axPos val="l"/>
        <c:numFmt formatCode="General" sourceLinked="1"/>
        <c:majorTickMark val="out"/>
        <c:minorTickMark val="out"/>
        <c:tickLblPos val="low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>
                <a:latin typeface="Arial"/>
                <a:cs typeface="Arial"/>
              </a:defRPr>
            </a:pPr>
            <a:endParaRPr lang="en-US"/>
          </a:p>
        </c:txPr>
        <c:crossAx val="-1939727392"/>
        <c:crossesAt val="0.001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4501148939034"/>
          <c:y val="0.103060349294058"/>
          <c:w val="0.732004345777769"/>
          <c:h val="0.6841858856635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NextGen2!$B$332:$F$332</c:f>
              <c:strCache>
                <c:ptCount val="5"/>
                <c:pt idx="0">
                  <c:v>Bfl1</c:v>
                </c:pt>
                <c:pt idx="1">
                  <c:v>BclB</c:v>
                </c:pt>
                <c:pt idx="2">
                  <c:v>Bcl2</c:v>
                </c:pt>
                <c:pt idx="3">
                  <c:v>BclXL</c:v>
                </c:pt>
                <c:pt idx="4">
                  <c:v>BclW</c:v>
                </c:pt>
              </c:strCache>
            </c:strRef>
          </c:cat>
          <c:val>
            <c:numRef>
              <c:f>NextGen2!$B$336:$F$336</c:f>
              <c:numCache>
                <c:formatCode>General</c:formatCode>
                <c:ptCount val="5"/>
                <c:pt idx="0">
                  <c:v>0.0162884600546949</c:v>
                </c:pt>
                <c:pt idx="1">
                  <c:v>0.00428643685649867</c:v>
                </c:pt>
                <c:pt idx="2">
                  <c:v>0.238325889221326</c:v>
                </c:pt>
                <c:pt idx="3">
                  <c:v>0.233182164993527</c:v>
                </c:pt>
                <c:pt idx="4">
                  <c:v>0.0317196327380901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2B5-E44B-A2C5-82AC190B3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1939500656"/>
        <c:axId val="-1939497904"/>
      </c:barChart>
      <c:catAx>
        <c:axId val="-1939500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939497904"/>
        <c:crosses val="autoZero"/>
        <c:auto val="1"/>
        <c:lblAlgn val="ctr"/>
        <c:lblOffset val="100"/>
        <c:noMultiLvlLbl val="0"/>
      </c:catAx>
      <c:valAx>
        <c:axId val="-1939497904"/>
        <c:scaling>
          <c:orientation val="minMax"/>
          <c:max val="0.25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/>
                <a:cs typeface="Arial"/>
              </a:defRPr>
            </a:pPr>
            <a:endParaRPr lang="en-US"/>
          </a:p>
        </c:txPr>
        <c:crossAx val="-1939500656"/>
        <c:crosses val="autoZero"/>
        <c:crossBetween val="between"/>
        <c:majorUnit val="0.1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4501148939034"/>
          <c:y val="0.103060349294058"/>
          <c:w val="0.732004345777769"/>
          <c:h val="0.6841858856635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NextGen2!$B$332:$F$332</c:f>
              <c:strCache>
                <c:ptCount val="5"/>
                <c:pt idx="0">
                  <c:v>Bfl1</c:v>
                </c:pt>
                <c:pt idx="1">
                  <c:v>BclB</c:v>
                </c:pt>
                <c:pt idx="2">
                  <c:v>Bcl2</c:v>
                </c:pt>
                <c:pt idx="3">
                  <c:v>BclXL</c:v>
                </c:pt>
                <c:pt idx="4">
                  <c:v>BclW</c:v>
                </c:pt>
              </c:strCache>
            </c:strRef>
          </c:cat>
          <c:val>
            <c:numRef>
              <c:f>NextGen2!$B$336:$F$336</c:f>
              <c:numCache>
                <c:formatCode>General</c:formatCode>
                <c:ptCount val="5"/>
                <c:pt idx="0">
                  <c:v>0.0162884600546949</c:v>
                </c:pt>
                <c:pt idx="1">
                  <c:v>0.00428643685649867</c:v>
                </c:pt>
                <c:pt idx="2">
                  <c:v>0.238325889221326</c:v>
                </c:pt>
                <c:pt idx="3">
                  <c:v>0.233182164993527</c:v>
                </c:pt>
                <c:pt idx="4">
                  <c:v>0.0317196327380901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9A-1544-9DC1-A60BEE62C0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1939366592"/>
        <c:axId val="-1939363840"/>
      </c:barChart>
      <c:catAx>
        <c:axId val="-19393665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939363840"/>
        <c:crosses val="autoZero"/>
        <c:auto val="1"/>
        <c:lblAlgn val="ctr"/>
        <c:lblOffset val="100"/>
        <c:noMultiLvlLbl val="0"/>
      </c:catAx>
      <c:valAx>
        <c:axId val="-1939363840"/>
        <c:scaling>
          <c:orientation val="minMax"/>
          <c:max val="0.25"/>
          <c:min val="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100">
                <a:latin typeface="Arial"/>
                <a:cs typeface="Arial"/>
              </a:defRPr>
            </a:pPr>
            <a:endParaRPr lang="en-US"/>
          </a:p>
        </c:txPr>
        <c:crossAx val="-1939366592"/>
        <c:crosses val="autoZero"/>
        <c:crossBetween val="between"/>
        <c:majorUnit val="0.1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0.91052</cdr:y>
    </cdr:from>
    <cdr:to>
      <cdr:x>1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0" y="2312854"/>
          <a:ext cx="3208802" cy="22578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2F8B3-91DE-084A-94CC-C10D922071FE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CE7A3-AEBF-4946-BAD3-9E4F5C2CB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db.org/search/result.php?tc=1.a.21" TargetMode="External"/><Relationship Id="rId4" Type="http://schemas.openxmlformats.org/officeDocument/2006/relationships/hyperlink" Target="https://en.wikipedia.org/wiki/Conserved_sequence" TargetMode="External"/><Relationship Id="rId5" Type="http://schemas.openxmlformats.org/officeDocument/2006/relationships/hyperlink" Target="https://en.wikipedia.org/wiki/Sequence_homology" TargetMode="External"/><Relationship Id="rId6" Type="http://schemas.openxmlformats.org/officeDocument/2006/relationships/hyperlink" Target="https://en.wikipedia.org/wiki/Apoptosis" TargetMode="External"/><Relationship Id="rId7" Type="http://schemas.openxmlformats.org/officeDocument/2006/relationships/hyperlink" Target="https://en.wikipedia.org/wiki/Mitochondrion" TargetMode="External"/><Relationship Id="rId8" Type="http://schemas.openxmlformats.org/officeDocument/2006/relationships/hyperlink" Target="https://en.wikipedia.org/wiki/Bcl-2_family#cite_note-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Food_and_Drug_Administration" TargetMode="External"/><Relationship Id="rId12" Type="http://schemas.openxmlformats.org/officeDocument/2006/relationships/hyperlink" Target="https://en.wikipedia.org/wiki/Breakthrough_therapy" TargetMode="External"/><Relationship Id="rId13" Type="http://schemas.openxmlformats.org/officeDocument/2006/relationships/hyperlink" Target="https://en.wikipedia.org/wiki/Heredit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Relationship Id="rId3" Type="http://schemas.openxmlformats.org/officeDocument/2006/relationships/hyperlink" Target="https://en.wikipedia.org/wiki/International_nonproprietary_name" TargetMode="External"/><Relationship Id="rId4" Type="http://schemas.openxmlformats.org/officeDocument/2006/relationships/hyperlink" Target="https://en.wikipedia.org/wiki/Venetoclax#cite_note-3" TargetMode="External"/><Relationship Id="rId5" Type="http://schemas.openxmlformats.org/officeDocument/2006/relationships/hyperlink" Target="https://en.wikipedia.org/wiki/Help:IPA/English" TargetMode="External"/><Relationship Id="rId6" Type="http://schemas.openxmlformats.org/officeDocument/2006/relationships/hyperlink" Target="https://en.wikipedia.org/wiki/Help:Pronunciation_respelling_key" TargetMode="External"/><Relationship Id="rId7" Type="http://schemas.openxmlformats.org/officeDocument/2006/relationships/hyperlink" Target="https://en.wikipedia.org/wiki/Venetoclax#cite_note-USlabel2016-2" TargetMode="External"/><Relationship Id="rId8" Type="http://schemas.openxmlformats.org/officeDocument/2006/relationships/hyperlink" Target="https://en.wikipedia.org/wiki/Small_molecule" TargetMode="External"/><Relationship Id="rId9" Type="http://schemas.openxmlformats.org/officeDocument/2006/relationships/hyperlink" Target="https://en.wikipedia.org/wiki/Chronic_lymphocytic_leukemia" TargetMode="External"/><Relationship Id="rId10" Type="http://schemas.openxmlformats.org/officeDocument/2006/relationships/hyperlink" Target="https://en.wikipedia.org/wiki/Venetoclax#cite_note-:0-4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Bcl-2 Family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TC# 1.A.21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a number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served sequence"/>
              </a:rPr>
              <a:t>evolutionarily-conserved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proteins that share Bcl-2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equence homology"/>
              </a:rPr>
              <a:t>homology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(BH) domains. The Bcl-2 family is most notable for their regulation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poptosis"/>
              </a:rPr>
              <a:t>apoptosis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form of programmed cell death, at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itochondrion"/>
              </a:rPr>
              <a:t>mitochondrion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Bcl-2 family proteins consists of members that either promote or inhibit apoptosis, and control apoptosis by governing mitochondrial outer membrane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permeabilization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(MOMP). A total of 25 genes in the Bcl-2 family were identified by 2008.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CE7A3-AEBF-4946-BAD3-9E4F5C2CB0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0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82419-242A-4440-99E6-6F0FEA481A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3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D21F-FF21-1144-9E09-DBD3BCFBB1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D21F-FF21-1144-9E09-DBD3BCFBB1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D21F-FF21-1144-9E09-DBD3BCFBB16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D21F-FF21-1144-9E09-DBD3BCFBB1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Venetoclax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ternational nonproprietary name"/>
              </a:rPr>
              <a:t>INN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[3]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trade name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Venclexta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elp:IPA/English"/>
              </a:rPr>
              <a:t>/vɛnˈklɛkstə/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elp:Pronunciation respelling key"/>
              </a:rPr>
              <a:t>ven-KLEKS-tə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US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[2]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Venclyxto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Europe)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mall molecule"/>
              </a:rPr>
              <a:t>small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mall molecule"/>
              </a:rPr>
              <a:t>molecule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drug that treats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Chronic lymphocytic leukemia"/>
              </a:rPr>
              <a:t>chronic lymphocytic leukemia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(CLL) in those with a specific chromosomal abnormality.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[4]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2015, the United States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Food and Drug Administration"/>
              </a:rPr>
              <a:t>Food and Drug Administration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(FDA) granted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Breakthrough therapy"/>
              </a:rPr>
              <a:t>Breakthrough Therapy Designation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venetoclax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subjects with CLL who have relapsed or have been refractory to previous treatment and have the 17p deletion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Heredity"/>
              </a:rPr>
              <a:t>genetic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mutation.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CE7A3-AEBF-4946-BAD3-9E4F5C2CB0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AlphaSeq</a:t>
            </a:r>
            <a:r>
              <a:rPr lang="en-US" sz="1200" dirty="0" smtClean="0"/>
              <a:t> is also used to measure changes that enhance protein interactions. As a test case, the interaction between FKBP12 and FRB was tested with 3 </a:t>
            </a:r>
            <a:r>
              <a:rPr lang="en-US" sz="1200" dirty="0" err="1" smtClean="0"/>
              <a:t>rapalogs</a:t>
            </a:r>
            <a:r>
              <a:rPr lang="en-US" sz="1200" dirty="0" smtClean="0"/>
              <a:t>. FKBP12 was expressed on </a:t>
            </a:r>
            <a:r>
              <a:rPr lang="en-US" sz="1200" dirty="0" err="1" smtClean="0"/>
              <a:t>MATa</a:t>
            </a:r>
            <a:r>
              <a:rPr lang="en-US" sz="1200" dirty="0" smtClean="0"/>
              <a:t> and FRB was expressed on MATα. Mating efficiency was measured at a concentration range and the expected dose response was observed.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D21F-FF21-1144-9E09-DBD3BCFBB16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7CB58-101A-DF46-98E8-8F4E404ED125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996FF-CA93-B84A-A25F-8ECE62EA4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64629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A Novel Multicellular Computer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452"/>
          <p:cNvSpPr>
            <a:spLocks noChangeAspect="1"/>
          </p:cNvSpPr>
          <p:nvPr/>
        </p:nvSpPr>
        <p:spPr>
          <a:xfrm rot="10800000">
            <a:off x="6886" y="896675"/>
            <a:ext cx="5192518" cy="5966343"/>
          </a:xfrm>
          <a:custGeom>
            <a:avLst/>
            <a:gdLst/>
            <a:ahLst/>
            <a:cxnLst/>
            <a:rect l="l" t="t" r="r" b="b"/>
            <a:pathLst>
              <a:path w="5192518" h="6011118">
                <a:moveTo>
                  <a:pt x="5192518" y="6011118"/>
                </a:moveTo>
                <a:lnTo>
                  <a:pt x="747311" y="6011118"/>
                </a:lnTo>
                <a:lnTo>
                  <a:pt x="647525" y="5841058"/>
                </a:lnTo>
                <a:cubicBezTo>
                  <a:pt x="237141" y="5069442"/>
                  <a:pt x="0" y="4157817"/>
                  <a:pt x="0" y="3181184"/>
                </a:cubicBezTo>
                <a:cubicBezTo>
                  <a:pt x="0" y="2052629"/>
                  <a:pt x="316656" y="1010881"/>
                  <a:pt x="851372" y="171666"/>
                </a:cubicBezTo>
                <a:lnTo>
                  <a:pt x="969882" y="0"/>
                </a:lnTo>
                <a:lnTo>
                  <a:pt x="5192518" y="0"/>
                </a:lnTo>
                <a:close/>
              </a:path>
            </a:pathLst>
          </a:custGeom>
          <a:solidFill>
            <a:srgbClr val="C4BD97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65" name="Oval 452"/>
          <p:cNvSpPr>
            <a:spLocks noChangeAspect="1"/>
          </p:cNvSpPr>
          <p:nvPr/>
        </p:nvSpPr>
        <p:spPr>
          <a:xfrm rot="10800000">
            <a:off x="-4730" y="891658"/>
            <a:ext cx="4474549" cy="5966343"/>
          </a:xfrm>
          <a:custGeom>
            <a:avLst/>
            <a:gdLst/>
            <a:ahLst/>
            <a:cxnLst/>
            <a:rect l="l" t="t" r="r" b="b"/>
            <a:pathLst>
              <a:path w="4474549" h="6011118">
                <a:moveTo>
                  <a:pt x="4474549" y="6011118"/>
                </a:moveTo>
                <a:lnTo>
                  <a:pt x="948970" y="6011118"/>
                </a:lnTo>
                <a:lnTo>
                  <a:pt x="923173" y="5980658"/>
                </a:lnTo>
                <a:cubicBezTo>
                  <a:pt x="349590" y="5239940"/>
                  <a:pt x="0" y="4255971"/>
                  <a:pt x="0" y="3176167"/>
                </a:cubicBezTo>
                <a:cubicBezTo>
                  <a:pt x="0" y="2006378"/>
                  <a:pt x="410282" y="949063"/>
                  <a:pt x="1071161" y="191648"/>
                </a:cubicBezTo>
                <a:lnTo>
                  <a:pt x="1251895" y="0"/>
                </a:lnTo>
                <a:lnTo>
                  <a:pt x="4474549" y="0"/>
                </a:lnTo>
                <a:close/>
              </a:path>
            </a:pathLst>
          </a:custGeom>
          <a:solidFill>
            <a:srgbClr val="DDD9C3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781167" y="2697396"/>
            <a:ext cx="0" cy="241097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45421" y="3845247"/>
            <a:ext cx="33286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Expressing proteins on the yeast surface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686222" y="3845247"/>
            <a:ext cx="28714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452"/>
          <p:cNvSpPr>
            <a:spLocks/>
          </p:cNvSpPr>
          <p:nvPr/>
        </p:nvSpPr>
        <p:spPr>
          <a:xfrm>
            <a:off x="4946931" y="3101447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" name="Oval 452"/>
          <p:cNvSpPr>
            <a:spLocks noChangeAspect="1"/>
          </p:cNvSpPr>
          <p:nvPr/>
        </p:nvSpPr>
        <p:spPr>
          <a:xfrm>
            <a:off x="6677270" y="2850389"/>
            <a:ext cx="1141467" cy="1984693"/>
          </a:xfrm>
          <a:custGeom>
            <a:avLst/>
            <a:gdLst/>
            <a:ahLst/>
            <a:cxnLst/>
            <a:rect l="l" t="t" r="r" b="b"/>
            <a:pathLst>
              <a:path w="1100501" h="1913469">
                <a:moveTo>
                  <a:pt x="0" y="0"/>
                </a:moveTo>
                <a:lnTo>
                  <a:pt x="1100501" y="0"/>
                </a:lnTo>
                <a:lnTo>
                  <a:pt x="1100501" y="282377"/>
                </a:lnTo>
                <a:lnTo>
                  <a:pt x="439826" y="282377"/>
                </a:lnTo>
                <a:lnTo>
                  <a:pt x="439826" y="1684801"/>
                </a:lnTo>
                <a:lnTo>
                  <a:pt x="1100501" y="1684801"/>
                </a:lnTo>
                <a:lnTo>
                  <a:pt x="1100501" y="1913469"/>
                </a:lnTo>
                <a:lnTo>
                  <a:pt x="0" y="1913469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4942758" y="361729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Aga1</a:t>
            </a: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5595483" y="32663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5603573" y="39959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1" name="Oval 452"/>
          <p:cNvSpPr>
            <a:spLocks/>
          </p:cNvSpPr>
          <p:nvPr/>
        </p:nvSpPr>
        <p:spPr>
          <a:xfrm>
            <a:off x="5838105" y="3101450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52" name="TextBox 51"/>
          <p:cNvSpPr txBox="1">
            <a:spLocks noChangeAspect="1"/>
          </p:cNvSpPr>
          <p:nvPr/>
        </p:nvSpPr>
        <p:spPr>
          <a:xfrm>
            <a:off x="5835833" y="3617294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Aga2</a:t>
            </a:r>
          </a:p>
        </p:txBody>
      </p:sp>
      <p:sp>
        <p:nvSpPr>
          <p:cNvPr id="56" name="TextBox 55"/>
          <p:cNvSpPr txBox="1">
            <a:spLocks noChangeAspect="1"/>
          </p:cNvSpPr>
          <p:nvPr/>
        </p:nvSpPr>
        <p:spPr>
          <a:xfrm>
            <a:off x="7474122" y="2312232"/>
            <a:ext cx="61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myc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31009" y="654329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/>
              <a:t>Boder</a:t>
            </a:r>
            <a:r>
              <a:rPr lang="en-US" sz="1200" dirty="0"/>
              <a:t>, Eric, et al. (1997) </a:t>
            </a:r>
            <a:r>
              <a:rPr lang="en-US" sz="1200" i="1" dirty="0"/>
              <a:t>Nature Biotechnology</a:t>
            </a:r>
            <a:r>
              <a:rPr lang="en-US" sz="1200" dirty="0"/>
              <a:t> 15.6: 553-557.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188" y="2993612"/>
            <a:ext cx="3703078" cy="1923076"/>
            <a:chOff x="151188" y="2993612"/>
            <a:chExt cx="3703078" cy="1923076"/>
          </a:xfrm>
        </p:grpSpPr>
        <p:sp>
          <p:nvSpPr>
            <p:cNvPr id="45" name="Freeform 44"/>
            <p:cNvSpPr/>
            <p:nvPr/>
          </p:nvSpPr>
          <p:spPr>
            <a:xfrm rot="20678343" flipH="1" flipV="1">
              <a:off x="173414" y="308169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20678343">
              <a:off x="2654610" y="2993612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20678343" flipH="1" flipV="1">
              <a:off x="151188" y="4753475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20678343">
              <a:off x="3477569" y="468424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864" y="2514429"/>
            <a:ext cx="2205208" cy="872817"/>
            <a:chOff x="507864" y="2812697"/>
            <a:chExt cx="2205208" cy="872817"/>
          </a:xfrm>
        </p:grpSpPr>
        <p:sp>
          <p:nvSpPr>
            <p:cNvPr id="24" name="Rectangle 23"/>
            <p:cNvSpPr/>
            <p:nvPr/>
          </p:nvSpPr>
          <p:spPr>
            <a:xfrm>
              <a:off x="507864" y="3083123"/>
              <a:ext cx="805670" cy="60239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" name="Elbow Connector 2"/>
            <p:cNvCxnSpPr>
              <a:stCxn id="24" idx="0"/>
            </p:cNvCxnSpPr>
            <p:nvPr/>
          </p:nvCxnSpPr>
          <p:spPr>
            <a:xfrm rot="5400000" flipH="1" flipV="1">
              <a:off x="926248" y="2797148"/>
              <a:ext cx="270426" cy="301524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24941" y="3183005"/>
              <a:ext cx="77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pGPD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533" y="3083123"/>
              <a:ext cx="1399539" cy="602391"/>
            </a:xfrm>
            <a:prstGeom prst="rect">
              <a:avLst/>
            </a:prstGeom>
            <a:solidFill>
              <a:srgbClr val="E5E5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1674767" y="3183005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Aga1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0787" y="4192456"/>
            <a:ext cx="3044868" cy="888900"/>
            <a:chOff x="490787" y="4280084"/>
            <a:chExt cx="3044868" cy="8889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0787" y="4280084"/>
              <a:ext cx="2655225" cy="872817"/>
              <a:chOff x="490787" y="4438814"/>
              <a:chExt cx="2655225" cy="872817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490787" y="4709240"/>
                <a:ext cx="805670" cy="6023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8" name="Elbow Connector 47"/>
              <p:cNvCxnSpPr>
                <a:stCxn id="47" idx="0"/>
              </p:cNvCxnSpPr>
              <p:nvPr/>
            </p:nvCxnSpPr>
            <p:spPr>
              <a:xfrm rot="5400000" flipH="1" flipV="1">
                <a:off x="909171" y="4423265"/>
                <a:ext cx="270426" cy="301524"/>
              </a:xfrm>
              <a:prstGeom prst="bentConnector2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>
                <a:spLocks noChangeAspect="1"/>
              </p:cNvSpPr>
              <p:nvPr/>
            </p:nvSpPr>
            <p:spPr>
              <a:xfrm>
                <a:off x="507864" y="4809122"/>
                <a:ext cx="7715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pGPD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96456" y="4709240"/>
                <a:ext cx="1849556" cy="602391"/>
              </a:xfrm>
              <a:prstGeom prst="rect">
                <a:avLst/>
              </a:prstGeom>
              <a:solidFill>
                <a:srgbClr val="E5E5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" name="TextBox 57"/>
              <p:cNvSpPr txBox="1">
                <a:spLocks noChangeAspect="1"/>
              </p:cNvSpPr>
              <p:nvPr/>
            </p:nvSpPr>
            <p:spPr>
              <a:xfrm>
                <a:off x="1471990" y="4809122"/>
                <a:ext cx="70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Aga2</a:t>
                </a:r>
              </a:p>
            </p:txBody>
          </p:sp>
          <p:sp>
            <p:nvSpPr>
              <p:cNvPr id="59" name="Rectangle 34"/>
              <p:cNvSpPr/>
              <p:nvPr/>
            </p:nvSpPr>
            <p:spPr>
              <a:xfrm rot="16200000">
                <a:off x="2448145" y="4828850"/>
                <a:ext cx="374153" cy="41547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2140340" y="5036629"/>
                <a:ext cx="287144" cy="0"/>
              </a:xfrm>
              <a:prstGeom prst="line">
                <a:avLst/>
              </a:prstGeom>
              <a:ln w="762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/>
            <p:cNvSpPr/>
            <p:nvPr/>
          </p:nvSpPr>
          <p:spPr>
            <a:xfrm>
              <a:off x="3146012" y="4550510"/>
              <a:ext cx="389643" cy="6023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 rot="16200000">
              <a:off x="2986551" y="4661882"/>
              <a:ext cx="614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myc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212422" y="5606834"/>
            <a:ext cx="39120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Synthetic agglutinin protein</a:t>
            </a:r>
          </a:p>
        </p:txBody>
      </p:sp>
      <p:sp>
        <p:nvSpPr>
          <p:cNvPr id="73" name="Down Arrow 72"/>
          <p:cNvSpPr>
            <a:spLocks noChangeAspect="1"/>
          </p:cNvSpPr>
          <p:nvPr/>
        </p:nvSpPr>
        <p:spPr>
          <a:xfrm rot="10800000" flipH="1">
            <a:off x="7053149" y="5034604"/>
            <a:ext cx="256538" cy="5999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0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452"/>
          <p:cNvSpPr>
            <a:spLocks noChangeAspect="1"/>
          </p:cNvSpPr>
          <p:nvPr/>
        </p:nvSpPr>
        <p:spPr>
          <a:xfrm rot="10800000">
            <a:off x="6886" y="896675"/>
            <a:ext cx="5192518" cy="5966343"/>
          </a:xfrm>
          <a:custGeom>
            <a:avLst/>
            <a:gdLst/>
            <a:ahLst/>
            <a:cxnLst/>
            <a:rect l="l" t="t" r="r" b="b"/>
            <a:pathLst>
              <a:path w="5192518" h="6011118">
                <a:moveTo>
                  <a:pt x="5192518" y="6011118"/>
                </a:moveTo>
                <a:lnTo>
                  <a:pt x="747311" y="6011118"/>
                </a:lnTo>
                <a:lnTo>
                  <a:pt x="647525" y="5841058"/>
                </a:lnTo>
                <a:cubicBezTo>
                  <a:pt x="237141" y="5069442"/>
                  <a:pt x="0" y="4157817"/>
                  <a:pt x="0" y="3181184"/>
                </a:cubicBezTo>
                <a:cubicBezTo>
                  <a:pt x="0" y="2052629"/>
                  <a:pt x="316656" y="1010881"/>
                  <a:pt x="851372" y="171666"/>
                </a:cubicBezTo>
                <a:lnTo>
                  <a:pt x="969882" y="0"/>
                </a:lnTo>
                <a:lnTo>
                  <a:pt x="5192518" y="0"/>
                </a:lnTo>
                <a:close/>
              </a:path>
            </a:pathLst>
          </a:custGeom>
          <a:solidFill>
            <a:srgbClr val="C4BD97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65" name="Oval 452"/>
          <p:cNvSpPr>
            <a:spLocks noChangeAspect="1"/>
          </p:cNvSpPr>
          <p:nvPr/>
        </p:nvSpPr>
        <p:spPr>
          <a:xfrm rot="10800000">
            <a:off x="-4730" y="891658"/>
            <a:ext cx="4474549" cy="5966343"/>
          </a:xfrm>
          <a:custGeom>
            <a:avLst/>
            <a:gdLst/>
            <a:ahLst/>
            <a:cxnLst/>
            <a:rect l="l" t="t" r="r" b="b"/>
            <a:pathLst>
              <a:path w="4474549" h="6011118">
                <a:moveTo>
                  <a:pt x="4474549" y="6011118"/>
                </a:moveTo>
                <a:lnTo>
                  <a:pt x="948970" y="6011118"/>
                </a:lnTo>
                <a:lnTo>
                  <a:pt x="923173" y="5980658"/>
                </a:lnTo>
                <a:cubicBezTo>
                  <a:pt x="349590" y="5239940"/>
                  <a:pt x="0" y="4255971"/>
                  <a:pt x="0" y="3176167"/>
                </a:cubicBezTo>
                <a:cubicBezTo>
                  <a:pt x="0" y="2006378"/>
                  <a:pt x="410282" y="949063"/>
                  <a:pt x="1071161" y="191648"/>
                </a:cubicBezTo>
                <a:lnTo>
                  <a:pt x="1251895" y="0"/>
                </a:lnTo>
                <a:lnTo>
                  <a:pt x="4474549" y="0"/>
                </a:lnTo>
                <a:close/>
              </a:path>
            </a:pathLst>
          </a:custGeom>
          <a:solidFill>
            <a:srgbClr val="DDD9C3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781167" y="2697396"/>
            <a:ext cx="0" cy="241097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45421" y="3845247"/>
            <a:ext cx="33286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Expressing proteins on the yeast surface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686222" y="3845247"/>
            <a:ext cx="28714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452"/>
          <p:cNvSpPr>
            <a:spLocks/>
          </p:cNvSpPr>
          <p:nvPr/>
        </p:nvSpPr>
        <p:spPr>
          <a:xfrm>
            <a:off x="4946931" y="3101447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" name="Oval 452"/>
          <p:cNvSpPr>
            <a:spLocks noChangeAspect="1"/>
          </p:cNvSpPr>
          <p:nvPr/>
        </p:nvSpPr>
        <p:spPr>
          <a:xfrm>
            <a:off x="6677270" y="2850389"/>
            <a:ext cx="1141467" cy="1984693"/>
          </a:xfrm>
          <a:custGeom>
            <a:avLst/>
            <a:gdLst/>
            <a:ahLst/>
            <a:cxnLst/>
            <a:rect l="l" t="t" r="r" b="b"/>
            <a:pathLst>
              <a:path w="1100501" h="1913469">
                <a:moveTo>
                  <a:pt x="0" y="0"/>
                </a:moveTo>
                <a:lnTo>
                  <a:pt x="1100501" y="0"/>
                </a:lnTo>
                <a:lnTo>
                  <a:pt x="1100501" y="282377"/>
                </a:lnTo>
                <a:lnTo>
                  <a:pt x="439826" y="282377"/>
                </a:lnTo>
                <a:lnTo>
                  <a:pt x="439826" y="1684801"/>
                </a:lnTo>
                <a:lnTo>
                  <a:pt x="1100501" y="1684801"/>
                </a:lnTo>
                <a:lnTo>
                  <a:pt x="1100501" y="1913469"/>
                </a:lnTo>
                <a:lnTo>
                  <a:pt x="0" y="1913469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4942758" y="361729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Aga1</a:t>
            </a: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5595483" y="32663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5603573" y="39959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1" name="Oval 452"/>
          <p:cNvSpPr>
            <a:spLocks/>
          </p:cNvSpPr>
          <p:nvPr/>
        </p:nvSpPr>
        <p:spPr>
          <a:xfrm>
            <a:off x="5838105" y="3101450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52" name="TextBox 51"/>
          <p:cNvSpPr txBox="1">
            <a:spLocks noChangeAspect="1"/>
          </p:cNvSpPr>
          <p:nvPr/>
        </p:nvSpPr>
        <p:spPr>
          <a:xfrm>
            <a:off x="5835833" y="3617294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Aga2</a:t>
            </a:r>
          </a:p>
        </p:txBody>
      </p:sp>
      <p:sp>
        <p:nvSpPr>
          <p:cNvPr id="56" name="TextBox 55"/>
          <p:cNvSpPr txBox="1">
            <a:spLocks noChangeAspect="1"/>
          </p:cNvSpPr>
          <p:nvPr/>
        </p:nvSpPr>
        <p:spPr>
          <a:xfrm>
            <a:off x="7474122" y="2312232"/>
            <a:ext cx="61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myc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17041" y="5962754"/>
            <a:ext cx="7702896" cy="707111"/>
            <a:chOff x="884995" y="3623829"/>
            <a:chExt cx="7702896" cy="707111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884995" y="3623829"/>
              <a:ext cx="7702896" cy="7071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5019" y="3710863"/>
              <a:ext cx="7590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/>
                <a:t>MAT</a:t>
              </a:r>
              <a:r>
                <a:rPr lang="en-US" sz="2800" dirty="0" smtClean="0"/>
                <a:t>α</a:t>
              </a:r>
              <a:r>
                <a:rPr lang="en-US" sz="2600" dirty="0" smtClean="0"/>
                <a:t> strain not shown</a:t>
              </a:r>
              <a:endParaRPr lang="en-US" sz="28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1188" y="2993612"/>
            <a:ext cx="3703078" cy="1923076"/>
            <a:chOff x="151188" y="2993612"/>
            <a:chExt cx="3703078" cy="1923076"/>
          </a:xfrm>
        </p:grpSpPr>
        <p:sp>
          <p:nvSpPr>
            <p:cNvPr id="71" name="Freeform 70"/>
            <p:cNvSpPr/>
            <p:nvPr/>
          </p:nvSpPr>
          <p:spPr>
            <a:xfrm rot="20678343" flipH="1" flipV="1">
              <a:off x="173414" y="308169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20678343">
              <a:off x="2654610" y="2993612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20678343" flipH="1" flipV="1">
              <a:off x="151188" y="4753475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8343">
              <a:off x="3477569" y="468424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864" y="2514429"/>
            <a:ext cx="2205208" cy="872817"/>
            <a:chOff x="507864" y="2812697"/>
            <a:chExt cx="2205208" cy="872817"/>
          </a:xfrm>
        </p:grpSpPr>
        <p:sp>
          <p:nvSpPr>
            <p:cNvPr id="24" name="Rectangle 23"/>
            <p:cNvSpPr/>
            <p:nvPr/>
          </p:nvSpPr>
          <p:spPr>
            <a:xfrm>
              <a:off x="507864" y="3083123"/>
              <a:ext cx="805670" cy="60239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" name="Elbow Connector 2"/>
            <p:cNvCxnSpPr>
              <a:stCxn id="24" idx="0"/>
            </p:cNvCxnSpPr>
            <p:nvPr/>
          </p:nvCxnSpPr>
          <p:spPr>
            <a:xfrm rot="5400000" flipH="1" flipV="1">
              <a:off x="926248" y="2797148"/>
              <a:ext cx="270426" cy="301524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24941" y="3183005"/>
              <a:ext cx="77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pGPD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533" y="3083123"/>
              <a:ext cx="1399539" cy="602391"/>
            </a:xfrm>
            <a:prstGeom prst="rect">
              <a:avLst/>
            </a:prstGeom>
            <a:solidFill>
              <a:srgbClr val="E5E5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1674767" y="3183005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Aga1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0787" y="4192456"/>
            <a:ext cx="3044868" cy="888900"/>
            <a:chOff x="490787" y="4280084"/>
            <a:chExt cx="3044868" cy="8889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0787" y="4280084"/>
              <a:ext cx="2655225" cy="872817"/>
              <a:chOff x="490787" y="4438814"/>
              <a:chExt cx="2655225" cy="872817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490787" y="4709240"/>
                <a:ext cx="805670" cy="6023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8" name="Elbow Connector 47"/>
              <p:cNvCxnSpPr>
                <a:stCxn id="47" idx="0"/>
              </p:cNvCxnSpPr>
              <p:nvPr/>
            </p:nvCxnSpPr>
            <p:spPr>
              <a:xfrm rot="5400000" flipH="1" flipV="1">
                <a:off x="909171" y="4423265"/>
                <a:ext cx="270426" cy="301524"/>
              </a:xfrm>
              <a:prstGeom prst="bentConnector2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>
                <a:spLocks noChangeAspect="1"/>
              </p:cNvSpPr>
              <p:nvPr/>
            </p:nvSpPr>
            <p:spPr>
              <a:xfrm>
                <a:off x="507864" y="4809122"/>
                <a:ext cx="7715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pGPD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96456" y="4709240"/>
                <a:ext cx="1849556" cy="602391"/>
              </a:xfrm>
              <a:prstGeom prst="rect">
                <a:avLst/>
              </a:prstGeom>
              <a:solidFill>
                <a:srgbClr val="E5E5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" name="TextBox 57"/>
              <p:cNvSpPr txBox="1">
                <a:spLocks noChangeAspect="1"/>
              </p:cNvSpPr>
              <p:nvPr/>
            </p:nvSpPr>
            <p:spPr>
              <a:xfrm>
                <a:off x="1471990" y="4809122"/>
                <a:ext cx="70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Aga2</a:t>
                </a:r>
              </a:p>
            </p:txBody>
          </p:sp>
          <p:sp>
            <p:nvSpPr>
              <p:cNvPr id="59" name="Rectangle 34"/>
              <p:cNvSpPr/>
              <p:nvPr/>
            </p:nvSpPr>
            <p:spPr>
              <a:xfrm rot="16200000">
                <a:off x="2448145" y="4828850"/>
                <a:ext cx="374153" cy="41547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2140340" y="5036629"/>
                <a:ext cx="287144" cy="0"/>
              </a:xfrm>
              <a:prstGeom prst="line">
                <a:avLst/>
              </a:prstGeom>
              <a:ln w="762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/>
            <p:cNvSpPr/>
            <p:nvPr/>
          </p:nvSpPr>
          <p:spPr>
            <a:xfrm>
              <a:off x="3146012" y="4550510"/>
              <a:ext cx="389643" cy="6023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 rot="16200000">
              <a:off x="2986551" y="4661882"/>
              <a:ext cx="614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myc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452"/>
          <p:cNvSpPr>
            <a:spLocks noChangeAspect="1"/>
          </p:cNvSpPr>
          <p:nvPr/>
        </p:nvSpPr>
        <p:spPr>
          <a:xfrm rot="10800000">
            <a:off x="6886" y="896675"/>
            <a:ext cx="5192518" cy="5966343"/>
          </a:xfrm>
          <a:custGeom>
            <a:avLst/>
            <a:gdLst/>
            <a:ahLst/>
            <a:cxnLst/>
            <a:rect l="l" t="t" r="r" b="b"/>
            <a:pathLst>
              <a:path w="5192518" h="6011118">
                <a:moveTo>
                  <a:pt x="5192518" y="6011118"/>
                </a:moveTo>
                <a:lnTo>
                  <a:pt x="747311" y="6011118"/>
                </a:lnTo>
                <a:lnTo>
                  <a:pt x="647525" y="5841058"/>
                </a:lnTo>
                <a:cubicBezTo>
                  <a:pt x="237141" y="5069442"/>
                  <a:pt x="0" y="4157817"/>
                  <a:pt x="0" y="3181184"/>
                </a:cubicBezTo>
                <a:cubicBezTo>
                  <a:pt x="0" y="2052629"/>
                  <a:pt x="316656" y="1010881"/>
                  <a:pt x="851372" y="171666"/>
                </a:cubicBezTo>
                <a:lnTo>
                  <a:pt x="969882" y="0"/>
                </a:lnTo>
                <a:lnTo>
                  <a:pt x="5192518" y="0"/>
                </a:lnTo>
                <a:close/>
              </a:path>
            </a:pathLst>
          </a:custGeom>
          <a:solidFill>
            <a:srgbClr val="C4BD97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65" name="Oval 452"/>
          <p:cNvSpPr>
            <a:spLocks noChangeAspect="1"/>
          </p:cNvSpPr>
          <p:nvPr/>
        </p:nvSpPr>
        <p:spPr>
          <a:xfrm rot="10800000">
            <a:off x="-4730" y="891658"/>
            <a:ext cx="4474549" cy="5966343"/>
          </a:xfrm>
          <a:custGeom>
            <a:avLst/>
            <a:gdLst/>
            <a:ahLst/>
            <a:cxnLst/>
            <a:rect l="l" t="t" r="r" b="b"/>
            <a:pathLst>
              <a:path w="4474549" h="6011118">
                <a:moveTo>
                  <a:pt x="4474549" y="6011118"/>
                </a:moveTo>
                <a:lnTo>
                  <a:pt x="948970" y="6011118"/>
                </a:lnTo>
                <a:lnTo>
                  <a:pt x="923173" y="5980658"/>
                </a:lnTo>
                <a:cubicBezTo>
                  <a:pt x="349590" y="5239940"/>
                  <a:pt x="0" y="4255971"/>
                  <a:pt x="0" y="3176167"/>
                </a:cubicBezTo>
                <a:cubicBezTo>
                  <a:pt x="0" y="2006378"/>
                  <a:pt x="410282" y="949063"/>
                  <a:pt x="1071161" y="191648"/>
                </a:cubicBezTo>
                <a:lnTo>
                  <a:pt x="1251895" y="0"/>
                </a:lnTo>
                <a:lnTo>
                  <a:pt x="4474549" y="0"/>
                </a:lnTo>
                <a:close/>
              </a:path>
            </a:pathLst>
          </a:custGeom>
          <a:solidFill>
            <a:srgbClr val="DDD9C3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781167" y="2697396"/>
            <a:ext cx="0" cy="241097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45421" y="3845247"/>
            <a:ext cx="33286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Expressing proteins on the yeast surface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686222" y="3845247"/>
            <a:ext cx="28714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452"/>
          <p:cNvSpPr>
            <a:spLocks/>
          </p:cNvSpPr>
          <p:nvPr/>
        </p:nvSpPr>
        <p:spPr>
          <a:xfrm>
            <a:off x="4946931" y="3101447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" name="Oval 452"/>
          <p:cNvSpPr>
            <a:spLocks noChangeAspect="1"/>
          </p:cNvSpPr>
          <p:nvPr/>
        </p:nvSpPr>
        <p:spPr>
          <a:xfrm>
            <a:off x="6677270" y="2850389"/>
            <a:ext cx="1141467" cy="1984693"/>
          </a:xfrm>
          <a:custGeom>
            <a:avLst/>
            <a:gdLst/>
            <a:ahLst/>
            <a:cxnLst/>
            <a:rect l="l" t="t" r="r" b="b"/>
            <a:pathLst>
              <a:path w="1100501" h="1913469">
                <a:moveTo>
                  <a:pt x="0" y="0"/>
                </a:moveTo>
                <a:lnTo>
                  <a:pt x="1100501" y="0"/>
                </a:lnTo>
                <a:lnTo>
                  <a:pt x="1100501" y="282377"/>
                </a:lnTo>
                <a:lnTo>
                  <a:pt x="439826" y="282377"/>
                </a:lnTo>
                <a:lnTo>
                  <a:pt x="439826" y="1684801"/>
                </a:lnTo>
                <a:lnTo>
                  <a:pt x="1100501" y="1684801"/>
                </a:lnTo>
                <a:lnTo>
                  <a:pt x="1100501" y="1913469"/>
                </a:lnTo>
                <a:lnTo>
                  <a:pt x="0" y="1913469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4942758" y="361729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Aga1</a:t>
            </a: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5595483" y="32663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5603573" y="3995959"/>
            <a:ext cx="302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51" name="Oval 452"/>
          <p:cNvSpPr>
            <a:spLocks/>
          </p:cNvSpPr>
          <p:nvPr/>
        </p:nvSpPr>
        <p:spPr>
          <a:xfrm>
            <a:off x="5838105" y="3101450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52" name="TextBox 51"/>
          <p:cNvSpPr txBox="1">
            <a:spLocks noChangeAspect="1"/>
          </p:cNvSpPr>
          <p:nvPr/>
        </p:nvSpPr>
        <p:spPr>
          <a:xfrm>
            <a:off x="5835833" y="3617294"/>
            <a:ext cx="70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Aga2</a:t>
            </a:r>
          </a:p>
        </p:txBody>
      </p:sp>
      <p:sp>
        <p:nvSpPr>
          <p:cNvPr id="56" name="TextBox 55"/>
          <p:cNvSpPr txBox="1">
            <a:spLocks noChangeAspect="1"/>
          </p:cNvSpPr>
          <p:nvPr/>
        </p:nvSpPr>
        <p:spPr>
          <a:xfrm>
            <a:off x="7474122" y="2312232"/>
            <a:ext cx="61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myc</a:t>
            </a:r>
          </a:p>
        </p:txBody>
      </p:sp>
      <p:sp>
        <p:nvSpPr>
          <p:cNvPr id="41" name="TextBox 40"/>
          <p:cNvSpPr txBox="1"/>
          <p:nvPr/>
        </p:nvSpPr>
        <p:spPr>
          <a:xfrm rot="12731191" flipH="1">
            <a:off x="7827866" y="1891810"/>
            <a:ext cx="4971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Y</a:t>
            </a:r>
          </a:p>
        </p:txBody>
      </p:sp>
      <p:sp>
        <p:nvSpPr>
          <p:cNvPr id="43" name="Oval 42"/>
          <p:cNvSpPr/>
          <p:nvPr/>
        </p:nvSpPr>
        <p:spPr>
          <a:xfrm flipH="1">
            <a:off x="7710255" y="1601521"/>
            <a:ext cx="1003732" cy="51118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FITC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51188" y="2993612"/>
            <a:ext cx="3703078" cy="1923076"/>
            <a:chOff x="151188" y="2993612"/>
            <a:chExt cx="3703078" cy="1923076"/>
          </a:xfrm>
        </p:grpSpPr>
        <p:sp>
          <p:nvSpPr>
            <p:cNvPr id="72" name="Freeform 71"/>
            <p:cNvSpPr/>
            <p:nvPr/>
          </p:nvSpPr>
          <p:spPr>
            <a:xfrm rot="20678343" flipH="1" flipV="1">
              <a:off x="173414" y="308169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20678343">
              <a:off x="2654610" y="2993612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8343" flipH="1" flipV="1">
              <a:off x="151188" y="4753475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20678343">
              <a:off x="3477569" y="468424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864" y="2514429"/>
            <a:ext cx="2205208" cy="872817"/>
            <a:chOff x="507864" y="2812697"/>
            <a:chExt cx="2205208" cy="872817"/>
          </a:xfrm>
        </p:grpSpPr>
        <p:sp>
          <p:nvSpPr>
            <p:cNvPr id="24" name="Rectangle 23"/>
            <p:cNvSpPr/>
            <p:nvPr/>
          </p:nvSpPr>
          <p:spPr>
            <a:xfrm>
              <a:off x="507864" y="3083123"/>
              <a:ext cx="805670" cy="60239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" name="Elbow Connector 2"/>
            <p:cNvCxnSpPr>
              <a:stCxn id="24" idx="0"/>
            </p:cNvCxnSpPr>
            <p:nvPr/>
          </p:nvCxnSpPr>
          <p:spPr>
            <a:xfrm rot="5400000" flipH="1" flipV="1">
              <a:off x="926248" y="2797148"/>
              <a:ext cx="270426" cy="301524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24941" y="3183005"/>
              <a:ext cx="77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pGPD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533" y="3083123"/>
              <a:ext cx="1399539" cy="602391"/>
            </a:xfrm>
            <a:prstGeom prst="rect">
              <a:avLst/>
            </a:prstGeom>
            <a:solidFill>
              <a:srgbClr val="E5E5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1674767" y="3183005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Aga1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0787" y="4192456"/>
            <a:ext cx="3044868" cy="888900"/>
            <a:chOff x="490787" y="4280084"/>
            <a:chExt cx="3044868" cy="888900"/>
          </a:xfrm>
        </p:grpSpPr>
        <p:grpSp>
          <p:nvGrpSpPr>
            <p:cNvPr id="18" name="Group 17"/>
            <p:cNvGrpSpPr/>
            <p:nvPr/>
          </p:nvGrpSpPr>
          <p:grpSpPr>
            <a:xfrm>
              <a:off x="490787" y="4280084"/>
              <a:ext cx="2655225" cy="872817"/>
              <a:chOff x="490787" y="4438814"/>
              <a:chExt cx="2655225" cy="872817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490787" y="4709240"/>
                <a:ext cx="805670" cy="60239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8" name="Elbow Connector 47"/>
              <p:cNvCxnSpPr>
                <a:stCxn id="47" idx="0"/>
              </p:cNvCxnSpPr>
              <p:nvPr/>
            </p:nvCxnSpPr>
            <p:spPr>
              <a:xfrm rot="5400000" flipH="1" flipV="1">
                <a:off x="909171" y="4423265"/>
                <a:ext cx="270426" cy="301524"/>
              </a:xfrm>
              <a:prstGeom prst="bentConnector2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>
                <a:spLocks noChangeAspect="1"/>
              </p:cNvSpPr>
              <p:nvPr/>
            </p:nvSpPr>
            <p:spPr>
              <a:xfrm>
                <a:off x="507864" y="4809122"/>
                <a:ext cx="7715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pGPD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96456" y="4709240"/>
                <a:ext cx="1849556" cy="602391"/>
              </a:xfrm>
              <a:prstGeom prst="rect">
                <a:avLst/>
              </a:prstGeom>
              <a:solidFill>
                <a:srgbClr val="E5E5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" name="TextBox 57"/>
              <p:cNvSpPr txBox="1">
                <a:spLocks noChangeAspect="1"/>
              </p:cNvSpPr>
              <p:nvPr/>
            </p:nvSpPr>
            <p:spPr>
              <a:xfrm>
                <a:off x="1471990" y="4809122"/>
                <a:ext cx="70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Aga2</a:t>
                </a:r>
              </a:p>
            </p:txBody>
          </p:sp>
          <p:sp>
            <p:nvSpPr>
              <p:cNvPr id="59" name="Rectangle 34"/>
              <p:cNvSpPr/>
              <p:nvPr/>
            </p:nvSpPr>
            <p:spPr>
              <a:xfrm rot="16200000">
                <a:off x="2448145" y="4828850"/>
                <a:ext cx="374153" cy="41547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2140340" y="5036629"/>
                <a:ext cx="287144" cy="0"/>
              </a:xfrm>
              <a:prstGeom prst="line">
                <a:avLst/>
              </a:prstGeom>
              <a:ln w="762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/>
            <p:cNvSpPr/>
            <p:nvPr/>
          </p:nvSpPr>
          <p:spPr>
            <a:xfrm>
              <a:off x="3146012" y="4550510"/>
              <a:ext cx="389643" cy="6023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 rot="16200000">
              <a:off x="2986551" y="4661882"/>
              <a:ext cx="614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myc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3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5540" y="1140148"/>
            <a:ext cx="4445000" cy="4382728"/>
            <a:chOff x="-84589" y="312389"/>
            <a:chExt cx="4445000" cy="43827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84589" y="312389"/>
              <a:ext cx="4445000" cy="415574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528265" y="4371952"/>
              <a:ext cx="1942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FITC Fluorescence (au)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71014" y="1140148"/>
            <a:ext cx="4242823" cy="4373545"/>
            <a:chOff x="4691793" y="312389"/>
            <a:chExt cx="4242823" cy="43735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91793" y="312389"/>
              <a:ext cx="4242823" cy="415574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106305" y="4362769"/>
              <a:ext cx="1942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FITC Fluorescence (au)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126529" y="1140147"/>
            <a:ext cx="9761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9744" y="1140147"/>
            <a:ext cx="1007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MATα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529" y="1154747"/>
            <a:ext cx="3502013" cy="37324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547" y="1154747"/>
            <a:ext cx="3537291" cy="37324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13038" y="6305177"/>
            <a:ext cx="365760" cy="365760"/>
          </a:xfrm>
          <a:prstGeom prst="rect">
            <a:avLst/>
          </a:prstGeom>
          <a:solidFill>
            <a:srgbClr val="C997FF"/>
          </a:solidFill>
          <a:ln w="19050" cmpd="sng">
            <a:solidFill>
              <a:srgbClr val="8414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713038" y="5810767"/>
            <a:ext cx="365760" cy="365760"/>
          </a:xfrm>
          <a:prstGeom prst="rect">
            <a:avLst/>
          </a:prstGeom>
          <a:solidFill>
            <a:srgbClr val="BBDE99"/>
          </a:solidFill>
          <a:ln w="19050" cmpd="sng">
            <a:solidFill>
              <a:srgbClr val="68B6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3094211" y="5776417"/>
            <a:ext cx="4766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Traditional YSD (plasmid and GAL induction)</a:t>
            </a:r>
          </a:p>
        </p:txBody>
      </p:sp>
      <p:sp>
        <p:nvSpPr>
          <p:cNvPr id="30" name="TextBox 29"/>
          <p:cNvSpPr txBox="1">
            <a:spLocks noChangeAspect="1"/>
          </p:cNvSpPr>
          <p:nvPr/>
        </p:nvSpPr>
        <p:spPr>
          <a:xfrm>
            <a:off x="3103319" y="6270827"/>
            <a:ext cx="462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Modified YSD (integrated and constitutive)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Expressing proteins on the yeast surface</a:t>
            </a:r>
          </a:p>
        </p:txBody>
      </p:sp>
    </p:spTree>
    <p:extLst>
      <p:ext uri="{BB962C8B-B14F-4D97-AF65-F5344CB8AC3E}">
        <p14:creationId xmlns:p14="http://schemas.microsoft.com/office/powerpoint/2010/main" val="6423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Testing synthetic agglutination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0569" y="1154438"/>
            <a:ext cx="4305374" cy="3603189"/>
            <a:chOff x="706051" y="2185739"/>
            <a:chExt cx="3621149" cy="3293387"/>
          </a:xfrm>
        </p:grpSpPr>
        <p:sp>
          <p:nvSpPr>
            <p:cNvPr id="9" name="Oval 213"/>
            <p:cNvSpPr>
              <a:spLocks noChangeAspect="1"/>
            </p:cNvSpPr>
            <p:nvPr/>
          </p:nvSpPr>
          <p:spPr>
            <a:xfrm>
              <a:off x="2356404" y="4483355"/>
              <a:ext cx="1297608" cy="988361"/>
            </a:xfrm>
            <a:custGeom>
              <a:avLst/>
              <a:gdLst/>
              <a:ahLst/>
              <a:cxnLst/>
              <a:rect l="l" t="t" r="r" b="b"/>
              <a:pathLst>
                <a:path w="1292916" h="970500">
                  <a:moveTo>
                    <a:pt x="405047" y="0"/>
                  </a:moveTo>
                  <a:cubicBezTo>
                    <a:pt x="488935" y="0"/>
                    <a:pt x="566867" y="30265"/>
                    <a:pt x="631513" y="82097"/>
                  </a:cubicBezTo>
                  <a:lnTo>
                    <a:pt x="651100" y="101276"/>
                  </a:lnTo>
                  <a:lnTo>
                    <a:pt x="661404" y="91187"/>
                  </a:lnTo>
                  <a:cubicBezTo>
                    <a:pt x="726049" y="39355"/>
                    <a:pt x="803981" y="9090"/>
                    <a:pt x="887869" y="9090"/>
                  </a:cubicBezTo>
                  <a:cubicBezTo>
                    <a:pt x="1111570" y="9090"/>
                    <a:pt x="1292916" y="224309"/>
                    <a:pt x="1292916" y="489795"/>
                  </a:cubicBezTo>
                  <a:cubicBezTo>
                    <a:pt x="1292916" y="755281"/>
                    <a:pt x="1111570" y="970500"/>
                    <a:pt x="887869" y="970500"/>
                  </a:cubicBezTo>
                  <a:cubicBezTo>
                    <a:pt x="803981" y="970500"/>
                    <a:pt x="726049" y="940235"/>
                    <a:pt x="661404" y="888403"/>
                  </a:cubicBezTo>
                  <a:lnTo>
                    <a:pt x="641816" y="869224"/>
                  </a:lnTo>
                  <a:lnTo>
                    <a:pt x="631513" y="879313"/>
                  </a:lnTo>
                  <a:cubicBezTo>
                    <a:pt x="566867" y="931145"/>
                    <a:pt x="488935" y="961410"/>
                    <a:pt x="405047" y="961410"/>
                  </a:cubicBezTo>
                  <a:cubicBezTo>
                    <a:pt x="181346" y="961410"/>
                    <a:pt x="0" y="746191"/>
                    <a:pt x="0" y="480705"/>
                  </a:cubicBezTo>
                  <a:cubicBezTo>
                    <a:pt x="0" y="215219"/>
                    <a:pt x="181346" y="0"/>
                    <a:pt x="405047" y="0"/>
                  </a:cubicBezTo>
                  <a:close/>
                </a:path>
              </a:pathLst>
            </a:custGeom>
            <a:solidFill>
              <a:schemeClr val="accent4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2663070" y="3574944"/>
              <a:ext cx="66643" cy="575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400254" y="2455762"/>
              <a:ext cx="66643" cy="575105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259025" y="3575793"/>
              <a:ext cx="66643" cy="575105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2668661" y="4805809"/>
              <a:ext cx="652654" cy="309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Diploid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06051" y="2336132"/>
              <a:ext cx="838331" cy="3142994"/>
              <a:chOff x="1131955" y="2336132"/>
              <a:chExt cx="838331" cy="3142994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flipH="1">
                <a:off x="1131955" y="3579434"/>
                <a:ext cx="473951" cy="773031"/>
                <a:chOff x="-2366406" y="723897"/>
                <a:chExt cx="1054043" cy="2100209"/>
              </a:xfrm>
            </p:grpSpPr>
            <p:sp>
              <p:nvSpPr>
                <p:cNvPr id="113" name="Rectangle 2"/>
                <p:cNvSpPr/>
                <p:nvPr/>
              </p:nvSpPr>
              <p:spPr>
                <a:xfrm>
                  <a:off x="-2330797" y="886682"/>
                  <a:ext cx="914400" cy="19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2011665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1553159"/>
                      </a:lnTo>
                      <a:lnTo>
                        <a:pt x="913311" y="1553159"/>
                      </a:lnTo>
                      <a:lnTo>
                        <a:pt x="913711" y="1579744"/>
                      </a:lnTo>
                      <a:cubicBezTo>
                        <a:pt x="905525" y="1728074"/>
                        <a:pt x="825358" y="1864887"/>
                        <a:pt x="696499" y="1944039"/>
                      </a:cubicBezTo>
                      <a:cubicBezTo>
                        <a:pt x="549233" y="2034499"/>
                        <a:pt x="363544" y="2034185"/>
                        <a:pt x="216584" y="1943227"/>
                      </a:cubicBezTo>
                      <a:cubicBezTo>
                        <a:pt x="87994" y="1863640"/>
                        <a:pt x="8290" y="1726557"/>
                        <a:pt x="605" y="1578200"/>
                      </a:cubicBezTo>
                      <a:lnTo>
                        <a:pt x="1067" y="1553159"/>
                      </a:lnTo>
                      <a:lnTo>
                        <a:pt x="0" y="15531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5400000">
                  <a:off x="-1935081" y="292572"/>
                  <a:ext cx="191393" cy="10540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>
                <a:grpSpLocks noChangeAspect="1"/>
              </p:cNvGrpSpPr>
              <p:nvPr/>
            </p:nvGrpSpPr>
            <p:grpSpPr>
              <a:xfrm>
                <a:off x="1367151" y="4194431"/>
                <a:ext cx="149577" cy="91726"/>
                <a:chOff x="-2652631" y="6090867"/>
                <a:chExt cx="486190" cy="293822"/>
              </a:xfrm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1440952" y="3845258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801157">
                <a:off x="1218971" y="3795443"/>
                <a:ext cx="149577" cy="91726"/>
                <a:chOff x="-2652631" y="6090867"/>
                <a:chExt cx="486190" cy="293822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16" name="Group 15"/>
              <p:cNvGrpSpPr>
                <a:grpSpLocks noChangeAspect="1"/>
              </p:cNvGrpSpPr>
              <p:nvPr/>
            </p:nvGrpSpPr>
            <p:grpSpPr>
              <a:xfrm rot="8717607">
                <a:off x="1222931" y="3969324"/>
                <a:ext cx="149577" cy="91726"/>
                <a:chOff x="-2652631" y="6090867"/>
                <a:chExt cx="486190" cy="293822"/>
              </a:xfrm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 rot="10800000">
                <a:off x="1393349" y="3674179"/>
                <a:ext cx="149577" cy="91726"/>
                <a:chOff x="-2652631" y="6090867"/>
                <a:chExt cx="486190" cy="293822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1239016" y="4167282"/>
                <a:ext cx="73802" cy="8889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476984" y="4016160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0" name="Straight Connector 19"/>
              <p:cNvCxnSpPr>
                <a:cxnSpLocks noChangeAspect="1"/>
              </p:cNvCxnSpPr>
              <p:nvPr/>
            </p:nvCxnSpPr>
            <p:spPr>
              <a:xfrm flipV="1">
                <a:off x="1178734" y="3494739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 noChangeAspect="1"/>
              </p:cNvCxnSpPr>
              <p:nvPr/>
            </p:nvCxnSpPr>
            <p:spPr>
              <a:xfrm flipV="1">
                <a:off x="1589894" y="3494739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>
                <a:grpSpLocks noChangeAspect="1"/>
              </p:cNvGrpSpPr>
              <p:nvPr/>
            </p:nvGrpSpPr>
            <p:grpSpPr>
              <a:xfrm flipH="1">
                <a:off x="1153348" y="4706095"/>
                <a:ext cx="473951" cy="773031"/>
                <a:chOff x="-2366406" y="723897"/>
                <a:chExt cx="1054043" cy="2100209"/>
              </a:xfrm>
            </p:grpSpPr>
            <p:sp>
              <p:nvSpPr>
                <p:cNvPr id="103" name="Rectangle 2"/>
                <p:cNvSpPr/>
                <p:nvPr/>
              </p:nvSpPr>
              <p:spPr>
                <a:xfrm>
                  <a:off x="-2330797" y="886682"/>
                  <a:ext cx="914400" cy="19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2011665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1553159"/>
                      </a:lnTo>
                      <a:lnTo>
                        <a:pt x="913311" y="1553159"/>
                      </a:lnTo>
                      <a:lnTo>
                        <a:pt x="913711" y="1579744"/>
                      </a:lnTo>
                      <a:cubicBezTo>
                        <a:pt x="905525" y="1728074"/>
                        <a:pt x="825358" y="1864887"/>
                        <a:pt x="696499" y="1944039"/>
                      </a:cubicBezTo>
                      <a:cubicBezTo>
                        <a:pt x="549233" y="2034499"/>
                        <a:pt x="363544" y="2034185"/>
                        <a:pt x="216584" y="1943227"/>
                      </a:cubicBezTo>
                      <a:cubicBezTo>
                        <a:pt x="87994" y="1863640"/>
                        <a:pt x="8290" y="1726557"/>
                        <a:pt x="605" y="1578200"/>
                      </a:cubicBezTo>
                      <a:lnTo>
                        <a:pt x="1067" y="1553159"/>
                      </a:lnTo>
                      <a:lnTo>
                        <a:pt x="0" y="15531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5400000">
                  <a:off x="-1935081" y="292572"/>
                  <a:ext cx="191393" cy="10540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1479938" y="4954452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1299122" y="5343406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489770" y="5179499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6" name="Straight Connector 25"/>
              <p:cNvCxnSpPr>
                <a:cxnSpLocks noChangeAspect="1"/>
              </p:cNvCxnSpPr>
              <p:nvPr/>
            </p:nvCxnSpPr>
            <p:spPr>
              <a:xfrm flipV="1">
                <a:off x="1200127" y="4621398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V="1">
                <a:off x="1611287" y="4621398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rot="16200000">
                <a:off x="1461325" y="4800597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1233486" y="4922687"/>
                <a:ext cx="111010" cy="138122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346832" y="5084564"/>
                <a:ext cx="111010" cy="138122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 rot="3274561">
                <a:off x="1412908" y="5290281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1223812" y="5091264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1227783" y="4795073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351642" y="4795255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 rot="3274561">
                <a:off x="1225914" y="5200861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 rot="2446946">
                <a:off x="1374398" y="4911446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 rot="5697703">
                <a:off x="1501993" y="5068855"/>
                <a:ext cx="74888" cy="876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1405597" y="2973569"/>
                <a:ext cx="564689" cy="678329"/>
                <a:chOff x="1365253" y="1208452"/>
                <a:chExt cx="458873" cy="598666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1694900" y="1624807"/>
                  <a:ext cx="59972" cy="7118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8100" cmpd="sng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6" name="Rectangle 2"/>
                <p:cNvSpPr>
                  <a:spLocks noChangeAspect="1"/>
                </p:cNvSpPr>
                <p:nvPr/>
              </p:nvSpPr>
              <p:spPr>
                <a:xfrm rot="19952534">
                  <a:off x="1559733" y="1231472"/>
                  <a:ext cx="228600" cy="498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993674">
                      <a:moveTo>
                        <a:pt x="0" y="0"/>
                      </a:moveTo>
                      <a:lnTo>
                        <a:pt x="914400" y="475150"/>
                      </a:lnTo>
                      <a:lnTo>
                        <a:pt x="914400" y="1520010"/>
                      </a:lnTo>
                      <a:lnTo>
                        <a:pt x="913311" y="1520010"/>
                      </a:lnTo>
                      <a:lnTo>
                        <a:pt x="913711" y="1547474"/>
                      </a:lnTo>
                      <a:cubicBezTo>
                        <a:pt x="905525" y="1700708"/>
                        <a:pt x="825358" y="1842044"/>
                        <a:pt x="696499" y="1923813"/>
                      </a:cubicBezTo>
                      <a:cubicBezTo>
                        <a:pt x="549233" y="2017263"/>
                        <a:pt x="363544" y="2016939"/>
                        <a:pt x="216584" y="1922974"/>
                      </a:cubicBezTo>
                      <a:cubicBezTo>
                        <a:pt x="87994" y="1840756"/>
                        <a:pt x="8290" y="1699140"/>
                        <a:pt x="605" y="1545879"/>
                      </a:cubicBezTo>
                      <a:lnTo>
                        <a:pt x="1067" y="1520010"/>
                      </a:lnTo>
                      <a:lnTo>
                        <a:pt x="0" y="1520010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1764154" y="1571949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1634927" y="155362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9" name="Oval 88"/>
                <p:cNvSpPr>
                  <a:spLocks noChangeAspect="1"/>
                </p:cNvSpPr>
                <p:nvPr/>
              </p:nvSpPr>
              <p:spPr>
                <a:xfrm>
                  <a:off x="1707004" y="151450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0" name="Oval 89"/>
                <p:cNvSpPr>
                  <a:spLocks noChangeAspect="1"/>
                </p:cNvSpPr>
                <p:nvPr/>
              </p:nvSpPr>
              <p:spPr>
                <a:xfrm>
                  <a:off x="1704278" y="1422145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Oval 90"/>
                <p:cNvSpPr>
                  <a:spLocks noChangeAspect="1"/>
                </p:cNvSpPr>
                <p:nvPr/>
              </p:nvSpPr>
              <p:spPr>
                <a:xfrm>
                  <a:off x="1632201" y="1463773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2" name="Oval 91"/>
                <p:cNvSpPr>
                  <a:spLocks noChangeAspect="1"/>
                </p:cNvSpPr>
                <p:nvPr/>
              </p:nvSpPr>
              <p:spPr>
                <a:xfrm>
                  <a:off x="1560926" y="1428181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>
                <a:xfrm>
                  <a:off x="1629636" y="1368907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94" name="Straight Connector 93"/>
                <p:cNvCxnSpPr>
                  <a:cxnSpLocks/>
                </p:cNvCxnSpPr>
                <p:nvPr/>
              </p:nvCxnSpPr>
              <p:spPr>
                <a:xfrm flipH="1" flipV="1">
                  <a:off x="1683801" y="1208452"/>
                  <a:ext cx="116432" cy="26722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207"/>
                <p:cNvSpPr>
                  <a:spLocks noChangeAspect="1"/>
                </p:cNvSpPr>
                <p:nvPr/>
              </p:nvSpPr>
              <p:spPr>
                <a:xfrm>
                  <a:off x="1366898" y="1280154"/>
                  <a:ext cx="343562" cy="50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100" h="191717">
                      <a:moveTo>
                        <a:pt x="161902" y="0"/>
                      </a:moveTo>
                      <a:lnTo>
                        <a:pt x="1301100" y="0"/>
                      </a:lnTo>
                      <a:lnTo>
                        <a:pt x="1301100" y="191717"/>
                      </a:lnTo>
                      <a:lnTo>
                        <a:pt x="0" y="191717"/>
                      </a:lnTo>
                      <a:lnTo>
                        <a:pt x="6256" y="144877"/>
                      </a:lnTo>
                      <a:cubicBezTo>
                        <a:pt x="26847" y="75409"/>
                        <a:pt x="71997" y="22388"/>
                        <a:pt x="127590" y="5563"/>
                      </a:cubicBez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Rectangle 208"/>
                <p:cNvSpPr>
                  <a:spLocks noChangeAspect="1"/>
                </p:cNvSpPr>
                <p:nvPr/>
              </p:nvSpPr>
              <p:spPr>
                <a:xfrm>
                  <a:off x="1365253" y="1305029"/>
                  <a:ext cx="100616" cy="50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79" h="4299757">
                      <a:moveTo>
                        <a:pt x="34171" y="0"/>
                      </a:moveTo>
                      <a:lnTo>
                        <a:pt x="374779" y="0"/>
                      </a:lnTo>
                      <a:lnTo>
                        <a:pt x="374779" y="4299757"/>
                      </a:lnTo>
                      <a:lnTo>
                        <a:pt x="0" y="4299757"/>
                      </a:lnTo>
                      <a:lnTo>
                        <a:pt x="0" y="135383"/>
                      </a:lnTo>
                      <a:lnTo>
                        <a:pt x="383" y="135372"/>
                      </a:lnTo>
                      <a:cubicBezTo>
                        <a:pt x="-142" y="103587"/>
                        <a:pt x="4165" y="73168"/>
                        <a:pt x="12402" y="45382"/>
                      </a:cubicBez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1493111" y="129088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1382713" y="1322124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9" name="Oval 98"/>
                <p:cNvSpPr>
                  <a:spLocks noChangeAspect="1"/>
                </p:cNvSpPr>
                <p:nvPr/>
              </p:nvSpPr>
              <p:spPr>
                <a:xfrm>
                  <a:off x="1382938" y="163276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0" name="Oval 99"/>
                <p:cNvSpPr>
                  <a:spLocks noChangeAspect="1"/>
                </p:cNvSpPr>
                <p:nvPr/>
              </p:nvSpPr>
              <p:spPr>
                <a:xfrm>
                  <a:off x="1563800" y="1328084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Right Triangle 100"/>
                <p:cNvSpPr>
                  <a:spLocks noChangeAspect="1"/>
                </p:cNvSpPr>
                <p:nvPr/>
              </p:nvSpPr>
              <p:spPr>
                <a:xfrm>
                  <a:off x="1708290" y="1274316"/>
                  <a:ext cx="31247" cy="90216"/>
                </a:xfrm>
                <a:prstGeom prst="rtTriangle">
                  <a:avLst/>
                </a:pr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2" name="Oval 101"/>
                <p:cNvSpPr>
                  <a:spLocks noChangeAspect="1"/>
                </p:cNvSpPr>
                <p:nvPr/>
              </p:nvSpPr>
              <p:spPr>
                <a:xfrm>
                  <a:off x="1700401" y="1618549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 flipH="1">
                <a:off x="1234129" y="2336132"/>
                <a:ext cx="563473" cy="1338046"/>
                <a:chOff x="842358" y="1197340"/>
                <a:chExt cx="457885" cy="1180907"/>
              </a:xfrm>
            </p:grpSpPr>
            <p:sp>
              <p:nvSpPr>
                <p:cNvPr id="66" name="Oval 65"/>
                <p:cNvSpPr>
                  <a:spLocks noChangeAspect="1"/>
                </p:cNvSpPr>
                <p:nvPr/>
              </p:nvSpPr>
              <p:spPr>
                <a:xfrm>
                  <a:off x="848531" y="1582957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38100" cmpd="sng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7" name="Rectangle 2"/>
                <p:cNvSpPr>
                  <a:spLocks noChangeAspect="1"/>
                </p:cNvSpPr>
                <p:nvPr/>
              </p:nvSpPr>
              <p:spPr>
                <a:xfrm rot="1647466" flipH="1">
                  <a:off x="878584" y="1231732"/>
                  <a:ext cx="228600" cy="493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975171">
                      <a:moveTo>
                        <a:pt x="914400" y="475151"/>
                      </a:moveTo>
                      <a:lnTo>
                        <a:pt x="0" y="0"/>
                      </a:lnTo>
                      <a:lnTo>
                        <a:pt x="0" y="1501507"/>
                      </a:lnTo>
                      <a:lnTo>
                        <a:pt x="1067" y="1501507"/>
                      </a:lnTo>
                      <a:lnTo>
                        <a:pt x="605" y="1527376"/>
                      </a:lnTo>
                      <a:cubicBezTo>
                        <a:pt x="8290" y="1680637"/>
                        <a:pt x="87994" y="1822253"/>
                        <a:pt x="216584" y="1904471"/>
                      </a:cubicBezTo>
                      <a:cubicBezTo>
                        <a:pt x="363544" y="1998436"/>
                        <a:pt x="549233" y="1998760"/>
                        <a:pt x="696499" y="1905309"/>
                      </a:cubicBezTo>
                      <a:cubicBezTo>
                        <a:pt x="825358" y="1823541"/>
                        <a:pt x="905525" y="1682205"/>
                        <a:pt x="913711" y="1528971"/>
                      </a:cubicBezTo>
                      <a:lnTo>
                        <a:pt x="913311" y="1501507"/>
                      </a:lnTo>
                      <a:lnTo>
                        <a:pt x="914400" y="150150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929427" y="1617117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892340" y="1431648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0" name="Oval 69"/>
                <p:cNvSpPr>
                  <a:spLocks noChangeAspect="1"/>
                </p:cNvSpPr>
                <p:nvPr/>
              </p:nvSpPr>
              <p:spPr>
                <a:xfrm>
                  <a:off x="982101" y="154531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1" name="Oval 70"/>
                <p:cNvSpPr>
                  <a:spLocks noChangeAspect="1"/>
                </p:cNvSpPr>
                <p:nvPr/>
              </p:nvSpPr>
              <p:spPr>
                <a:xfrm>
                  <a:off x="967990" y="1457366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2" name="Oval 71"/>
                <p:cNvSpPr>
                  <a:spLocks noChangeAspect="1"/>
                </p:cNvSpPr>
                <p:nvPr/>
              </p:nvSpPr>
              <p:spPr>
                <a:xfrm>
                  <a:off x="1022671" y="1341354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>
                  <a:off x="908017" y="151805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1044653" y="142214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75" name="Straight Connector 74"/>
                <p:cNvCxnSpPr>
                  <a:cxnSpLocks/>
                </p:cNvCxnSpPr>
                <p:nvPr/>
              </p:nvCxnSpPr>
              <p:spPr>
                <a:xfrm flipV="1">
                  <a:off x="895175" y="1197340"/>
                  <a:ext cx="94224" cy="213871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23"/>
                <p:cNvSpPr>
                  <a:spLocks noChangeAspect="1"/>
                </p:cNvSpPr>
                <p:nvPr/>
              </p:nvSpPr>
              <p:spPr>
                <a:xfrm>
                  <a:off x="1201793" y="1308294"/>
                  <a:ext cx="98450" cy="106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79" h="4286689">
                      <a:moveTo>
                        <a:pt x="0" y="0"/>
                      </a:moveTo>
                      <a:lnTo>
                        <a:pt x="342564" y="0"/>
                      </a:lnTo>
                      <a:lnTo>
                        <a:pt x="361328" y="39119"/>
                      </a:lnTo>
                      <a:cubicBezTo>
                        <a:pt x="369565" y="66905"/>
                        <a:pt x="373872" y="97324"/>
                        <a:pt x="373347" y="129109"/>
                      </a:cubicBezTo>
                      <a:lnTo>
                        <a:pt x="374779" y="129152"/>
                      </a:lnTo>
                      <a:lnTo>
                        <a:pt x="374779" y="4286689"/>
                      </a:lnTo>
                      <a:lnTo>
                        <a:pt x="0" y="428668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7" name="Rectangle 206"/>
                <p:cNvSpPr>
                  <a:spLocks noChangeAspect="1"/>
                </p:cNvSpPr>
                <p:nvPr/>
              </p:nvSpPr>
              <p:spPr>
                <a:xfrm>
                  <a:off x="952312" y="1281519"/>
                  <a:ext cx="345831" cy="49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206" h="186259">
                      <a:moveTo>
                        <a:pt x="0" y="0"/>
                      </a:moveTo>
                      <a:lnTo>
                        <a:pt x="1131367" y="0"/>
                      </a:lnTo>
                      <a:lnTo>
                        <a:pt x="1131316" y="3479"/>
                      </a:lnTo>
                      <a:cubicBezTo>
                        <a:pt x="1202364" y="5347"/>
                        <a:pt x="1262438" y="65025"/>
                        <a:pt x="1287147" y="148386"/>
                      </a:cubicBezTo>
                      <a:lnTo>
                        <a:pt x="1292206" y="186259"/>
                      </a:lnTo>
                      <a:lnTo>
                        <a:pt x="0" y="1862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8" name="Oval 77"/>
                <p:cNvSpPr>
                  <a:spLocks noChangeAspect="1"/>
                </p:cNvSpPr>
                <p:nvPr/>
              </p:nvSpPr>
              <p:spPr>
                <a:xfrm>
                  <a:off x="1101340" y="1305029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1224034" y="1322124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1224034" y="1656510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1224034" y="2051596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2" name="Right Triangle 81"/>
                <p:cNvSpPr>
                  <a:spLocks noChangeAspect="1"/>
                </p:cNvSpPr>
                <p:nvPr/>
              </p:nvSpPr>
              <p:spPr>
                <a:xfrm flipH="1">
                  <a:off x="891405" y="1265941"/>
                  <a:ext cx="72372" cy="160103"/>
                </a:xfrm>
                <a:prstGeom prst="rtTriangle">
                  <a:avLst/>
                </a:pr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3" name="Oval 82"/>
                <p:cNvSpPr>
                  <a:spLocks noChangeAspect="1"/>
                </p:cNvSpPr>
                <p:nvPr/>
              </p:nvSpPr>
              <p:spPr>
                <a:xfrm>
                  <a:off x="842358" y="1569872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4" name="Oval 83"/>
                <p:cNvSpPr>
                  <a:spLocks noChangeAspect="1"/>
                </p:cNvSpPr>
                <p:nvPr/>
              </p:nvSpPr>
              <p:spPr>
                <a:xfrm>
                  <a:off x="937010" y="1350960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55" name="Down Arrow 54"/>
              <p:cNvSpPr>
                <a:spLocks noChangeAspect="1"/>
              </p:cNvSpPr>
              <p:nvPr/>
            </p:nvSpPr>
            <p:spPr>
              <a:xfrm flipH="1">
                <a:off x="1281458" y="4414496"/>
                <a:ext cx="215768" cy="23486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199664" y="2264245"/>
              <a:ext cx="1127536" cy="956318"/>
              <a:chOff x="2960396" y="2264245"/>
              <a:chExt cx="1127536" cy="956318"/>
            </a:xfrm>
          </p:grpSpPr>
          <p:sp>
            <p:nvSpPr>
              <p:cNvPr id="56" name="Oval 395"/>
              <p:cNvSpPr/>
              <p:nvPr/>
            </p:nvSpPr>
            <p:spPr>
              <a:xfrm>
                <a:off x="3392011" y="2264245"/>
                <a:ext cx="695921" cy="956318"/>
              </a:xfrm>
              <a:custGeom>
                <a:avLst/>
                <a:gdLst/>
                <a:ahLst/>
                <a:cxnLst/>
                <a:rect l="l" t="t" r="r" b="b"/>
                <a:pathLst>
                  <a:path w="695921" h="956318">
                    <a:moveTo>
                      <a:pt x="335594" y="0"/>
                    </a:moveTo>
                    <a:cubicBezTo>
                      <a:pt x="534597" y="0"/>
                      <a:pt x="695921" y="214079"/>
                      <a:pt x="695921" y="478159"/>
                    </a:cubicBezTo>
                    <a:cubicBezTo>
                      <a:pt x="695921" y="742239"/>
                      <a:pt x="534597" y="956318"/>
                      <a:pt x="335594" y="956318"/>
                    </a:cubicBezTo>
                    <a:cubicBezTo>
                      <a:pt x="223654" y="956318"/>
                      <a:pt x="123637" y="888582"/>
                      <a:pt x="57548" y="782313"/>
                    </a:cubicBezTo>
                    <a:lnTo>
                      <a:pt x="54821" y="777224"/>
                    </a:lnTo>
                    <a:lnTo>
                      <a:pt x="0" y="777224"/>
                    </a:lnTo>
                    <a:lnTo>
                      <a:pt x="0" y="179878"/>
                    </a:lnTo>
                    <a:lnTo>
                      <a:pt x="54402" y="179878"/>
                    </a:lnTo>
                    <a:lnTo>
                      <a:pt x="57548" y="174006"/>
                    </a:lnTo>
                    <a:cubicBezTo>
                      <a:pt x="123637" y="67736"/>
                      <a:pt x="223654" y="0"/>
                      <a:pt x="335594" y="0"/>
                    </a:cubicBezTo>
                    <a:close/>
                  </a:path>
                </a:pathLst>
              </a:custGeom>
              <a:solidFill>
                <a:srgbClr val="4A76FF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TextBox 52"/>
              <p:cNvSpPr txBox="1">
                <a:spLocks noChangeAspect="1"/>
              </p:cNvSpPr>
              <p:nvPr/>
            </p:nvSpPr>
            <p:spPr>
              <a:xfrm>
                <a:off x="3457876" y="2575672"/>
                <a:ext cx="586758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MATα</a:t>
                </a:r>
              </a:p>
            </p:txBody>
          </p:sp>
          <p:sp>
            <p:nvSpPr>
              <p:cNvPr id="218" name="Oval 87"/>
              <p:cNvSpPr/>
              <p:nvPr/>
            </p:nvSpPr>
            <p:spPr>
              <a:xfrm rot="5400000">
                <a:off x="2886496" y="2527680"/>
                <a:ext cx="573122" cy="425321"/>
              </a:xfrm>
              <a:custGeom>
                <a:avLst/>
                <a:gdLst/>
                <a:ahLst/>
                <a:cxnLst/>
                <a:rect l="l" t="t" r="r" b="b"/>
                <a:pathLst>
                  <a:path w="573122" h="425321">
                    <a:moveTo>
                      <a:pt x="0" y="314661"/>
                    </a:moveTo>
                    <a:lnTo>
                      <a:pt x="0" y="0"/>
                    </a:lnTo>
                    <a:lnTo>
                      <a:pt x="573122" y="0"/>
                    </a:lnTo>
                    <a:lnTo>
                      <a:pt x="573122" y="308807"/>
                    </a:lnTo>
                    <a:lnTo>
                      <a:pt x="493108" y="367697"/>
                    </a:lnTo>
                    <a:cubicBezTo>
                      <a:pt x="428402" y="404804"/>
                      <a:pt x="357260" y="425321"/>
                      <a:pt x="282584" y="425321"/>
                    </a:cubicBezTo>
                    <a:cubicBezTo>
                      <a:pt x="207909" y="425321"/>
                      <a:pt x="136769" y="404804"/>
                      <a:pt x="72063" y="367697"/>
                    </a:cubicBezTo>
                    <a:close/>
                  </a:path>
                </a:pathLst>
              </a:custGeom>
              <a:solidFill>
                <a:srgbClr val="243B7F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705615" y="2278930"/>
              <a:ext cx="1039894" cy="956318"/>
              <a:chOff x="1941871" y="2278930"/>
              <a:chExt cx="1039894" cy="956318"/>
            </a:xfrm>
          </p:grpSpPr>
          <p:sp>
            <p:nvSpPr>
              <p:cNvPr id="59" name="Oval 452"/>
              <p:cNvSpPr/>
              <p:nvPr/>
            </p:nvSpPr>
            <p:spPr>
              <a:xfrm>
                <a:off x="1941871" y="2278930"/>
                <a:ext cx="710571" cy="956318"/>
              </a:xfrm>
              <a:custGeom>
                <a:avLst/>
                <a:gdLst/>
                <a:ahLst/>
                <a:cxnLst/>
                <a:rect l="l" t="t" r="r" b="b"/>
                <a:pathLst>
                  <a:path w="710571" h="956318">
                    <a:moveTo>
                      <a:pt x="360328" y="0"/>
                    </a:moveTo>
                    <a:cubicBezTo>
                      <a:pt x="459830" y="0"/>
                      <a:pt x="549911" y="53520"/>
                      <a:pt x="615118" y="140050"/>
                    </a:cubicBezTo>
                    <a:lnTo>
                      <a:pt x="631177" y="163498"/>
                    </a:lnTo>
                    <a:lnTo>
                      <a:pt x="710571" y="163498"/>
                    </a:lnTo>
                    <a:lnTo>
                      <a:pt x="710571" y="760843"/>
                    </a:lnTo>
                    <a:lnTo>
                      <a:pt x="650472" y="760843"/>
                    </a:lnTo>
                    <a:lnTo>
                      <a:pt x="638374" y="782313"/>
                    </a:lnTo>
                    <a:cubicBezTo>
                      <a:pt x="572285" y="888582"/>
                      <a:pt x="472267" y="956318"/>
                      <a:pt x="360328" y="956318"/>
                    </a:cubicBezTo>
                    <a:cubicBezTo>
                      <a:pt x="161324" y="956318"/>
                      <a:pt x="0" y="742239"/>
                      <a:pt x="0" y="478159"/>
                    </a:cubicBezTo>
                    <a:cubicBezTo>
                      <a:pt x="0" y="214079"/>
                      <a:pt x="161324" y="0"/>
                      <a:pt x="360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TextBox 51"/>
              <p:cNvSpPr txBox="1">
                <a:spLocks noChangeAspect="1"/>
              </p:cNvSpPr>
              <p:nvPr/>
            </p:nvSpPr>
            <p:spPr>
              <a:xfrm>
                <a:off x="2020416" y="2582391"/>
                <a:ext cx="569483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MATa</a:t>
                </a:r>
              </a:p>
            </p:txBody>
          </p:sp>
          <p:sp>
            <p:nvSpPr>
              <p:cNvPr id="219" name="Oval 33"/>
              <p:cNvSpPr/>
              <p:nvPr/>
            </p:nvSpPr>
            <p:spPr>
              <a:xfrm rot="16200000">
                <a:off x="2530983" y="2587849"/>
                <a:ext cx="582869" cy="318695"/>
              </a:xfrm>
              <a:custGeom>
                <a:avLst/>
                <a:gdLst/>
                <a:ahLst/>
                <a:cxnLst/>
                <a:rect l="l" t="t" r="r" b="b"/>
                <a:pathLst>
                  <a:path w="582869" h="318695">
                    <a:moveTo>
                      <a:pt x="582869" y="0"/>
                    </a:moveTo>
                    <a:lnTo>
                      <a:pt x="582869" y="299905"/>
                    </a:lnTo>
                    <a:lnTo>
                      <a:pt x="523691" y="253922"/>
                    </a:lnTo>
                    <a:cubicBezTo>
                      <a:pt x="456020" y="212955"/>
                      <a:pt x="381623" y="190298"/>
                      <a:pt x="303527" y="190298"/>
                    </a:cubicBezTo>
                    <a:cubicBezTo>
                      <a:pt x="225431" y="190298"/>
                      <a:pt x="151033" y="212955"/>
                      <a:pt x="83365" y="253922"/>
                    </a:cubicBezTo>
                    <a:lnTo>
                      <a:pt x="0" y="318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2D2B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948635" y="3383958"/>
              <a:ext cx="2087742" cy="974238"/>
              <a:chOff x="2002395" y="3383958"/>
              <a:chExt cx="2087742" cy="974238"/>
            </a:xfrm>
          </p:grpSpPr>
          <p:sp>
            <p:nvSpPr>
              <p:cNvPr id="10" name="Oval 452"/>
              <p:cNvSpPr>
                <a:spLocks noChangeAspect="1"/>
              </p:cNvSpPr>
              <p:nvPr/>
            </p:nvSpPr>
            <p:spPr>
              <a:xfrm>
                <a:off x="2002395" y="3399023"/>
                <a:ext cx="716636" cy="959173"/>
              </a:xfrm>
              <a:custGeom>
                <a:avLst/>
                <a:gdLst/>
                <a:ahLst/>
                <a:cxnLst/>
                <a:rect l="l" t="t" r="r" b="b"/>
                <a:pathLst>
                  <a:path w="716636" h="959173">
                    <a:moveTo>
                      <a:pt x="360327" y="0"/>
                    </a:moveTo>
                    <a:cubicBezTo>
                      <a:pt x="459829" y="0"/>
                      <a:pt x="549911" y="53680"/>
                      <a:pt x="615117" y="140468"/>
                    </a:cubicBezTo>
                    <a:lnTo>
                      <a:pt x="631177" y="163986"/>
                    </a:lnTo>
                    <a:lnTo>
                      <a:pt x="716636" y="163986"/>
                    </a:lnTo>
                    <a:lnTo>
                      <a:pt x="716636" y="763114"/>
                    </a:lnTo>
                    <a:lnTo>
                      <a:pt x="650472" y="763114"/>
                    </a:lnTo>
                    <a:lnTo>
                      <a:pt x="638373" y="784648"/>
                    </a:lnTo>
                    <a:cubicBezTo>
                      <a:pt x="572284" y="891235"/>
                      <a:pt x="472267" y="959173"/>
                      <a:pt x="360327" y="959173"/>
                    </a:cubicBezTo>
                    <a:cubicBezTo>
                      <a:pt x="161324" y="959173"/>
                      <a:pt x="0" y="744455"/>
                      <a:pt x="0" y="479587"/>
                    </a:cubicBezTo>
                    <a:cubicBezTo>
                      <a:pt x="0" y="214718"/>
                      <a:pt x="161324" y="0"/>
                      <a:pt x="360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5" name="Oval 395"/>
              <p:cNvSpPr>
                <a:spLocks noChangeAspect="1"/>
              </p:cNvSpPr>
              <p:nvPr/>
            </p:nvSpPr>
            <p:spPr>
              <a:xfrm>
                <a:off x="3390187" y="3383958"/>
                <a:ext cx="699950" cy="959173"/>
              </a:xfrm>
              <a:custGeom>
                <a:avLst/>
                <a:gdLst/>
                <a:ahLst/>
                <a:cxnLst/>
                <a:rect l="l" t="t" r="r" b="b"/>
                <a:pathLst>
                  <a:path w="699950" h="959173">
                    <a:moveTo>
                      <a:pt x="339623" y="0"/>
                    </a:moveTo>
                    <a:cubicBezTo>
                      <a:pt x="538626" y="0"/>
                      <a:pt x="699950" y="214718"/>
                      <a:pt x="699950" y="479587"/>
                    </a:cubicBezTo>
                    <a:cubicBezTo>
                      <a:pt x="699950" y="744455"/>
                      <a:pt x="538626" y="959173"/>
                      <a:pt x="339623" y="959173"/>
                    </a:cubicBezTo>
                    <a:cubicBezTo>
                      <a:pt x="227683" y="959173"/>
                      <a:pt x="127666" y="891235"/>
                      <a:pt x="61577" y="784648"/>
                    </a:cubicBezTo>
                    <a:lnTo>
                      <a:pt x="58850" y="779544"/>
                    </a:lnTo>
                    <a:lnTo>
                      <a:pt x="0" y="779544"/>
                    </a:lnTo>
                    <a:lnTo>
                      <a:pt x="0" y="180415"/>
                    </a:lnTo>
                    <a:lnTo>
                      <a:pt x="58431" y="180415"/>
                    </a:lnTo>
                    <a:lnTo>
                      <a:pt x="61577" y="174525"/>
                    </a:lnTo>
                    <a:cubicBezTo>
                      <a:pt x="127666" y="67938"/>
                      <a:pt x="227683" y="0"/>
                      <a:pt x="339623" y="0"/>
                    </a:cubicBezTo>
                    <a:close/>
                  </a:path>
                </a:pathLst>
              </a:custGeom>
              <a:solidFill>
                <a:srgbClr val="4A76FF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TextBox 49"/>
              <p:cNvSpPr txBox="1">
                <a:spLocks noChangeAspect="1"/>
              </p:cNvSpPr>
              <p:nvPr/>
            </p:nvSpPr>
            <p:spPr>
              <a:xfrm>
                <a:off x="2084220" y="3695874"/>
                <a:ext cx="569483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MATa</a:t>
                </a:r>
              </a:p>
            </p:txBody>
          </p:sp>
          <p:sp>
            <p:nvSpPr>
              <p:cNvPr id="54" name="TextBox 53"/>
              <p:cNvSpPr txBox="1">
                <a:spLocks noChangeAspect="1"/>
              </p:cNvSpPr>
              <p:nvPr/>
            </p:nvSpPr>
            <p:spPr>
              <a:xfrm>
                <a:off x="3429149" y="3689154"/>
                <a:ext cx="586758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MATα</a:t>
                </a:r>
              </a:p>
            </p:txBody>
          </p:sp>
          <p:sp>
            <p:nvSpPr>
              <p:cNvPr id="222" name="Oval 33"/>
              <p:cNvSpPr/>
              <p:nvPr/>
            </p:nvSpPr>
            <p:spPr>
              <a:xfrm rot="16200000">
                <a:off x="2586944" y="3707031"/>
                <a:ext cx="582869" cy="318695"/>
              </a:xfrm>
              <a:custGeom>
                <a:avLst/>
                <a:gdLst/>
                <a:ahLst/>
                <a:cxnLst/>
                <a:rect l="l" t="t" r="r" b="b"/>
                <a:pathLst>
                  <a:path w="582869" h="318695">
                    <a:moveTo>
                      <a:pt x="582869" y="0"/>
                    </a:moveTo>
                    <a:lnTo>
                      <a:pt x="582869" y="299905"/>
                    </a:lnTo>
                    <a:lnTo>
                      <a:pt x="523691" y="253922"/>
                    </a:lnTo>
                    <a:cubicBezTo>
                      <a:pt x="456020" y="212955"/>
                      <a:pt x="381623" y="190298"/>
                      <a:pt x="303527" y="190298"/>
                    </a:cubicBezTo>
                    <a:cubicBezTo>
                      <a:pt x="225431" y="190298"/>
                      <a:pt x="151033" y="212955"/>
                      <a:pt x="83365" y="253922"/>
                    </a:cubicBezTo>
                    <a:lnTo>
                      <a:pt x="0" y="318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2D2B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87"/>
              <p:cNvSpPr/>
              <p:nvPr/>
            </p:nvSpPr>
            <p:spPr>
              <a:xfrm rot="5400000">
                <a:off x="2887544" y="3648763"/>
                <a:ext cx="573122" cy="425321"/>
              </a:xfrm>
              <a:custGeom>
                <a:avLst/>
                <a:gdLst/>
                <a:ahLst/>
                <a:cxnLst/>
                <a:rect l="l" t="t" r="r" b="b"/>
                <a:pathLst>
                  <a:path w="573122" h="425321">
                    <a:moveTo>
                      <a:pt x="0" y="314661"/>
                    </a:moveTo>
                    <a:lnTo>
                      <a:pt x="0" y="0"/>
                    </a:lnTo>
                    <a:lnTo>
                      <a:pt x="573122" y="0"/>
                    </a:lnTo>
                    <a:lnTo>
                      <a:pt x="573122" y="308807"/>
                    </a:lnTo>
                    <a:lnTo>
                      <a:pt x="493108" y="367697"/>
                    </a:lnTo>
                    <a:cubicBezTo>
                      <a:pt x="428402" y="404804"/>
                      <a:pt x="357260" y="425321"/>
                      <a:pt x="282584" y="425321"/>
                    </a:cubicBezTo>
                    <a:cubicBezTo>
                      <a:pt x="207909" y="425321"/>
                      <a:pt x="136769" y="404804"/>
                      <a:pt x="72063" y="367697"/>
                    </a:cubicBezTo>
                    <a:close/>
                  </a:path>
                </a:pathLst>
              </a:custGeom>
              <a:solidFill>
                <a:srgbClr val="243B7F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3206147" y="2185739"/>
              <a:ext cx="413323" cy="248494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000" dirty="0">
                  <a:solidFill>
                    <a:srgbClr val="243B7F"/>
                  </a:solidFill>
                </a:rPr>
                <a:t>Sag1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2468291" y="2185739"/>
              <a:ext cx="439023" cy="248494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000" dirty="0">
                  <a:solidFill>
                    <a:srgbClr val="7F3332"/>
                  </a:solidFill>
                </a:rPr>
                <a:t>Aga2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24" y="5249594"/>
            <a:ext cx="2927800" cy="1512885"/>
          </a:xfrm>
          <a:prstGeom prst="rect">
            <a:avLst/>
          </a:prstGeom>
        </p:spPr>
      </p:pic>
      <p:sp>
        <p:nvSpPr>
          <p:cNvPr id="226" name="Down Arrow 225"/>
          <p:cNvSpPr>
            <a:spLocks noChangeAspect="1"/>
          </p:cNvSpPr>
          <p:nvPr/>
        </p:nvSpPr>
        <p:spPr>
          <a:xfrm flipH="1">
            <a:off x="351646" y="4871638"/>
            <a:ext cx="256538" cy="2569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TextBox 130"/>
          <p:cNvSpPr txBox="1"/>
          <p:nvPr/>
        </p:nvSpPr>
        <p:spPr>
          <a:xfrm>
            <a:off x="5126681" y="1477033"/>
            <a:ext cx="403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Grow cells separately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127067" y="2479224"/>
            <a:ext cx="40328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Combine cells in YPD media (2x MAT</a:t>
            </a:r>
            <a:r>
              <a:rPr lang="en-US" sz="3200" dirty="0"/>
              <a:t>α)</a:t>
            </a:r>
            <a:endParaRPr lang="en-US" sz="3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126509" y="5796127"/>
            <a:ext cx="3779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Measure on cytometer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127067" y="3969752"/>
            <a:ext cx="4032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Incubate for 17 hours</a:t>
            </a:r>
          </a:p>
        </p:txBody>
      </p:sp>
    </p:spTree>
    <p:extLst>
      <p:ext uri="{BB962C8B-B14F-4D97-AF65-F5344CB8AC3E}">
        <p14:creationId xmlns:p14="http://schemas.microsoft.com/office/powerpoint/2010/main" val="10411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Testing synthetic agglutination </a:t>
            </a:r>
          </a:p>
        </p:txBody>
      </p:sp>
      <p:sp>
        <p:nvSpPr>
          <p:cNvPr id="9" name="Oval 213"/>
          <p:cNvSpPr>
            <a:spLocks noChangeAspect="1"/>
          </p:cNvSpPr>
          <p:nvPr/>
        </p:nvSpPr>
        <p:spPr>
          <a:xfrm>
            <a:off x="2142760" y="3668186"/>
            <a:ext cx="1542794" cy="1081334"/>
          </a:xfrm>
          <a:custGeom>
            <a:avLst/>
            <a:gdLst/>
            <a:ahLst/>
            <a:cxnLst/>
            <a:rect l="l" t="t" r="r" b="b"/>
            <a:pathLst>
              <a:path w="1292916" h="970500">
                <a:moveTo>
                  <a:pt x="405047" y="0"/>
                </a:moveTo>
                <a:cubicBezTo>
                  <a:pt x="488935" y="0"/>
                  <a:pt x="566867" y="30265"/>
                  <a:pt x="631513" y="82097"/>
                </a:cubicBezTo>
                <a:lnTo>
                  <a:pt x="651100" y="101276"/>
                </a:lnTo>
                <a:lnTo>
                  <a:pt x="661404" y="91187"/>
                </a:lnTo>
                <a:cubicBezTo>
                  <a:pt x="726049" y="39355"/>
                  <a:pt x="803981" y="9090"/>
                  <a:pt x="887869" y="9090"/>
                </a:cubicBezTo>
                <a:cubicBezTo>
                  <a:pt x="1111570" y="9090"/>
                  <a:pt x="1292916" y="224309"/>
                  <a:pt x="1292916" y="489795"/>
                </a:cubicBezTo>
                <a:cubicBezTo>
                  <a:pt x="1292916" y="755281"/>
                  <a:pt x="1111570" y="970500"/>
                  <a:pt x="887869" y="970500"/>
                </a:cubicBezTo>
                <a:cubicBezTo>
                  <a:pt x="803981" y="970500"/>
                  <a:pt x="726049" y="940235"/>
                  <a:pt x="661404" y="888403"/>
                </a:cubicBezTo>
                <a:lnTo>
                  <a:pt x="641816" y="869224"/>
                </a:lnTo>
                <a:lnTo>
                  <a:pt x="631513" y="879313"/>
                </a:lnTo>
                <a:cubicBezTo>
                  <a:pt x="566867" y="931145"/>
                  <a:pt x="488935" y="961410"/>
                  <a:pt x="405047" y="961410"/>
                </a:cubicBezTo>
                <a:cubicBezTo>
                  <a:pt x="181346" y="961410"/>
                  <a:pt x="0" y="746191"/>
                  <a:pt x="0" y="480705"/>
                </a:cubicBezTo>
                <a:cubicBezTo>
                  <a:pt x="0" y="215219"/>
                  <a:pt x="181346" y="0"/>
                  <a:pt x="405047" y="0"/>
                </a:cubicBezTo>
                <a:close/>
              </a:path>
            </a:pathLst>
          </a:custGeom>
          <a:solidFill>
            <a:schemeClr val="accent4"/>
          </a:solidFill>
          <a:ln w="190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TextBox 50"/>
          <p:cNvSpPr txBox="1">
            <a:spLocks noChangeAspect="1"/>
          </p:cNvSpPr>
          <p:nvPr/>
        </p:nvSpPr>
        <p:spPr>
          <a:xfrm>
            <a:off x="2514019" y="4020972"/>
            <a:ext cx="775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Diploid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0569" y="1318978"/>
            <a:ext cx="996736" cy="3438649"/>
            <a:chOff x="1131955" y="2336132"/>
            <a:chExt cx="838331" cy="3142994"/>
          </a:xfrm>
        </p:grpSpPr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 flipH="1">
              <a:off x="1131955" y="3579434"/>
              <a:ext cx="473951" cy="773031"/>
              <a:chOff x="-2366406" y="723897"/>
              <a:chExt cx="1054043" cy="2100209"/>
            </a:xfrm>
          </p:grpSpPr>
          <p:sp>
            <p:nvSpPr>
              <p:cNvPr id="113" name="Rectangle 2"/>
              <p:cNvSpPr/>
              <p:nvPr/>
            </p:nvSpPr>
            <p:spPr>
              <a:xfrm>
                <a:off x="-2330797" y="886682"/>
                <a:ext cx="914400" cy="193742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5400000">
                <a:off x="-1935081" y="292572"/>
                <a:ext cx="191393" cy="10540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1367151" y="4194431"/>
              <a:ext cx="149577" cy="91726"/>
              <a:chOff x="-2652631" y="6090867"/>
              <a:chExt cx="486190" cy="29382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-2652631" y="6099949"/>
                <a:ext cx="239889" cy="28474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-2406330" y="6090867"/>
                <a:ext cx="239889" cy="28474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440952" y="3845258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 rot="1801157">
              <a:off x="1218971" y="3795443"/>
              <a:ext cx="149577" cy="91726"/>
              <a:chOff x="-2652631" y="6090867"/>
              <a:chExt cx="486190" cy="29382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-2652631" y="6099949"/>
                <a:ext cx="239889" cy="28474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-2406330" y="6090867"/>
                <a:ext cx="239889" cy="28474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 rot="8717607">
              <a:off x="1222931" y="3969324"/>
              <a:ext cx="149577" cy="91726"/>
              <a:chOff x="-2652631" y="6090867"/>
              <a:chExt cx="486190" cy="29382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-2652631" y="6099949"/>
                <a:ext cx="239889" cy="28474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-2406330" y="6090867"/>
                <a:ext cx="239889" cy="28474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 rot="10800000">
              <a:off x="1393349" y="3674179"/>
              <a:ext cx="149577" cy="91726"/>
              <a:chOff x="-2652631" y="6090867"/>
              <a:chExt cx="486190" cy="293822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-2652631" y="6099949"/>
                <a:ext cx="239889" cy="28474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-2406330" y="6090867"/>
                <a:ext cx="239889" cy="28474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239016" y="4167282"/>
              <a:ext cx="73802" cy="88890"/>
            </a:xfrm>
            <a:prstGeom prst="ellipse">
              <a:avLst/>
            </a:prstGeom>
            <a:solidFill>
              <a:srgbClr val="4A76FF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476984" y="4016160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0" name="Straight Connector 19"/>
            <p:cNvCxnSpPr>
              <a:cxnSpLocks noChangeAspect="1"/>
            </p:cNvCxnSpPr>
            <p:nvPr/>
          </p:nvCxnSpPr>
          <p:spPr>
            <a:xfrm flipV="1">
              <a:off x="1178734" y="3494739"/>
              <a:ext cx="0" cy="26256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V="1">
              <a:off x="1589894" y="3494739"/>
              <a:ext cx="0" cy="26256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 flipH="1">
              <a:off x="1153348" y="4706095"/>
              <a:ext cx="473951" cy="773031"/>
              <a:chOff x="-2366406" y="723897"/>
              <a:chExt cx="1054043" cy="2100209"/>
            </a:xfrm>
          </p:grpSpPr>
          <p:sp>
            <p:nvSpPr>
              <p:cNvPr id="103" name="Rectangle 2"/>
              <p:cNvSpPr/>
              <p:nvPr/>
            </p:nvSpPr>
            <p:spPr>
              <a:xfrm>
                <a:off x="-2330797" y="886682"/>
                <a:ext cx="914400" cy="193742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5400000">
                <a:off x="-1935081" y="292572"/>
                <a:ext cx="191393" cy="10540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479938" y="4954452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99122" y="5343406"/>
              <a:ext cx="73802" cy="88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489770" y="5179499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6" name="Straight Connector 25"/>
            <p:cNvCxnSpPr>
              <a:cxnSpLocks noChangeAspect="1"/>
            </p:cNvCxnSpPr>
            <p:nvPr/>
          </p:nvCxnSpPr>
          <p:spPr>
            <a:xfrm flipV="1">
              <a:off x="1200127" y="4621398"/>
              <a:ext cx="0" cy="26256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 noChangeAspect="1"/>
            </p:cNvCxnSpPr>
            <p:nvPr/>
          </p:nvCxnSpPr>
          <p:spPr>
            <a:xfrm flipV="1">
              <a:off x="1611287" y="4621398"/>
              <a:ext cx="0" cy="26256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>
              <a:spLocks noChangeAspect="1"/>
            </p:cNvSpPr>
            <p:nvPr/>
          </p:nvSpPr>
          <p:spPr>
            <a:xfrm rot="16200000">
              <a:off x="1461325" y="4800597"/>
              <a:ext cx="112644" cy="136118"/>
            </a:xfrm>
            <a:prstGeom prst="ellipse">
              <a:avLst/>
            </a:prstGeom>
            <a:solidFill>
              <a:schemeClr val="accent4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233486" y="4922687"/>
              <a:ext cx="111010" cy="138122"/>
            </a:xfrm>
            <a:prstGeom prst="ellipse">
              <a:avLst/>
            </a:prstGeom>
            <a:solidFill>
              <a:schemeClr val="accent4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1346832" y="5084564"/>
              <a:ext cx="111010" cy="138122"/>
            </a:xfrm>
            <a:prstGeom prst="ellipse">
              <a:avLst/>
            </a:prstGeom>
            <a:solidFill>
              <a:schemeClr val="accent4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3274561">
              <a:off x="1412908" y="5290281"/>
              <a:ext cx="112644" cy="136118"/>
            </a:xfrm>
            <a:prstGeom prst="ellipse">
              <a:avLst/>
            </a:prstGeom>
            <a:solidFill>
              <a:schemeClr val="accent4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223812" y="5091264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227783" y="4795073"/>
              <a:ext cx="73802" cy="88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351642" y="4795255"/>
              <a:ext cx="73802" cy="88890"/>
            </a:xfrm>
            <a:prstGeom prst="ellipse">
              <a:avLst/>
            </a:prstGeom>
            <a:solidFill>
              <a:schemeClr val="accent2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3274561">
              <a:off x="1225914" y="5200861"/>
              <a:ext cx="112644" cy="136118"/>
            </a:xfrm>
            <a:prstGeom prst="ellipse">
              <a:avLst/>
            </a:prstGeom>
            <a:solidFill>
              <a:schemeClr val="accent4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2446946">
              <a:off x="1374398" y="4911446"/>
              <a:ext cx="73802" cy="888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5697703">
              <a:off x="1501993" y="5068855"/>
              <a:ext cx="74888" cy="876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405597" y="2973569"/>
              <a:ext cx="564689" cy="678329"/>
              <a:chOff x="1365253" y="1208452"/>
              <a:chExt cx="458873" cy="598666"/>
            </a:xfrm>
          </p:grpSpPr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1694900" y="1624807"/>
                <a:ext cx="59972" cy="7118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2"/>
              <p:cNvSpPr>
                <a:spLocks noChangeAspect="1"/>
              </p:cNvSpPr>
              <p:nvPr/>
            </p:nvSpPr>
            <p:spPr>
              <a:xfrm rot="19952534">
                <a:off x="1559733" y="1231472"/>
                <a:ext cx="228600" cy="498419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993674">
                    <a:moveTo>
                      <a:pt x="0" y="0"/>
                    </a:moveTo>
                    <a:lnTo>
                      <a:pt x="914400" y="475150"/>
                    </a:lnTo>
                    <a:lnTo>
                      <a:pt x="914400" y="1520010"/>
                    </a:lnTo>
                    <a:lnTo>
                      <a:pt x="913311" y="1520010"/>
                    </a:lnTo>
                    <a:lnTo>
                      <a:pt x="913711" y="1547474"/>
                    </a:lnTo>
                    <a:cubicBezTo>
                      <a:pt x="905525" y="1700708"/>
                      <a:pt x="825358" y="1842044"/>
                      <a:pt x="696499" y="1923813"/>
                    </a:cubicBezTo>
                    <a:cubicBezTo>
                      <a:pt x="549233" y="2017263"/>
                      <a:pt x="363544" y="2016939"/>
                      <a:pt x="216584" y="1922974"/>
                    </a:cubicBezTo>
                    <a:cubicBezTo>
                      <a:pt x="87994" y="1840756"/>
                      <a:pt x="8290" y="1699140"/>
                      <a:pt x="605" y="1545879"/>
                    </a:cubicBezTo>
                    <a:lnTo>
                      <a:pt x="1067" y="1520010"/>
                    </a:lnTo>
                    <a:lnTo>
                      <a:pt x="0" y="1520010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1764154" y="1571949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1634927" y="1553622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1707004" y="1514502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1704278" y="1422145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1632201" y="1463773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1560926" y="1428181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1629636" y="1368907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94" name="Straight Connector 93"/>
              <p:cNvCxnSpPr>
                <a:cxnSpLocks/>
              </p:cNvCxnSpPr>
              <p:nvPr/>
            </p:nvCxnSpPr>
            <p:spPr>
              <a:xfrm flipH="1" flipV="1">
                <a:off x="1683801" y="1208452"/>
                <a:ext cx="116432" cy="26722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207"/>
              <p:cNvSpPr>
                <a:spLocks noChangeAspect="1"/>
              </p:cNvSpPr>
              <p:nvPr/>
            </p:nvSpPr>
            <p:spPr>
              <a:xfrm>
                <a:off x="1366898" y="1280154"/>
                <a:ext cx="343562" cy="50623"/>
              </a:xfrm>
              <a:custGeom>
                <a:avLst/>
                <a:gdLst/>
                <a:ahLst/>
                <a:cxnLst/>
                <a:rect l="l" t="t" r="r" b="b"/>
                <a:pathLst>
                  <a:path w="1301100" h="191717">
                    <a:moveTo>
                      <a:pt x="161902" y="0"/>
                    </a:moveTo>
                    <a:lnTo>
                      <a:pt x="1301100" y="0"/>
                    </a:lnTo>
                    <a:lnTo>
                      <a:pt x="1301100" y="191717"/>
                    </a:lnTo>
                    <a:lnTo>
                      <a:pt x="0" y="191717"/>
                    </a:lnTo>
                    <a:lnTo>
                      <a:pt x="6256" y="144877"/>
                    </a:lnTo>
                    <a:cubicBezTo>
                      <a:pt x="26847" y="75409"/>
                      <a:pt x="71997" y="22388"/>
                      <a:pt x="127590" y="5563"/>
                    </a:cubicBezTo>
                    <a:close/>
                  </a:path>
                </a:pathLst>
              </a:cu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6" name="Rectangle 208"/>
              <p:cNvSpPr>
                <a:spLocks noChangeAspect="1"/>
              </p:cNvSpPr>
              <p:nvPr/>
            </p:nvSpPr>
            <p:spPr>
              <a:xfrm>
                <a:off x="1365253" y="1305029"/>
                <a:ext cx="100616" cy="502089"/>
              </a:xfrm>
              <a:custGeom>
                <a:avLst/>
                <a:gdLst/>
                <a:ahLst/>
                <a:cxnLst/>
                <a:rect l="l" t="t" r="r" b="b"/>
                <a:pathLst>
                  <a:path w="374779" h="4299757">
                    <a:moveTo>
                      <a:pt x="34171" y="0"/>
                    </a:moveTo>
                    <a:lnTo>
                      <a:pt x="374779" y="0"/>
                    </a:lnTo>
                    <a:lnTo>
                      <a:pt x="374779" y="4299757"/>
                    </a:lnTo>
                    <a:lnTo>
                      <a:pt x="0" y="4299757"/>
                    </a:lnTo>
                    <a:lnTo>
                      <a:pt x="0" y="135383"/>
                    </a:lnTo>
                    <a:lnTo>
                      <a:pt x="383" y="135372"/>
                    </a:lnTo>
                    <a:cubicBezTo>
                      <a:pt x="-142" y="103587"/>
                      <a:pt x="4165" y="73168"/>
                      <a:pt x="12402" y="45382"/>
                    </a:cubicBezTo>
                    <a:close/>
                  </a:path>
                </a:pathLst>
              </a:cu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1493111" y="1290882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1382713" y="1322124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1382938" y="1632762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1563800" y="1328084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ight Triangle 100"/>
              <p:cNvSpPr>
                <a:spLocks noChangeAspect="1"/>
              </p:cNvSpPr>
              <p:nvPr/>
            </p:nvSpPr>
            <p:spPr>
              <a:xfrm>
                <a:off x="1708290" y="1274316"/>
                <a:ext cx="31247" cy="90216"/>
              </a:xfrm>
              <a:prstGeom prst="rtTriangle">
                <a:avLst/>
              </a:pr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1700401" y="1618549"/>
                <a:ext cx="59972" cy="71185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flipH="1">
              <a:off x="1234129" y="2336132"/>
              <a:ext cx="563473" cy="1338046"/>
              <a:chOff x="842358" y="1197340"/>
              <a:chExt cx="457885" cy="1180907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848531" y="1582957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38100" cmpd="sng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2"/>
              <p:cNvSpPr>
                <a:spLocks noChangeAspect="1"/>
              </p:cNvSpPr>
              <p:nvPr/>
            </p:nvSpPr>
            <p:spPr>
              <a:xfrm rot="1647466" flipH="1">
                <a:off x="878584" y="1231732"/>
                <a:ext cx="228600" cy="493793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975171">
                    <a:moveTo>
                      <a:pt x="914400" y="475151"/>
                    </a:moveTo>
                    <a:lnTo>
                      <a:pt x="0" y="0"/>
                    </a:lnTo>
                    <a:lnTo>
                      <a:pt x="0" y="1501507"/>
                    </a:lnTo>
                    <a:lnTo>
                      <a:pt x="1067" y="1501507"/>
                    </a:lnTo>
                    <a:lnTo>
                      <a:pt x="605" y="1527376"/>
                    </a:lnTo>
                    <a:cubicBezTo>
                      <a:pt x="8290" y="1680637"/>
                      <a:pt x="87994" y="1822253"/>
                      <a:pt x="216584" y="1904471"/>
                    </a:cubicBezTo>
                    <a:cubicBezTo>
                      <a:pt x="363544" y="1998436"/>
                      <a:pt x="549233" y="1998760"/>
                      <a:pt x="696499" y="1905309"/>
                    </a:cubicBezTo>
                    <a:cubicBezTo>
                      <a:pt x="825358" y="1823541"/>
                      <a:pt x="905525" y="1682205"/>
                      <a:pt x="913711" y="1528971"/>
                    </a:cubicBezTo>
                    <a:lnTo>
                      <a:pt x="913311" y="1501507"/>
                    </a:lnTo>
                    <a:lnTo>
                      <a:pt x="914400" y="150150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929427" y="1617117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892340" y="1431648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982101" y="1545315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967990" y="1457366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Oval 71"/>
              <p:cNvSpPr>
                <a:spLocks noChangeAspect="1"/>
              </p:cNvSpPr>
              <p:nvPr/>
            </p:nvSpPr>
            <p:spPr>
              <a:xfrm>
                <a:off x="1022671" y="1341354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Oval 72"/>
              <p:cNvSpPr>
                <a:spLocks noChangeAspect="1"/>
              </p:cNvSpPr>
              <p:nvPr/>
            </p:nvSpPr>
            <p:spPr>
              <a:xfrm>
                <a:off x="908017" y="1518055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1044653" y="1422145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 flipV="1">
                <a:off x="895175" y="1197340"/>
                <a:ext cx="94224" cy="213871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23"/>
              <p:cNvSpPr>
                <a:spLocks noChangeAspect="1"/>
              </p:cNvSpPr>
              <p:nvPr/>
            </p:nvSpPr>
            <p:spPr>
              <a:xfrm>
                <a:off x="1201793" y="1308294"/>
                <a:ext cx="98450" cy="1069953"/>
              </a:xfrm>
              <a:custGeom>
                <a:avLst/>
                <a:gdLst/>
                <a:ahLst/>
                <a:cxnLst/>
                <a:rect l="l" t="t" r="r" b="b"/>
                <a:pathLst>
                  <a:path w="374779" h="4286689">
                    <a:moveTo>
                      <a:pt x="0" y="0"/>
                    </a:moveTo>
                    <a:lnTo>
                      <a:pt x="342564" y="0"/>
                    </a:lnTo>
                    <a:lnTo>
                      <a:pt x="361328" y="39119"/>
                    </a:lnTo>
                    <a:cubicBezTo>
                      <a:pt x="369565" y="66905"/>
                      <a:pt x="373872" y="97324"/>
                      <a:pt x="373347" y="129109"/>
                    </a:cubicBezTo>
                    <a:lnTo>
                      <a:pt x="374779" y="129152"/>
                    </a:lnTo>
                    <a:lnTo>
                      <a:pt x="374779" y="4286689"/>
                    </a:lnTo>
                    <a:lnTo>
                      <a:pt x="0" y="4286689"/>
                    </a:lnTo>
                    <a:close/>
                  </a:path>
                </a:pathLst>
              </a:cu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Rectangle 206"/>
              <p:cNvSpPr>
                <a:spLocks noChangeAspect="1"/>
              </p:cNvSpPr>
              <p:nvPr/>
            </p:nvSpPr>
            <p:spPr>
              <a:xfrm>
                <a:off x="952312" y="1281519"/>
                <a:ext cx="345831" cy="49849"/>
              </a:xfrm>
              <a:custGeom>
                <a:avLst/>
                <a:gdLst/>
                <a:ahLst/>
                <a:cxnLst/>
                <a:rect l="l" t="t" r="r" b="b"/>
                <a:pathLst>
                  <a:path w="1292206" h="186259">
                    <a:moveTo>
                      <a:pt x="0" y="0"/>
                    </a:moveTo>
                    <a:lnTo>
                      <a:pt x="1131367" y="0"/>
                    </a:lnTo>
                    <a:lnTo>
                      <a:pt x="1131316" y="3479"/>
                    </a:lnTo>
                    <a:cubicBezTo>
                      <a:pt x="1202364" y="5347"/>
                      <a:pt x="1262438" y="65025"/>
                      <a:pt x="1287147" y="148386"/>
                    </a:cubicBezTo>
                    <a:lnTo>
                      <a:pt x="1292206" y="186259"/>
                    </a:lnTo>
                    <a:lnTo>
                      <a:pt x="0" y="186259"/>
                    </a:lnTo>
                    <a:close/>
                  </a:path>
                </a:pathLst>
              </a:cu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1101340" y="1305029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1224034" y="1322124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1224034" y="1656510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1224034" y="2051596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ight Triangle 81"/>
              <p:cNvSpPr>
                <a:spLocks noChangeAspect="1"/>
              </p:cNvSpPr>
              <p:nvPr/>
            </p:nvSpPr>
            <p:spPr>
              <a:xfrm flipH="1">
                <a:off x="891405" y="1265941"/>
                <a:ext cx="72372" cy="160103"/>
              </a:xfrm>
              <a:prstGeom prst="rtTriangle">
                <a:avLst/>
              </a:prstGeom>
              <a:solidFill>
                <a:srgbClr val="DCE6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842358" y="1569872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937010" y="1350960"/>
                <a:ext cx="59972" cy="71185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55" name="Down Arrow 54"/>
            <p:cNvSpPr>
              <a:spLocks noChangeAspect="1"/>
            </p:cNvSpPr>
            <p:nvPr/>
          </p:nvSpPr>
          <p:spPr>
            <a:xfrm flipH="1">
              <a:off x="1281458" y="4414496"/>
              <a:ext cx="215768" cy="2348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8526" y="1240329"/>
            <a:ext cx="827417" cy="1046277"/>
            <a:chOff x="3392011" y="2264245"/>
            <a:chExt cx="695921" cy="956318"/>
          </a:xfrm>
        </p:grpSpPr>
        <p:sp>
          <p:nvSpPr>
            <p:cNvPr id="56" name="Oval 395"/>
            <p:cNvSpPr/>
            <p:nvPr/>
          </p:nvSpPr>
          <p:spPr>
            <a:xfrm>
              <a:off x="3392011" y="2264245"/>
              <a:ext cx="695921" cy="956318"/>
            </a:xfrm>
            <a:custGeom>
              <a:avLst/>
              <a:gdLst/>
              <a:ahLst/>
              <a:cxnLst/>
              <a:rect l="l" t="t" r="r" b="b"/>
              <a:pathLst>
                <a:path w="695921" h="956318">
                  <a:moveTo>
                    <a:pt x="335594" y="0"/>
                  </a:moveTo>
                  <a:cubicBezTo>
                    <a:pt x="534597" y="0"/>
                    <a:pt x="695921" y="214079"/>
                    <a:pt x="695921" y="478159"/>
                  </a:cubicBezTo>
                  <a:cubicBezTo>
                    <a:pt x="695921" y="742239"/>
                    <a:pt x="534597" y="956318"/>
                    <a:pt x="335594" y="956318"/>
                  </a:cubicBezTo>
                  <a:cubicBezTo>
                    <a:pt x="223654" y="956318"/>
                    <a:pt x="123637" y="888582"/>
                    <a:pt x="57548" y="782313"/>
                  </a:cubicBezTo>
                  <a:lnTo>
                    <a:pt x="54821" y="777224"/>
                  </a:lnTo>
                  <a:lnTo>
                    <a:pt x="0" y="777224"/>
                  </a:lnTo>
                  <a:lnTo>
                    <a:pt x="0" y="179878"/>
                  </a:lnTo>
                  <a:lnTo>
                    <a:pt x="54402" y="179878"/>
                  </a:lnTo>
                  <a:lnTo>
                    <a:pt x="57548" y="174006"/>
                  </a:lnTo>
                  <a:cubicBezTo>
                    <a:pt x="123637" y="67736"/>
                    <a:pt x="223654" y="0"/>
                    <a:pt x="335594" y="0"/>
                  </a:cubicBezTo>
                  <a:close/>
                </a:path>
              </a:pathLst>
            </a:custGeom>
            <a:solidFill>
              <a:srgbClr val="4A76FF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TextBox 52"/>
            <p:cNvSpPr txBox="1">
              <a:spLocks noChangeAspect="1"/>
            </p:cNvSpPr>
            <p:nvPr/>
          </p:nvSpPr>
          <p:spPr>
            <a:xfrm>
              <a:off x="3457876" y="2575672"/>
              <a:ext cx="586758" cy="309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MATα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69003" y="1256395"/>
            <a:ext cx="844835" cy="1046277"/>
            <a:chOff x="1941871" y="2278930"/>
            <a:chExt cx="710571" cy="956318"/>
          </a:xfrm>
        </p:grpSpPr>
        <p:sp>
          <p:nvSpPr>
            <p:cNvPr id="59" name="Oval 452"/>
            <p:cNvSpPr/>
            <p:nvPr/>
          </p:nvSpPr>
          <p:spPr>
            <a:xfrm>
              <a:off x="1941871" y="2278930"/>
              <a:ext cx="710571" cy="956318"/>
            </a:xfrm>
            <a:custGeom>
              <a:avLst/>
              <a:gdLst/>
              <a:ahLst/>
              <a:cxnLst/>
              <a:rect l="l" t="t" r="r" b="b"/>
              <a:pathLst>
                <a:path w="710571" h="956318">
                  <a:moveTo>
                    <a:pt x="360328" y="0"/>
                  </a:moveTo>
                  <a:cubicBezTo>
                    <a:pt x="459830" y="0"/>
                    <a:pt x="549911" y="53520"/>
                    <a:pt x="615118" y="140050"/>
                  </a:cubicBezTo>
                  <a:lnTo>
                    <a:pt x="631177" y="163498"/>
                  </a:lnTo>
                  <a:lnTo>
                    <a:pt x="710571" y="163498"/>
                  </a:lnTo>
                  <a:lnTo>
                    <a:pt x="710571" y="760843"/>
                  </a:lnTo>
                  <a:lnTo>
                    <a:pt x="650472" y="760843"/>
                  </a:lnTo>
                  <a:lnTo>
                    <a:pt x="638374" y="782313"/>
                  </a:lnTo>
                  <a:cubicBezTo>
                    <a:pt x="572285" y="888582"/>
                    <a:pt x="472267" y="956318"/>
                    <a:pt x="360328" y="956318"/>
                  </a:cubicBezTo>
                  <a:cubicBezTo>
                    <a:pt x="161324" y="956318"/>
                    <a:pt x="0" y="742239"/>
                    <a:pt x="0" y="478159"/>
                  </a:cubicBezTo>
                  <a:cubicBezTo>
                    <a:pt x="0" y="214079"/>
                    <a:pt x="161324" y="0"/>
                    <a:pt x="360328" y="0"/>
                  </a:cubicBezTo>
                  <a:close/>
                </a:path>
              </a:pathLst>
            </a:custGeom>
            <a:solidFill>
              <a:schemeClr val="accent2"/>
            </a:solidFill>
            <a:ln w="1905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2020416" y="2582391"/>
              <a:ext cx="569483" cy="309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MATa</a:t>
              </a:r>
            </a:p>
          </p:txBody>
        </p:sp>
      </p:grpSp>
      <p:sp>
        <p:nvSpPr>
          <p:cNvPr id="10" name="Oval 452"/>
          <p:cNvSpPr>
            <a:spLocks noChangeAspect="1"/>
          </p:cNvSpPr>
          <p:nvPr/>
        </p:nvSpPr>
        <p:spPr>
          <a:xfrm>
            <a:off x="1574662" y="2481853"/>
            <a:ext cx="852046" cy="1049401"/>
          </a:xfrm>
          <a:custGeom>
            <a:avLst/>
            <a:gdLst/>
            <a:ahLst/>
            <a:cxnLst/>
            <a:rect l="l" t="t" r="r" b="b"/>
            <a:pathLst>
              <a:path w="716636" h="959173">
                <a:moveTo>
                  <a:pt x="360327" y="0"/>
                </a:moveTo>
                <a:cubicBezTo>
                  <a:pt x="459829" y="0"/>
                  <a:pt x="549911" y="53680"/>
                  <a:pt x="615117" y="140468"/>
                </a:cubicBezTo>
                <a:lnTo>
                  <a:pt x="631177" y="163986"/>
                </a:lnTo>
                <a:lnTo>
                  <a:pt x="716636" y="163986"/>
                </a:lnTo>
                <a:lnTo>
                  <a:pt x="716636" y="763114"/>
                </a:lnTo>
                <a:lnTo>
                  <a:pt x="650472" y="763114"/>
                </a:lnTo>
                <a:lnTo>
                  <a:pt x="638373" y="784648"/>
                </a:lnTo>
                <a:cubicBezTo>
                  <a:pt x="572284" y="891235"/>
                  <a:pt x="472267" y="959173"/>
                  <a:pt x="360327" y="959173"/>
                </a:cubicBezTo>
                <a:cubicBezTo>
                  <a:pt x="161324" y="959173"/>
                  <a:pt x="0" y="744455"/>
                  <a:pt x="0" y="479587"/>
                </a:cubicBezTo>
                <a:cubicBezTo>
                  <a:pt x="0" y="214718"/>
                  <a:pt x="161324" y="0"/>
                  <a:pt x="360327" y="0"/>
                </a:cubicBezTo>
                <a:close/>
              </a:path>
            </a:pathLst>
          </a:custGeom>
          <a:solidFill>
            <a:schemeClr val="accent2"/>
          </a:solidFill>
          <a:ln w="190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Oval 395"/>
          <p:cNvSpPr>
            <a:spLocks noChangeAspect="1"/>
          </p:cNvSpPr>
          <p:nvPr/>
        </p:nvSpPr>
        <p:spPr>
          <a:xfrm>
            <a:off x="3419001" y="2465371"/>
            <a:ext cx="832207" cy="1049401"/>
          </a:xfrm>
          <a:custGeom>
            <a:avLst/>
            <a:gdLst/>
            <a:ahLst/>
            <a:cxnLst/>
            <a:rect l="l" t="t" r="r" b="b"/>
            <a:pathLst>
              <a:path w="699950" h="959173">
                <a:moveTo>
                  <a:pt x="339623" y="0"/>
                </a:moveTo>
                <a:cubicBezTo>
                  <a:pt x="538626" y="0"/>
                  <a:pt x="699950" y="214718"/>
                  <a:pt x="699950" y="479587"/>
                </a:cubicBezTo>
                <a:cubicBezTo>
                  <a:pt x="699950" y="744455"/>
                  <a:pt x="538626" y="959173"/>
                  <a:pt x="339623" y="959173"/>
                </a:cubicBezTo>
                <a:cubicBezTo>
                  <a:pt x="227683" y="959173"/>
                  <a:pt x="127666" y="891235"/>
                  <a:pt x="61577" y="784648"/>
                </a:cubicBezTo>
                <a:lnTo>
                  <a:pt x="58850" y="779544"/>
                </a:lnTo>
                <a:lnTo>
                  <a:pt x="0" y="779544"/>
                </a:lnTo>
                <a:lnTo>
                  <a:pt x="0" y="180415"/>
                </a:lnTo>
                <a:lnTo>
                  <a:pt x="58431" y="180415"/>
                </a:lnTo>
                <a:lnTo>
                  <a:pt x="61577" y="174525"/>
                </a:lnTo>
                <a:cubicBezTo>
                  <a:pt x="127666" y="67938"/>
                  <a:pt x="227683" y="0"/>
                  <a:pt x="339623" y="0"/>
                </a:cubicBezTo>
                <a:close/>
              </a:path>
            </a:pathLst>
          </a:custGeom>
          <a:solidFill>
            <a:srgbClr val="4A76FF"/>
          </a:solidFill>
          <a:ln w="190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1671948" y="2806628"/>
            <a:ext cx="677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MATa</a:t>
            </a:r>
          </a:p>
        </p:txBody>
      </p:sp>
      <p:sp>
        <p:nvSpPr>
          <p:cNvPr id="54" name="TextBox 53"/>
          <p:cNvSpPr txBox="1">
            <a:spLocks noChangeAspect="1"/>
          </p:cNvSpPr>
          <p:nvPr/>
        </p:nvSpPr>
        <p:spPr>
          <a:xfrm>
            <a:off x="3465325" y="2799276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MATα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24" y="5249594"/>
            <a:ext cx="2927800" cy="1512885"/>
          </a:xfrm>
          <a:prstGeom prst="rect">
            <a:avLst/>
          </a:prstGeom>
        </p:spPr>
      </p:pic>
      <p:sp>
        <p:nvSpPr>
          <p:cNvPr id="226" name="Down Arrow 225"/>
          <p:cNvSpPr>
            <a:spLocks noChangeAspect="1"/>
          </p:cNvSpPr>
          <p:nvPr/>
        </p:nvSpPr>
        <p:spPr>
          <a:xfrm flipH="1">
            <a:off x="351646" y="4871638"/>
            <a:ext cx="256538" cy="2569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0261" y="2125673"/>
            <a:ext cx="672486" cy="1875508"/>
          </a:xfrm>
          <a:prstGeom prst="rect">
            <a:avLst/>
          </a:prstGeom>
          <a:effectLst/>
        </p:spPr>
      </p:pic>
      <p:grpSp>
        <p:nvGrpSpPr>
          <p:cNvPr id="272" name="Group 271"/>
          <p:cNvGrpSpPr/>
          <p:nvPr/>
        </p:nvGrpSpPr>
        <p:grpSpPr>
          <a:xfrm>
            <a:off x="7590462" y="2110464"/>
            <a:ext cx="1012917" cy="3526081"/>
            <a:chOff x="5940692" y="2730045"/>
            <a:chExt cx="1012917" cy="3526081"/>
          </a:xfrm>
        </p:grpSpPr>
        <p:pic>
          <p:nvPicPr>
            <p:cNvPr id="273" name="Picture 27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1606" y="2737790"/>
              <a:ext cx="731815" cy="1875508"/>
            </a:xfrm>
            <a:prstGeom prst="rect">
              <a:avLst/>
            </a:prstGeom>
            <a:effectLst/>
          </p:spPr>
        </p:pic>
        <p:cxnSp>
          <p:nvCxnSpPr>
            <p:cNvPr id="274" name="Straight Connector 273"/>
            <p:cNvCxnSpPr/>
            <p:nvPr/>
          </p:nvCxnSpPr>
          <p:spPr>
            <a:xfrm flipV="1">
              <a:off x="6809011" y="2730045"/>
              <a:ext cx="3" cy="1850586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6095549" y="3947074"/>
              <a:ext cx="7397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0.1%</a:t>
              </a:r>
            </a:p>
            <a:p>
              <a:pPr algn="ctr"/>
              <a:r>
                <a:rPr lang="en-US" sz="1600" dirty="0"/>
                <a:t>± 0.1% 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940692" y="4554998"/>
              <a:ext cx="1012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Mismatch</a:t>
              </a:r>
            </a:p>
          </p:txBody>
        </p:sp>
        <p:grpSp>
          <p:nvGrpSpPr>
            <p:cNvPr id="277" name="Group 276"/>
            <p:cNvGrpSpPr>
              <a:grpSpLocks noChangeAspect="1"/>
            </p:cNvGrpSpPr>
            <p:nvPr/>
          </p:nvGrpSpPr>
          <p:grpSpPr>
            <a:xfrm>
              <a:off x="6089838" y="4870042"/>
              <a:ext cx="698572" cy="1386084"/>
              <a:chOff x="6047953" y="1512234"/>
              <a:chExt cx="2990214" cy="4425015"/>
            </a:xfrm>
          </p:grpSpPr>
          <p:sp>
            <p:nvSpPr>
              <p:cNvPr id="280" name="Oval 87"/>
              <p:cNvSpPr/>
              <p:nvPr/>
            </p:nvSpPr>
            <p:spPr>
              <a:xfrm>
                <a:off x="6084997" y="1528111"/>
                <a:ext cx="2902858" cy="2316312"/>
              </a:xfrm>
              <a:custGeom>
                <a:avLst/>
                <a:gdLst/>
                <a:ahLst/>
                <a:cxnLst/>
                <a:rect l="l" t="t" r="r" b="b"/>
                <a:pathLst>
                  <a:path w="2902858" h="2316312">
                    <a:moveTo>
                      <a:pt x="0" y="0"/>
                    </a:moveTo>
                    <a:lnTo>
                      <a:pt x="2902858" y="0"/>
                    </a:lnTo>
                    <a:lnTo>
                      <a:pt x="2902858" y="472440"/>
                    </a:lnTo>
                    <a:lnTo>
                      <a:pt x="2815465" y="476549"/>
                    </a:lnTo>
                    <a:lnTo>
                      <a:pt x="2254707" y="493336"/>
                    </a:lnTo>
                    <a:lnTo>
                      <a:pt x="2254707" y="1658770"/>
                    </a:lnTo>
                    <a:lnTo>
                      <a:pt x="2016756" y="1656869"/>
                    </a:lnTo>
                    <a:lnTo>
                      <a:pt x="1457174" y="2316312"/>
                    </a:lnTo>
                    <a:lnTo>
                      <a:pt x="897388" y="1656632"/>
                    </a:lnTo>
                    <a:lnTo>
                      <a:pt x="638533" y="1658697"/>
                    </a:lnTo>
                    <a:lnTo>
                      <a:pt x="638533" y="492870"/>
                    </a:lnTo>
                    <a:lnTo>
                      <a:pt x="207806" y="481159"/>
                    </a:lnTo>
                    <a:lnTo>
                      <a:pt x="0" y="472301"/>
                    </a:lnTo>
                    <a:close/>
                  </a:path>
                </a:pathLst>
              </a:custGeom>
              <a:solidFill>
                <a:srgbClr val="4A76FF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33"/>
              <p:cNvSpPr/>
              <p:nvPr/>
            </p:nvSpPr>
            <p:spPr>
              <a:xfrm rot="10800000">
                <a:off x="6084998" y="3545408"/>
                <a:ext cx="2902858" cy="2340070"/>
              </a:xfrm>
              <a:custGeom>
                <a:avLst/>
                <a:gdLst/>
                <a:ahLst/>
                <a:cxnLst/>
                <a:rect l="l" t="t" r="r" b="b"/>
                <a:pathLst>
                  <a:path w="2902858" h="2340070">
                    <a:moveTo>
                      <a:pt x="2338562" y="2340070"/>
                    </a:moveTo>
                    <a:lnTo>
                      <a:pt x="2081959" y="2340070"/>
                    </a:lnTo>
                    <a:lnTo>
                      <a:pt x="2081959" y="1610740"/>
                    </a:lnTo>
                    <a:lnTo>
                      <a:pt x="807538" y="1610740"/>
                    </a:lnTo>
                    <a:lnTo>
                      <a:pt x="807538" y="2340070"/>
                    </a:lnTo>
                    <a:lnTo>
                      <a:pt x="599741" y="2340070"/>
                    </a:lnTo>
                    <a:lnTo>
                      <a:pt x="599741" y="625093"/>
                    </a:lnTo>
                    <a:lnTo>
                      <a:pt x="87395" y="603814"/>
                    </a:lnTo>
                    <a:lnTo>
                      <a:pt x="0" y="598113"/>
                    </a:lnTo>
                    <a:lnTo>
                      <a:pt x="0" y="0"/>
                    </a:lnTo>
                    <a:lnTo>
                      <a:pt x="2902858" y="0"/>
                    </a:lnTo>
                    <a:lnTo>
                      <a:pt x="2902858" y="597919"/>
                    </a:lnTo>
                    <a:lnTo>
                      <a:pt x="2695054" y="610211"/>
                    </a:lnTo>
                    <a:lnTo>
                      <a:pt x="2338562" y="623658"/>
                    </a:lnTo>
                    <a:close/>
                  </a:path>
                </a:pathLst>
              </a:custGeom>
              <a:solidFill>
                <a:srgbClr val="C0504D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2" name="Group 281"/>
              <p:cNvGrpSpPr/>
              <p:nvPr/>
            </p:nvGrpSpPr>
            <p:grpSpPr>
              <a:xfrm>
                <a:off x="6047953" y="1512234"/>
                <a:ext cx="2990214" cy="4425015"/>
                <a:chOff x="9870865" y="1765411"/>
                <a:chExt cx="2990214" cy="4425015"/>
              </a:xfrm>
            </p:grpSpPr>
            <p:sp>
              <p:nvSpPr>
                <p:cNvPr id="287" name="Rectangle 286"/>
                <p:cNvSpPr/>
                <p:nvPr/>
              </p:nvSpPr>
              <p:spPr>
                <a:xfrm rot="10800000">
                  <a:off x="9870865" y="1765411"/>
                  <a:ext cx="2990214" cy="4425015"/>
                </a:xfrm>
                <a:prstGeom prst="rect">
                  <a:avLst/>
                </a:prstGeom>
                <a:noFill/>
                <a:ln w="3810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 rot="10800000">
                  <a:off x="9935882" y="1828664"/>
                  <a:ext cx="2854778" cy="4282016"/>
                </a:xfrm>
                <a:prstGeom prst="rect">
                  <a:avLst/>
                </a:prstGeom>
                <a:noFill/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3" name="Oval 33"/>
              <p:cNvSpPr/>
              <p:nvPr/>
            </p:nvSpPr>
            <p:spPr>
              <a:xfrm rot="10800000">
                <a:off x="6649294" y="3545409"/>
                <a:ext cx="1738821" cy="1567308"/>
              </a:xfrm>
              <a:custGeom>
                <a:avLst/>
                <a:gdLst/>
                <a:ahLst/>
                <a:cxnLst/>
                <a:rect l="l" t="t" r="r" b="b"/>
                <a:pathLst>
                  <a:path w="1738821" h="1567308">
                    <a:moveTo>
                      <a:pt x="1738821" y="1567308"/>
                    </a:moveTo>
                    <a:lnTo>
                      <a:pt x="1482218" y="1567308"/>
                    </a:lnTo>
                    <a:lnTo>
                      <a:pt x="1482218" y="837978"/>
                    </a:lnTo>
                    <a:lnTo>
                      <a:pt x="207797" y="837978"/>
                    </a:lnTo>
                    <a:lnTo>
                      <a:pt x="207797" y="1567308"/>
                    </a:lnTo>
                    <a:lnTo>
                      <a:pt x="0" y="1567308"/>
                    </a:lnTo>
                    <a:lnTo>
                      <a:pt x="0" y="0"/>
                    </a:lnTo>
                    <a:lnTo>
                      <a:pt x="1738821" y="0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87"/>
              <p:cNvSpPr/>
              <p:nvPr/>
            </p:nvSpPr>
            <p:spPr>
              <a:xfrm>
                <a:off x="6723531" y="2187535"/>
                <a:ext cx="1616174" cy="1660768"/>
              </a:xfrm>
              <a:custGeom>
                <a:avLst/>
                <a:gdLst/>
                <a:ahLst/>
                <a:cxnLst/>
                <a:rect l="l" t="t" r="r" b="b"/>
                <a:pathLst>
                  <a:path w="1616174" h="1660768">
                    <a:moveTo>
                      <a:pt x="0" y="0"/>
                    </a:moveTo>
                    <a:lnTo>
                      <a:pt x="1616174" y="0"/>
                    </a:lnTo>
                    <a:lnTo>
                      <a:pt x="1616174" y="1003226"/>
                    </a:lnTo>
                    <a:lnTo>
                      <a:pt x="1378223" y="1001325"/>
                    </a:lnTo>
                    <a:lnTo>
                      <a:pt x="818641" y="1660768"/>
                    </a:lnTo>
                    <a:lnTo>
                      <a:pt x="258855" y="1001088"/>
                    </a:lnTo>
                    <a:lnTo>
                      <a:pt x="0" y="1003153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6744106" y="1929203"/>
                <a:ext cx="1585128" cy="348184"/>
              </a:xfrm>
              <a:prstGeom prst="rect">
                <a:avLst/>
              </a:prstGeom>
              <a:solidFill>
                <a:srgbClr val="4A7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6674153" y="5031876"/>
                <a:ext cx="1703787" cy="2971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8" name="Straight Connector 277"/>
            <p:cNvCxnSpPr/>
            <p:nvPr/>
          </p:nvCxnSpPr>
          <p:spPr>
            <a:xfrm flipH="1">
              <a:off x="6250697" y="5115718"/>
              <a:ext cx="381211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>
              <a:off x="6228993" y="5973170"/>
              <a:ext cx="408304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6901813" y="2118209"/>
            <a:ext cx="739706" cy="3518336"/>
            <a:chOff x="3889099" y="2737790"/>
            <a:chExt cx="739706" cy="3518336"/>
          </a:xfrm>
        </p:grpSpPr>
        <p:pic>
          <p:nvPicPr>
            <p:cNvPr id="290" name="Picture 289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90592" y="2737790"/>
              <a:ext cx="721672" cy="1875508"/>
            </a:xfrm>
            <a:prstGeom prst="rect">
              <a:avLst/>
            </a:prstGeom>
            <a:effectLst/>
          </p:spPr>
        </p:pic>
        <p:sp>
          <p:nvSpPr>
            <p:cNvPr id="291" name="TextBox 290"/>
            <p:cNvSpPr txBox="1"/>
            <p:nvPr/>
          </p:nvSpPr>
          <p:spPr>
            <a:xfrm>
              <a:off x="3889099" y="3582008"/>
              <a:ext cx="7397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51.6% </a:t>
              </a:r>
            </a:p>
            <a:p>
              <a:pPr algn="ctr"/>
              <a:r>
                <a:rPr lang="en-US" sz="1600" dirty="0"/>
                <a:t>± 7.9%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3901419" y="4561508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Match</a:t>
              </a:r>
            </a:p>
          </p:txBody>
        </p:sp>
        <p:sp>
          <p:nvSpPr>
            <p:cNvPr id="293" name="Oval 33"/>
            <p:cNvSpPr/>
            <p:nvPr/>
          </p:nvSpPr>
          <p:spPr>
            <a:xfrm rot="10800000">
              <a:off x="3924986" y="5504982"/>
              <a:ext cx="676664" cy="733498"/>
            </a:xfrm>
            <a:custGeom>
              <a:avLst/>
              <a:gdLst/>
              <a:ahLst/>
              <a:cxnLst/>
              <a:rect l="l" t="t" r="r" b="b"/>
              <a:pathLst>
                <a:path w="2902858" h="2340070">
                  <a:moveTo>
                    <a:pt x="2338562" y="2340070"/>
                  </a:moveTo>
                  <a:lnTo>
                    <a:pt x="2081959" y="2340070"/>
                  </a:lnTo>
                  <a:lnTo>
                    <a:pt x="2081959" y="1610740"/>
                  </a:lnTo>
                  <a:lnTo>
                    <a:pt x="807538" y="1610740"/>
                  </a:lnTo>
                  <a:lnTo>
                    <a:pt x="807538" y="2340070"/>
                  </a:lnTo>
                  <a:lnTo>
                    <a:pt x="599741" y="2340070"/>
                  </a:lnTo>
                  <a:lnTo>
                    <a:pt x="599741" y="625093"/>
                  </a:lnTo>
                  <a:lnTo>
                    <a:pt x="87395" y="603814"/>
                  </a:lnTo>
                  <a:lnTo>
                    <a:pt x="0" y="598113"/>
                  </a:lnTo>
                  <a:lnTo>
                    <a:pt x="0" y="0"/>
                  </a:lnTo>
                  <a:lnTo>
                    <a:pt x="2902858" y="0"/>
                  </a:lnTo>
                  <a:lnTo>
                    <a:pt x="2902858" y="597919"/>
                  </a:lnTo>
                  <a:lnTo>
                    <a:pt x="2695054" y="610211"/>
                  </a:lnTo>
                  <a:lnTo>
                    <a:pt x="2338562" y="623658"/>
                  </a:lnTo>
                  <a:close/>
                </a:path>
              </a:pathLst>
            </a:custGeom>
            <a:solidFill>
              <a:srgbClr val="C0504D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87"/>
            <p:cNvSpPr/>
            <p:nvPr/>
          </p:nvSpPr>
          <p:spPr>
            <a:xfrm>
              <a:off x="3924986" y="4872658"/>
              <a:ext cx="676664" cy="777002"/>
            </a:xfrm>
            <a:custGeom>
              <a:avLst/>
              <a:gdLst/>
              <a:ahLst/>
              <a:cxnLst/>
              <a:rect l="l" t="t" r="r" b="b"/>
              <a:pathLst>
                <a:path w="2902858" h="2478864">
                  <a:moveTo>
                    <a:pt x="0" y="0"/>
                  </a:moveTo>
                  <a:lnTo>
                    <a:pt x="2902858" y="0"/>
                  </a:lnTo>
                  <a:lnTo>
                    <a:pt x="2902858" y="570841"/>
                  </a:lnTo>
                  <a:lnTo>
                    <a:pt x="2815465" y="575805"/>
                  </a:lnTo>
                  <a:lnTo>
                    <a:pt x="2240234" y="596612"/>
                  </a:lnTo>
                  <a:lnTo>
                    <a:pt x="2240234" y="1785250"/>
                  </a:lnTo>
                  <a:lnTo>
                    <a:pt x="1884579" y="1781562"/>
                  </a:lnTo>
                  <a:lnTo>
                    <a:pt x="1884579" y="2478864"/>
                  </a:lnTo>
                  <a:lnTo>
                    <a:pt x="1019026" y="2478864"/>
                  </a:lnTo>
                  <a:lnTo>
                    <a:pt x="1019026" y="1781060"/>
                  </a:lnTo>
                  <a:lnTo>
                    <a:pt x="624060" y="1785156"/>
                  </a:lnTo>
                  <a:lnTo>
                    <a:pt x="624060" y="595051"/>
                  </a:lnTo>
                  <a:lnTo>
                    <a:pt x="207806" y="581376"/>
                  </a:lnTo>
                  <a:lnTo>
                    <a:pt x="0" y="570673"/>
                  </a:lnTo>
                  <a:close/>
                </a:path>
              </a:pathLst>
            </a:custGeom>
            <a:solidFill>
              <a:srgbClr val="4A76FF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 rot="10800000">
              <a:off x="3914970" y="4866023"/>
              <a:ext cx="697294" cy="1390103"/>
            </a:xfrm>
            <a:prstGeom prst="rect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87"/>
            <p:cNvSpPr/>
            <p:nvPr/>
          </p:nvSpPr>
          <p:spPr>
            <a:xfrm>
              <a:off x="4068631" y="5108704"/>
              <a:ext cx="376735" cy="576208"/>
            </a:xfrm>
            <a:custGeom>
              <a:avLst/>
              <a:gdLst/>
              <a:ahLst/>
              <a:cxnLst/>
              <a:rect l="l" t="t" r="r" b="b"/>
              <a:pathLst>
                <a:path w="1616174" h="1712426">
                  <a:moveTo>
                    <a:pt x="0" y="0"/>
                  </a:moveTo>
                  <a:lnTo>
                    <a:pt x="1616174" y="0"/>
                  </a:lnTo>
                  <a:lnTo>
                    <a:pt x="1616174" y="1018812"/>
                  </a:lnTo>
                  <a:lnTo>
                    <a:pt x="1260519" y="1015124"/>
                  </a:lnTo>
                  <a:lnTo>
                    <a:pt x="1260519" y="1712426"/>
                  </a:lnTo>
                  <a:lnTo>
                    <a:pt x="394966" y="1712426"/>
                  </a:lnTo>
                  <a:lnTo>
                    <a:pt x="394966" y="1014622"/>
                  </a:lnTo>
                  <a:lnTo>
                    <a:pt x="0" y="1018718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33"/>
            <p:cNvSpPr/>
            <p:nvPr/>
          </p:nvSpPr>
          <p:spPr>
            <a:xfrm rot="10800000">
              <a:off x="4056525" y="5504982"/>
              <a:ext cx="405325" cy="498594"/>
            </a:xfrm>
            <a:custGeom>
              <a:avLst/>
              <a:gdLst/>
              <a:ahLst/>
              <a:cxnLst/>
              <a:rect l="l" t="t" r="r" b="b"/>
              <a:pathLst>
                <a:path w="1738821" h="1590660">
                  <a:moveTo>
                    <a:pt x="1738821" y="1590660"/>
                  </a:moveTo>
                  <a:lnTo>
                    <a:pt x="1482218" y="1590660"/>
                  </a:lnTo>
                  <a:lnTo>
                    <a:pt x="1482218" y="861330"/>
                  </a:lnTo>
                  <a:lnTo>
                    <a:pt x="207797" y="861330"/>
                  </a:lnTo>
                  <a:lnTo>
                    <a:pt x="207797" y="1590660"/>
                  </a:lnTo>
                  <a:lnTo>
                    <a:pt x="0" y="1590660"/>
                  </a:lnTo>
                  <a:lnTo>
                    <a:pt x="0" y="0"/>
                  </a:lnTo>
                  <a:lnTo>
                    <a:pt x="1738821" y="0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4077387" y="5020305"/>
              <a:ext cx="361564" cy="109139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63109" y="5977768"/>
              <a:ext cx="393218" cy="931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0" name="Straight Connector 299"/>
            <p:cNvCxnSpPr/>
            <p:nvPr/>
          </p:nvCxnSpPr>
          <p:spPr>
            <a:xfrm flipH="1">
              <a:off x="4066741" y="5122436"/>
              <a:ext cx="371186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4054871" y="5978623"/>
              <a:ext cx="408304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Rectangle 301"/>
            <p:cNvSpPr/>
            <p:nvPr/>
          </p:nvSpPr>
          <p:spPr>
            <a:xfrm rot="10800000">
              <a:off x="3943422" y="4887503"/>
              <a:ext cx="658228" cy="1342203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3" name="Picture 30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049" y="2118209"/>
            <a:ext cx="802385" cy="1875508"/>
          </a:xfrm>
          <a:prstGeom prst="rect">
            <a:avLst/>
          </a:prstGeom>
          <a:effectLst/>
        </p:spPr>
      </p:pic>
      <p:sp>
        <p:nvSpPr>
          <p:cNvPr id="304" name="TextBox 303"/>
          <p:cNvSpPr txBox="1"/>
          <p:nvPr/>
        </p:nvSpPr>
        <p:spPr>
          <a:xfrm rot="16200000">
            <a:off x="4280817" y="2908606"/>
            <a:ext cx="161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Mating Efficiency</a:t>
            </a:r>
          </a:p>
        </p:txBody>
      </p:sp>
      <p:cxnSp>
        <p:nvCxnSpPr>
          <p:cNvPr id="305" name="Straight Connector 304"/>
          <p:cNvCxnSpPr/>
          <p:nvPr/>
        </p:nvCxnSpPr>
        <p:spPr>
          <a:xfrm flipV="1">
            <a:off x="5250767" y="3954254"/>
            <a:ext cx="3212424" cy="421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 flipV="1">
            <a:off x="5248477" y="2110464"/>
            <a:ext cx="2289" cy="184379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5261728" y="2857652"/>
            <a:ext cx="7397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57.1% </a:t>
            </a:r>
          </a:p>
          <a:p>
            <a:pPr algn="ctr"/>
            <a:r>
              <a:rPr lang="en-US" sz="1600" dirty="0"/>
              <a:t>± 0.2%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5385609" y="3920984"/>
            <a:ext cx="46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WT</a:t>
            </a:r>
          </a:p>
        </p:txBody>
      </p:sp>
      <p:sp>
        <p:nvSpPr>
          <p:cNvPr id="309" name="Rectangle 308"/>
          <p:cNvSpPr/>
          <p:nvPr/>
        </p:nvSpPr>
        <p:spPr>
          <a:xfrm rot="10800000">
            <a:off x="5285281" y="4250461"/>
            <a:ext cx="1024352" cy="1386084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" name="Group 309"/>
          <p:cNvGrpSpPr/>
          <p:nvPr/>
        </p:nvGrpSpPr>
        <p:grpSpPr>
          <a:xfrm>
            <a:off x="5967618" y="3313063"/>
            <a:ext cx="972040" cy="2303622"/>
            <a:chOff x="3032344" y="3932644"/>
            <a:chExt cx="972040" cy="2303622"/>
          </a:xfrm>
        </p:grpSpPr>
        <p:sp>
          <p:nvSpPr>
            <p:cNvPr id="311" name="TextBox 310"/>
            <p:cNvSpPr txBox="1"/>
            <p:nvPr/>
          </p:nvSpPr>
          <p:spPr>
            <a:xfrm>
              <a:off x="3148511" y="3932644"/>
              <a:ext cx="7397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0.3% </a:t>
              </a:r>
            </a:p>
            <a:p>
              <a:pPr algn="ctr"/>
              <a:r>
                <a:rPr lang="en-US" sz="1600" dirty="0"/>
                <a:t>± 0.5%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3032344" y="4540553"/>
              <a:ext cx="972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Knockout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3170317" y="4876646"/>
              <a:ext cx="696094" cy="1359620"/>
              <a:chOff x="5144809" y="2444722"/>
              <a:chExt cx="514439" cy="1166023"/>
            </a:xfrm>
          </p:grpSpPr>
          <p:sp>
            <p:nvSpPr>
              <p:cNvPr id="314" name="Oval 87"/>
              <p:cNvSpPr/>
              <p:nvPr/>
            </p:nvSpPr>
            <p:spPr>
              <a:xfrm>
                <a:off x="5144809" y="2444722"/>
                <a:ext cx="514439" cy="237179"/>
              </a:xfrm>
              <a:custGeom>
                <a:avLst/>
                <a:gdLst/>
                <a:ahLst/>
                <a:cxnLst/>
                <a:rect l="l" t="t" r="r" b="b"/>
                <a:pathLst>
                  <a:path w="514439" h="237179">
                    <a:moveTo>
                      <a:pt x="0" y="0"/>
                    </a:moveTo>
                    <a:lnTo>
                      <a:pt x="514439" y="0"/>
                    </a:lnTo>
                    <a:lnTo>
                      <a:pt x="514439" y="156207"/>
                    </a:lnTo>
                    <a:lnTo>
                      <a:pt x="440197" y="159018"/>
                    </a:lnTo>
                    <a:lnTo>
                      <a:pt x="380016" y="159772"/>
                    </a:lnTo>
                    <a:lnTo>
                      <a:pt x="380016" y="165507"/>
                    </a:lnTo>
                    <a:lnTo>
                      <a:pt x="380016" y="237179"/>
                    </a:lnTo>
                    <a:lnTo>
                      <a:pt x="148575" y="237179"/>
                    </a:lnTo>
                    <a:lnTo>
                      <a:pt x="148575" y="165507"/>
                    </a:lnTo>
                    <a:lnTo>
                      <a:pt x="148575" y="159888"/>
                    </a:lnTo>
                    <a:lnTo>
                      <a:pt x="105428" y="159396"/>
                    </a:lnTo>
                    <a:lnTo>
                      <a:pt x="0" y="155770"/>
                    </a:lnTo>
                    <a:close/>
                  </a:path>
                </a:pathLst>
              </a:custGeom>
              <a:solidFill>
                <a:srgbClr val="4A76FF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3"/>
              <p:cNvSpPr/>
              <p:nvPr/>
            </p:nvSpPr>
            <p:spPr>
              <a:xfrm rot="10800000">
                <a:off x="5144809" y="3139253"/>
                <a:ext cx="514439" cy="471492"/>
              </a:xfrm>
              <a:custGeom>
                <a:avLst/>
                <a:gdLst/>
                <a:ahLst/>
                <a:cxnLst/>
                <a:rect l="l" t="t" r="r" b="b"/>
                <a:pathLst>
                  <a:path w="514439" h="471492">
                    <a:moveTo>
                      <a:pt x="133771" y="471492"/>
                    </a:moveTo>
                    <a:lnTo>
                      <a:pt x="133771" y="381087"/>
                    </a:lnTo>
                    <a:lnTo>
                      <a:pt x="133771" y="344961"/>
                    </a:lnTo>
                    <a:lnTo>
                      <a:pt x="133771" y="163565"/>
                    </a:lnTo>
                    <a:lnTo>
                      <a:pt x="74243" y="162732"/>
                    </a:lnTo>
                    <a:lnTo>
                      <a:pt x="0" y="159594"/>
                    </a:lnTo>
                    <a:lnTo>
                      <a:pt x="0" y="0"/>
                    </a:lnTo>
                    <a:lnTo>
                      <a:pt x="514439" y="0"/>
                    </a:lnTo>
                    <a:lnTo>
                      <a:pt x="514439" y="159107"/>
                    </a:lnTo>
                    <a:lnTo>
                      <a:pt x="409013" y="163155"/>
                    </a:lnTo>
                    <a:lnTo>
                      <a:pt x="365212" y="163712"/>
                    </a:lnTo>
                    <a:lnTo>
                      <a:pt x="365212" y="344961"/>
                    </a:lnTo>
                    <a:lnTo>
                      <a:pt x="365212" y="381087"/>
                    </a:lnTo>
                    <a:lnTo>
                      <a:pt x="365212" y="468573"/>
                    </a:lnTo>
                    <a:lnTo>
                      <a:pt x="341714" y="461430"/>
                    </a:lnTo>
                    <a:cubicBezTo>
                      <a:pt x="314844" y="455066"/>
                      <a:pt x="285303" y="451546"/>
                      <a:pt x="254293" y="451546"/>
                    </a:cubicBezTo>
                    <a:cubicBezTo>
                      <a:pt x="223284" y="451546"/>
                      <a:pt x="193742" y="455066"/>
                      <a:pt x="166872" y="461430"/>
                    </a:cubicBezTo>
                    <a:close/>
                  </a:path>
                </a:pathLst>
              </a:custGeom>
              <a:solidFill>
                <a:srgbClr val="C0504D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6" name="Straight Connector 315"/>
              <p:cNvCxnSpPr/>
              <p:nvPr/>
            </p:nvCxnSpPr>
            <p:spPr>
              <a:xfrm flipH="1">
                <a:off x="5287337" y="2682659"/>
                <a:ext cx="238252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Oval 33"/>
              <p:cNvSpPr/>
              <p:nvPr/>
            </p:nvSpPr>
            <p:spPr>
              <a:xfrm rot="10800000">
                <a:off x="5293280" y="3142136"/>
                <a:ext cx="232309" cy="248597"/>
              </a:xfrm>
              <a:custGeom>
                <a:avLst/>
                <a:gdLst/>
                <a:ahLst/>
                <a:cxnLst/>
                <a:rect l="l" t="t" r="r" b="b"/>
                <a:pathLst>
                  <a:path w="232309" h="248597">
                    <a:moveTo>
                      <a:pt x="0" y="248597"/>
                    </a:moveTo>
                    <a:lnTo>
                      <a:pt x="0" y="157853"/>
                    </a:lnTo>
                    <a:lnTo>
                      <a:pt x="0" y="121591"/>
                    </a:lnTo>
                    <a:lnTo>
                      <a:pt x="0" y="0"/>
                    </a:lnTo>
                    <a:lnTo>
                      <a:pt x="232309" y="0"/>
                    </a:lnTo>
                    <a:lnTo>
                      <a:pt x="232309" y="121591"/>
                    </a:lnTo>
                    <a:lnTo>
                      <a:pt x="232309" y="157853"/>
                    </a:lnTo>
                    <a:lnTo>
                      <a:pt x="232309" y="245667"/>
                    </a:lnTo>
                    <a:lnTo>
                      <a:pt x="208723" y="238497"/>
                    </a:lnTo>
                    <a:cubicBezTo>
                      <a:pt x="181752" y="232109"/>
                      <a:pt x="152100" y="228576"/>
                      <a:pt x="120974" y="228576"/>
                    </a:cubicBezTo>
                    <a:cubicBezTo>
                      <a:pt x="89848" y="228576"/>
                      <a:pt x="60196" y="232109"/>
                      <a:pt x="33226" y="238497"/>
                    </a:cubicBezTo>
                    <a:close/>
                  </a:path>
                </a:pathLst>
              </a:custGeom>
              <a:solidFill>
                <a:srgbClr val="6F2D2B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 flipH="1">
                <a:off x="5300466" y="3390476"/>
                <a:ext cx="219963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" name="Rectangle 318"/>
              <p:cNvSpPr/>
              <p:nvPr/>
            </p:nvSpPr>
            <p:spPr>
              <a:xfrm rot="10800000">
                <a:off x="5151424" y="2457469"/>
                <a:ext cx="502920" cy="1150156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0" name="Group 319"/>
          <p:cNvGrpSpPr/>
          <p:nvPr/>
        </p:nvGrpSpPr>
        <p:grpSpPr>
          <a:xfrm>
            <a:off x="5261175" y="4257091"/>
            <a:ext cx="967144" cy="1365018"/>
            <a:chOff x="4235232" y="2444743"/>
            <a:chExt cx="714756" cy="1170653"/>
          </a:xfrm>
        </p:grpSpPr>
        <p:grpSp>
          <p:nvGrpSpPr>
            <p:cNvPr id="321" name="Group 320"/>
            <p:cNvGrpSpPr/>
            <p:nvPr/>
          </p:nvGrpSpPr>
          <p:grpSpPr>
            <a:xfrm>
              <a:off x="4235232" y="2444743"/>
              <a:ext cx="714756" cy="1170653"/>
              <a:chOff x="4297854" y="2444743"/>
              <a:chExt cx="714756" cy="1170653"/>
            </a:xfrm>
          </p:grpSpPr>
          <p:sp>
            <p:nvSpPr>
              <p:cNvPr id="324" name="Oval 87"/>
              <p:cNvSpPr/>
              <p:nvPr/>
            </p:nvSpPr>
            <p:spPr>
              <a:xfrm>
                <a:off x="4297855" y="2444743"/>
                <a:ext cx="516154" cy="651430"/>
              </a:xfrm>
              <a:custGeom>
                <a:avLst/>
                <a:gdLst/>
                <a:ahLst/>
                <a:cxnLst/>
                <a:rect l="l" t="t" r="r" b="b"/>
                <a:pathLst>
                  <a:path w="516154" h="651430">
                    <a:moveTo>
                      <a:pt x="0" y="0"/>
                    </a:moveTo>
                    <a:lnTo>
                      <a:pt x="516154" y="0"/>
                    </a:lnTo>
                    <a:lnTo>
                      <a:pt x="516154" y="156763"/>
                    </a:lnTo>
                    <a:lnTo>
                      <a:pt x="440879" y="159614"/>
                    </a:lnTo>
                    <a:lnTo>
                      <a:pt x="380472" y="160371"/>
                    </a:lnTo>
                    <a:lnTo>
                      <a:pt x="380472" y="166128"/>
                    </a:lnTo>
                    <a:lnTo>
                      <a:pt x="380472" y="633218"/>
                    </a:lnTo>
                    <a:lnTo>
                      <a:pt x="348039" y="642423"/>
                    </a:lnTo>
                    <a:cubicBezTo>
                      <a:pt x="321811" y="648223"/>
                      <a:pt x="292974" y="651430"/>
                      <a:pt x="262705" y="651430"/>
                    </a:cubicBezTo>
                    <a:cubicBezTo>
                      <a:pt x="232436" y="651430"/>
                      <a:pt x="203600" y="648223"/>
                      <a:pt x="177372" y="642423"/>
                    </a:cubicBezTo>
                    <a:lnTo>
                      <a:pt x="148162" y="634133"/>
                    </a:lnTo>
                    <a:lnTo>
                      <a:pt x="148162" y="166128"/>
                    </a:lnTo>
                    <a:lnTo>
                      <a:pt x="148162" y="160487"/>
                    </a:lnTo>
                    <a:lnTo>
                      <a:pt x="104853" y="159993"/>
                    </a:lnTo>
                    <a:lnTo>
                      <a:pt x="0" y="156387"/>
                    </a:lnTo>
                    <a:close/>
                  </a:path>
                </a:pathLst>
              </a:custGeom>
              <a:solidFill>
                <a:srgbClr val="4A76FF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4297854" y="2457468"/>
                <a:ext cx="714756" cy="1157928"/>
                <a:chOff x="4297854" y="2457468"/>
                <a:chExt cx="714756" cy="1157928"/>
              </a:xfrm>
            </p:grpSpPr>
            <p:sp>
              <p:nvSpPr>
                <p:cNvPr id="326" name="Oval 33"/>
                <p:cNvSpPr/>
                <p:nvPr/>
              </p:nvSpPr>
              <p:spPr>
                <a:xfrm rot="10800000">
                  <a:off x="4297854" y="3142136"/>
                  <a:ext cx="516154" cy="47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154" h="473260">
                      <a:moveTo>
                        <a:pt x="135028" y="473260"/>
                      </a:moveTo>
                      <a:lnTo>
                        <a:pt x="135028" y="382516"/>
                      </a:lnTo>
                      <a:lnTo>
                        <a:pt x="135028" y="346254"/>
                      </a:lnTo>
                      <a:lnTo>
                        <a:pt x="135028" y="164178"/>
                      </a:lnTo>
                      <a:lnTo>
                        <a:pt x="75277" y="163343"/>
                      </a:lnTo>
                      <a:lnTo>
                        <a:pt x="0" y="160161"/>
                      </a:lnTo>
                      <a:lnTo>
                        <a:pt x="0" y="0"/>
                      </a:lnTo>
                      <a:lnTo>
                        <a:pt x="516154" y="0"/>
                      </a:lnTo>
                      <a:lnTo>
                        <a:pt x="516154" y="159741"/>
                      </a:lnTo>
                      <a:lnTo>
                        <a:pt x="411302" y="163767"/>
                      </a:lnTo>
                      <a:lnTo>
                        <a:pt x="367337" y="164326"/>
                      </a:lnTo>
                      <a:lnTo>
                        <a:pt x="367337" y="346254"/>
                      </a:lnTo>
                      <a:lnTo>
                        <a:pt x="367337" y="382516"/>
                      </a:lnTo>
                      <a:lnTo>
                        <a:pt x="367337" y="470330"/>
                      </a:lnTo>
                      <a:lnTo>
                        <a:pt x="343751" y="463160"/>
                      </a:lnTo>
                      <a:cubicBezTo>
                        <a:pt x="316780" y="456772"/>
                        <a:pt x="287128" y="453239"/>
                        <a:pt x="256002" y="453239"/>
                      </a:cubicBezTo>
                      <a:cubicBezTo>
                        <a:pt x="224876" y="453239"/>
                        <a:pt x="195224" y="456772"/>
                        <a:pt x="168254" y="463160"/>
                      </a:cubicBezTo>
                      <a:close/>
                    </a:path>
                  </a:pathLst>
                </a:custGeom>
                <a:solidFill>
                  <a:srgbClr val="C0504D"/>
                </a:solidFill>
                <a:ln w="12700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87"/>
                <p:cNvSpPr/>
                <p:nvPr/>
              </p:nvSpPr>
              <p:spPr>
                <a:xfrm>
                  <a:off x="4446017" y="2678451"/>
                  <a:ext cx="232310" cy="41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10" h="417722">
                      <a:moveTo>
                        <a:pt x="0" y="0"/>
                      </a:moveTo>
                      <a:lnTo>
                        <a:pt x="232310" y="0"/>
                      </a:lnTo>
                      <a:lnTo>
                        <a:pt x="232310" y="399510"/>
                      </a:lnTo>
                      <a:lnTo>
                        <a:pt x="199877" y="408715"/>
                      </a:lnTo>
                      <a:cubicBezTo>
                        <a:pt x="173649" y="414515"/>
                        <a:pt x="144812" y="417722"/>
                        <a:pt x="114543" y="417722"/>
                      </a:cubicBezTo>
                      <a:cubicBezTo>
                        <a:pt x="84274" y="417722"/>
                        <a:pt x="55438" y="414515"/>
                        <a:pt x="29210" y="408715"/>
                      </a:cubicBezTo>
                      <a:lnTo>
                        <a:pt x="0" y="400425"/>
                      </a:lnTo>
                      <a:close/>
                    </a:path>
                  </a:pathLst>
                </a:custGeom>
                <a:solidFill>
                  <a:srgbClr val="243B7F"/>
                </a:solidFill>
                <a:ln w="12700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3"/>
                <p:cNvSpPr/>
                <p:nvPr/>
              </p:nvSpPr>
              <p:spPr>
                <a:xfrm rot="10800000">
                  <a:off x="4446672" y="3141879"/>
                  <a:ext cx="232309" cy="2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09" h="248597">
                      <a:moveTo>
                        <a:pt x="0" y="248597"/>
                      </a:moveTo>
                      <a:lnTo>
                        <a:pt x="0" y="157853"/>
                      </a:lnTo>
                      <a:lnTo>
                        <a:pt x="0" y="121591"/>
                      </a:lnTo>
                      <a:lnTo>
                        <a:pt x="0" y="0"/>
                      </a:lnTo>
                      <a:lnTo>
                        <a:pt x="232309" y="0"/>
                      </a:lnTo>
                      <a:lnTo>
                        <a:pt x="232309" y="121591"/>
                      </a:lnTo>
                      <a:lnTo>
                        <a:pt x="232309" y="157853"/>
                      </a:lnTo>
                      <a:lnTo>
                        <a:pt x="232309" y="245667"/>
                      </a:lnTo>
                      <a:lnTo>
                        <a:pt x="208723" y="238497"/>
                      </a:lnTo>
                      <a:cubicBezTo>
                        <a:pt x="181752" y="232109"/>
                        <a:pt x="152100" y="228576"/>
                        <a:pt x="120974" y="228576"/>
                      </a:cubicBezTo>
                      <a:cubicBezTo>
                        <a:pt x="89848" y="228576"/>
                        <a:pt x="60196" y="232109"/>
                        <a:pt x="33226" y="238497"/>
                      </a:cubicBezTo>
                      <a:close/>
                    </a:path>
                  </a:pathLst>
                </a:custGeom>
                <a:solidFill>
                  <a:srgbClr val="6F2D2B"/>
                </a:solidFill>
                <a:ln w="12700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 rot="10800000">
                  <a:off x="4304474" y="2457468"/>
                  <a:ext cx="502920" cy="1150156"/>
                </a:xfrm>
                <a:prstGeom prst="rect">
                  <a:avLst/>
                </a:prstGeom>
                <a:noFill/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0" name="TextBox 329"/>
                <p:cNvSpPr txBox="1"/>
                <p:nvPr/>
              </p:nvSpPr>
              <p:spPr>
                <a:xfrm>
                  <a:off x="4732218" y="2811796"/>
                  <a:ext cx="272383" cy="194665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lnSpc>
                      <a:spcPct val="50000"/>
                    </a:lnSpc>
                  </a:pPr>
                  <a:r>
                    <a:rPr lang="en-US" sz="1500" dirty="0">
                      <a:solidFill>
                        <a:srgbClr val="243B7F"/>
                      </a:solidFill>
                    </a:rPr>
                    <a:t>Sag1</a:t>
                  </a:r>
                </a:p>
              </p:txBody>
            </p:sp>
            <p:sp>
              <p:nvSpPr>
                <p:cNvPr id="331" name="TextBox 330"/>
                <p:cNvSpPr txBox="1"/>
                <p:nvPr/>
              </p:nvSpPr>
              <p:spPr>
                <a:xfrm>
                  <a:off x="4723289" y="3187717"/>
                  <a:ext cx="289321" cy="194665"/>
                </a:xfrm>
                <a:prstGeom prst="rect">
                  <a:avLst/>
                </a:prstGeom>
                <a:solidFill>
                  <a:schemeClr val="bg1">
                    <a:alpha val="64000"/>
                  </a:schemeClr>
                </a:solidFill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lnSpc>
                      <a:spcPct val="50000"/>
                    </a:lnSpc>
                  </a:pPr>
                  <a:r>
                    <a:rPr lang="en-US" sz="1500" dirty="0">
                      <a:solidFill>
                        <a:srgbClr val="7F3332"/>
                      </a:solidFill>
                    </a:rPr>
                    <a:t>Aga2</a:t>
                  </a:r>
                </a:p>
              </p:txBody>
            </p:sp>
          </p:grpSp>
        </p:grpSp>
        <p:cxnSp>
          <p:nvCxnSpPr>
            <p:cNvPr id="322" name="Straight Connector 321"/>
            <p:cNvCxnSpPr/>
            <p:nvPr/>
          </p:nvCxnSpPr>
          <p:spPr>
            <a:xfrm flipH="1">
              <a:off x="4389170" y="2680807"/>
              <a:ext cx="21996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H="1">
              <a:off x="4389170" y="3390476"/>
              <a:ext cx="219963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87"/>
          <p:cNvSpPr/>
          <p:nvPr/>
        </p:nvSpPr>
        <p:spPr>
          <a:xfrm rot="5400000">
            <a:off x="3074438" y="1496928"/>
            <a:ext cx="633757" cy="520216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33"/>
          <p:cNvSpPr/>
          <p:nvPr/>
        </p:nvSpPr>
        <p:spPr>
          <a:xfrm rot="16200000">
            <a:off x="2119935" y="1534062"/>
            <a:ext cx="649056" cy="461249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87"/>
          <p:cNvSpPr/>
          <p:nvPr/>
        </p:nvSpPr>
        <p:spPr>
          <a:xfrm rot="5400000">
            <a:off x="2842014" y="2730776"/>
            <a:ext cx="633757" cy="520216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33"/>
          <p:cNvSpPr/>
          <p:nvPr/>
        </p:nvSpPr>
        <p:spPr>
          <a:xfrm rot="16200000">
            <a:off x="2332805" y="2759927"/>
            <a:ext cx="649056" cy="461249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Test case for quantitative characterization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477187" y="3369360"/>
            <a:ext cx="403412" cy="1068975"/>
          </a:xfrm>
          <a:prstGeom prst="rect">
            <a:avLst/>
          </a:prstGeom>
          <a:solidFill>
            <a:srgbClr val="660066">
              <a:alpha val="32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3477187" y="3858317"/>
            <a:ext cx="403412" cy="1068975"/>
          </a:xfrm>
          <a:prstGeom prst="rect">
            <a:avLst/>
          </a:prstGeom>
          <a:solidFill>
            <a:srgbClr val="660066">
              <a:alpha val="1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16200000">
            <a:off x="3477187" y="5325188"/>
            <a:ext cx="403412" cy="1068975"/>
          </a:xfrm>
          <a:prstGeom prst="rect">
            <a:avLst/>
          </a:prstGeom>
          <a:solidFill>
            <a:srgbClr val="660066">
              <a:alpha val="4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16200000">
            <a:off x="7947623" y="4836231"/>
            <a:ext cx="403412" cy="1068975"/>
          </a:xfrm>
          <a:prstGeom prst="rect">
            <a:avLst/>
          </a:prstGeom>
          <a:solidFill>
            <a:srgbClr val="660066">
              <a:alpha val="1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 rot="5400000">
            <a:off x="5611689" y="3307125"/>
            <a:ext cx="338570" cy="6018057"/>
            <a:chOff x="10924136" y="3487702"/>
            <a:chExt cx="338570" cy="8595537"/>
          </a:xfrm>
        </p:grpSpPr>
        <p:sp>
          <p:nvSpPr>
            <p:cNvPr id="208" name="Rectangle 207"/>
            <p:cNvSpPr/>
            <p:nvPr/>
          </p:nvSpPr>
          <p:spPr>
            <a:xfrm rot="5400000">
              <a:off x="7057434" y="7921609"/>
              <a:ext cx="8076615" cy="24664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660066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/>
            <p:cNvSpPr txBox="1"/>
            <p:nvPr/>
          </p:nvSpPr>
          <p:spPr>
            <a:xfrm rot="16200000">
              <a:off x="10880056" y="11318203"/>
              <a:ext cx="426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 rot="16200000">
              <a:off x="10513365" y="3898484"/>
              <a:ext cx="1160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10,000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6200000">
              <a:off x="10717063" y="7614794"/>
              <a:ext cx="752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100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 rot="16200000">
              <a:off x="10798547" y="9466500"/>
              <a:ext cx="589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 rot="16200000">
              <a:off x="10594861" y="5750182"/>
              <a:ext cx="9971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1,000</a:t>
              </a:r>
            </a:p>
          </p:txBody>
        </p:sp>
      </p:grpSp>
      <p:sp>
        <p:nvSpPr>
          <p:cNvPr id="103" name="Rectangle 102"/>
          <p:cNvSpPr/>
          <p:nvPr/>
        </p:nvSpPr>
        <p:spPr>
          <a:xfrm rot="16200000">
            <a:off x="3477187" y="1887190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6200000">
            <a:off x="3477187" y="2391446"/>
            <a:ext cx="403412" cy="1068975"/>
          </a:xfrm>
          <a:prstGeom prst="rect">
            <a:avLst/>
          </a:prstGeom>
          <a:solidFill>
            <a:srgbClr val="660066">
              <a:alpha val="9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16200000">
            <a:off x="3477187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16200000">
            <a:off x="3477187" y="4347274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16200000">
            <a:off x="3477187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 rot="16200000">
            <a:off x="4594796" y="1887190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 rot="16200000">
            <a:off x="4594796" y="2391446"/>
            <a:ext cx="403412" cy="1068975"/>
          </a:xfrm>
          <a:prstGeom prst="rect">
            <a:avLst/>
          </a:prstGeom>
          <a:solidFill>
            <a:srgbClr val="660066">
              <a:alpha val="10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 rot="16200000">
            <a:off x="4594796" y="2880403"/>
            <a:ext cx="403412" cy="1068975"/>
          </a:xfrm>
          <a:prstGeom prst="rect">
            <a:avLst/>
          </a:prstGeom>
          <a:solidFill>
            <a:srgbClr val="660066">
              <a:alpha val="65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16200000">
            <a:off x="4594796" y="3369360"/>
            <a:ext cx="403412" cy="1068975"/>
          </a:xfrm>
          <a:prstGeom prst="rect">
            <a:avLst/>
          </a:prstGeom>
          <a:solidFill>
            <a:srgbClr val="660066">
              <a:alpha val="7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 rot="16200000">
            <a:off x="4594796" y="3858317"/>
            <a:ext cx="403412" cy="1068975"/>
          </a:xfrm>
          <a:prstGeom prst="rect">
            <a:avLst/>
          </a:prstGeom>
          <a:solidFill>
            <a:srgbClr val="660066">
              <a:alpha val="5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 rot="16200000">
            <a:off x="4594796" y="4347274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 rot="16200000">
            <a:off x="4594796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16200000">
            <a:off x="4594796" y="5325188"/>
            <a:ext cx="403412" cy="1068975"/>
          </a:xfrm>
          <a:prstGeom prst="rect">
            <a:avLst/>
          </a:prstGeom>
          <a:solidFill>
            <a:srgbClr val="660066">
              <a:alpha val="4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 rot="16200000">
            <a:off x="5712405" y="1887190"/>
            <a:ext cx="403412" cy="1068975"/>
          </a:xfrm>
          <a:prstGeom prst="rect">
            <a:avLst/>
          </a:prstGeom>
          <a:solidFill>
            <a:srgbClr val="660066">
              <a:alpha val="3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 rot="16200000">
            <a:off x="5712405" y="2391446"/>
            <a:ext cx="403412" cy="1068975"/>
          </a:xfrm>
          <a:prstGeom prst="rect">
            <a:avLst/>
          </a:prstGeom>
          <a:solidFill>
            <a:srgbClr val="660066">
              <a:alpha val="50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 rot="16200000">
            <a:off x="5712405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6200000">
            <a:off x="5712405" y="3369360"/>
            <a:ext cx="403412" cy="1068975"/>
          </a:xfrm>
          <a:prstGeom prst="rect">
            <a:avLst/>
          </a:prstGeom>
          <a:solidFill>
            <a:srgbClr val="660066">
              <a:alpha val="6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6200000">
            <a:off x="5712405" y="3858317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 rot="16200000">
            <a:off x="5712405" y="4347274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 rot="16200000">
            <a:off x="5712405" y="4836231"/>
            <a:ext cx="403412" cy="1068975"/>
          </a:xfrm>
          <a:prstGeom prst="rect">
            <a:avLst/>
          </a:prstGeom>
          <a:solidFill>
            <a:srgbClr val="660066">
              <a:alpha val="7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6200000">
            <a:off x="5712405" y="5325188"/>
            <a:ext cx="403412" cy="1068975"/>
          </a:xfrm>
          <a:prstGeom prst="rect">
            <a:avLst/>
          </a:prstGeom>
          <a:solidFill>
            <a:srgbClr val="660066">
              <a:alpha val="85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 rot="16200000">
            <a:off x="6830014" y="1887190"/>
            <a:ext cx="403412" cy="1068975"/>
          </a:xfrm>
          <a:prstGeom prst="rect">
            <a:avLst/>
          </a:prstGeom>
          <a:solidFill>
            <a:srgbClr val="660066">
              <a:alpha val="2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 rot="16200000">
            <a:off x="6830014" y="2391446"/>
            <a:ext cx="403412" cy="1068975"/>
          </a:xfrm>
          <a:prstGeom prst="rect">
            <a:avLst/>
          </a:prstGeom>
          <a:solidFill>
            <a:srgbClr val="660066">
              <a:alpha val="32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6200000">
            <a:off x="6830014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6200000">
            <a:off x="6830014" y="3369360"/>
            <a:ext cx="403412" cy="1068975"/>
          </a:xfrm>
          <a:prstGeom prst="rect">
            <a:avLst/>
          </a:prstGeom>
          <a:solidFill>
            <a:srgbClr val="660066">
              <a:alpha val="6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 rot="16200000">
            <a:off x="6830014" y="3858317"/>
            <a:ext cx="403412" cy="1068975"/>
          </a:xfrm>
          <a:prstGeom prst="rect">
            <a:avLst/>
          </a:prstGeom>
          <a:solidFill>
            <a:srgbClr val="660066">
              <a:alpha val="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16200000">
            <a:off x="6830014" y="4347274"/>
            <a:ext cx="403412" cy="1068975"/>
          </a:xfrm>
          <a:prstGeom prst="rect">
            <a:avLst/>
          </a:prstGeom>
          <a:solidFill>
            <a:srgbClr val="660066">
              <a:alpha val="1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 rot="16200000">
            <a:off x="6830014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 rot="16200000">
            <a:off x="6830014" y="5325188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 rot="16200000">
            <a:off x="7947623" y="1887190"/>
            <a:ext cx="403412" cy="1068975"/>
          </a:xfrm>
          <a:prstGeom prst="rect">
            <a:avLst/>
          </a:prstGeom>
          <a:solidFill>
            <a:srgbClr val="660066">
              <a:alpha val="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rot="16200000">
            <a:off x="7947623" y="2391446"/>
            <a:ext cx="403412" cy="1068975"/>
          </a:xfrm>
          <a:prstGeom prst="rect">
            <a:avLst/>
          </a:prstGeom>
          <a:solidFill>
            <a:srgbClr val="660066">
              <a:alpha val="1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 rot="16200000">
            <a:off x="7947623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rot="16200000">
            <a:off x="7947623" y="3369360"/>
            <a:ext cx="403412" cy="1068975"/>
          </a:xfrm>
          <a:prstGeom prst="rect">
            <a:avLst/>
          </a:prstGeom>
          <a:solidFill>
            <a:srgbClr val="660066">
              <a:alpha val="1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 rot="16200000">
            <a:off x="7947623" y="3858317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 rot="16200000">
            <a:off x="7947623" y="4347274"/>
            <a:ext cx="403412" cy="1068975"/>
          </a:xfrm>
          <a:prstGeom prst="rect">
            <a:avLst/>
          </a:prstGeom>
          <a:solidFill>
            <a:srgbClr val="660066">
              <a:alpha val="18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 rot="16200000">
            <a:off x="7947623" y="5325188"/>
            <a:ext cx="403412" cy="1068975"/>
          </a:xfrm>
          <a:prstGeom prst="rect">
            <a:avLst/>
          </a:prstGeom>
          <a:solidFill>
            <a:srgbClr val="660066">
              <a:alpha val="7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837365" y="6133525"/>
            <a:ext cx="100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</a:t>
            </a:r>
            <a:r>
              <a:rPr lang="en-US" sz="1600" baseline="-25000" dirty="0">
                <a:latin typeface="Arial"/>
                <a:cs typeface="Arial"/>
              </a:rPr>
              <a:t>D</a:t>
            </a:r>
            <a:r>
              <a:rPr lang="en-US" sz="1600" dirty="0">
                <a:latin typeface="Arial"/>
                <a:cs typeface="Arial"/>
              </a:rPr>
              <a:t> (nM)</a:t>
            </a:r>
          </a:p>
        </p:txBody>
      </p:sp>
      <p:sp>
        <p:nvSpPr>
          <p:cNvPr id="274" name="Rectangle 273"/>
          <p:cNvSpPr/>
          <p:nvPr/>
        </p:nvSpPr>
        <p:spPr>
          <a:xfrm rot="16200000" flipH="1">
            <a:off x="12882371" y="2125019"/>
            <a:ext cx="27430" cy="91440"/>
          </a:xfrm>
          <a:prstGeom prst="rect">
            <a:avLst/>
          </a:prstGeom>
          <a:solidFill>
            <a:srgbClr val="4A76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2927129" y="2025422"/>
            <a:ext cx="435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Bad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2981664" y="2076931"/>
            <a:ext cx="32232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278" name="Group 277"/>
          <p:cNvGrpSpPr/>
          <p:nvPr/>
        </p:nvGrpSpPr>
        <p:grpSpPr>
          <a:xfrm>
            <a:off x="3136410" y="1668919"/>
            <a:ext cx="5537874" cy="478826"/>
            <a:chOff x="1575176" y="571929"/>
            <a:chExt cx="5540657" cy="429768"/>
          </a:xfrm>
        </p:grpSpPr>
        <p:grpSp>
          <p:nvGrpSpPr>
            <p:cNvPr id="378" name="Group 377"/>
            <p:cNvGrpSpPr/>
            <p:nvPr/>
          </p:nvGrpSpPr>
          <p:grpSpPr>
            <a:xfrm>
              <a:off x="2690716" y="578941"/>
              <a:ext cx="1055914" cy="422754"/>
              <a:chOff x="2690716" y="437831"/>
              <a:chExt cx="1055914" cy="719032"/>
            </a:xfrm>
          </p:grpSpPr>
          <p:sp>
            <p:nvSpPr>
              <p:cNvPr id="400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402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1575176" y="578942"/>
              <a:ext cx="1055914" cy="422754"/>
              <a:chOff x="2690716" y="437831"/>
              <a:chExt cx="1055914" cy="719032"/>
            </a:xfrm>
          </p:grpSpPr>
          <p:sp>
            <p:nvSpPr>
              <p:cNvPr id="397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9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3833096" y="578942"/>
              <a:ext cx="1055914" cy="422754"/>
              <a:chOff x="2690716" y="437831"/>
              <a:chExt cx="1055914" cy="719032"/>
            </a:xfrm>
          </p:grpSpPr>
          <p:sp>
            <p:nvSpPr>
              <p:cNvPr id="394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6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4939181" y="578943"/>
              <a:ext cx="1055914" cy="422754"/>
              <a:chOff x="2690716" y="437831"/>
              <a:chExt cx="1055914" cy="719032"/>
            </a:xfrm>
          </p:grpSpPr>
          <p:sp>
            <p:nvSpPr>
              <p:cNvPr id="391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3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2" name="Group 381"/>
            <p:cNvGrpSpPr/>
            <p:nvPr/>
          </p:nvGrpSpPr>
          <p:grpSpPr>
            <a:xfrm>
              <a:off x="6059919" y="571929"/>
              <a:ext cx="1055914" cy="422754"/>
              <a:chOff x="2690716" y="437831"/>
              <a:chExt cx="1055914" cy="719032"/>
            </a:xfrm>
          </p:grpSpPr>
          <p:sp>
            <p:nvSpPr>
              <p:cNvPr id="388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0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sp>
          <p:nvSpPr>
            <p:cNvPr id="383" name="TextBox 382"/>
            <p:cNvSpPr txBox="1"/>
            <p:nvPr/>
          </p:nvSpPr>
          <p:spPr>
            <a:xfrm>
              <a:off x="1840204" y="639633"/>
              <a:ext cx="580480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2918888" y="640216"/>
              <a:ext cx="644570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058266" y="645047"/>
              <a:ext cx="623237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5102701" y="639846"/>
              <a:ext cx="712324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6244925" y="632238"/>
              <a:ext cx="659486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Bcl-w</a:t>
              </a: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1816941" y="2219648"/>
            <a:ext cx="1153437" cy="3841737"/>
            <a:chOff x="468722" y="1435631"/>
            <a:chExt cx="991734" cy="5310537"/>
          </a:xfrm>
        </p:grpSpPr>
        <p:grpSp>
          <p:nvGrpSpPr>
            <p:cNvPr id="338" name="Group 337"/>
            <p:cNvGrpSpPr/>
            <p:nvPr/>
          </p:nvGrpSpPr>
          <p:grpSpPr>
            <a:xfrm>
              <a:off x="468722" y="2776407"/>
              <a:ext cx="991734" cy="617821"/>
              <a:chOff x="355739" y="2769002"/>
              <a:chExt cx="1089331" cy="617821"/>
            </a:xfrm>
          </p:grpSpPr>
          <p:sp>
            <p:nvSpPr>
              <p:cNvPr id="375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7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468722" y="1435631"/>
              <a:ext cx="991734" cy="617821"/>
              <a:chOff x="355739" y="2769002"/>
              <a:chExt cx="1089331" cy="617821"/>
            </a:xfrm>
          </p:grpSpPr>
          <p:sp>
            <p:nvSpPr>
              <p:cNvPr id="372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4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468722" y="2106019"/>
              <a:ext cx="991734" cy="617821"/>
              <a:chOff x="355739" y="2769002"/>
              <a:chExt cx="1089331" cy="617821"/>
            </a:xfrm>
          </p:grpSpPr>
          <p:sp>
            <p:nvSpPr>
              <p:cNvPr id="369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1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468722" y="3446795"/>
              <a:ext cx="991734" cy="617821"/>
              <a:chOff x="355739" y="2769002"/>
              <a:chExt cx="1089331" cy="617821"/>
            </a:xfrm>
          </p:grpSpPr>
          <p:sp>
            <p:nvSpPr>
              <p:cNvPr id="366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8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468722" y="4117185"/>
              <a:ext cx="991734" cy="617821"/>
              <a:chOff x="355739" y="2769004"/>
              <a:chExt cx="1089331" cy="617821"/>
            </a:xfrm>
          </p:grpSpPr>
          <p:sp>
            <p:nvSpPr>
              <p:cNvPr id="363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5" name="Rectangle 23"/>
              <p:cNvSpPr/>
              <p:nvPr/>
            </p:nvSpPr>
            <p:spPr>
              <a:xfrm rot="5400000">
                <a:off x="591494" y="2533249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3" name="Group 342"/>
            <p:cNvGrpSpPr/>
            <p:nvPr/>
          </p:nvGrpSpPr>
          <p:grpSpPr>
            <a:xfrm>
              <a:off x="468722" y="4787571"/>
              <a:ext cx="991734" cy="617821"/>
              <a:chOff x="355739" y="2769002"/>
              <a:chExt cx="1089331" cy="617821"/>
            </a:xfrm>
          </p:grpSpPr>
          <p:sp>
            <p:nvSpPr>
              <p:cNvPr id="360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2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468722" y="5457961"/>
              <a:ext cx="991734" cy="617821"/>
              <a:chOff x="355739" y="2769004"/>
              <a:chExt cx="1089331" cy="617821"/>
            </a:xfrm>
          </p:grpSpPr>
          <p:sp>
            <p:nvSpPr>
              <p:cNvPr id="357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59" name="Rectangle 23"/>
              <p:cNvSpPr/>
              <p:nvPr/>
            </p:nvSpPr>
            <p:spPr>
              <a:xfrm rot="5400000">
                <a:off x="591494" y="2533249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468722" y="6128347"/>
              <a:ext cx="991734" cy="617821"/>
              <a:chOff x="355739" y="2769002"/>
              <a:chExt cx="1089331" cy="617821"/>
            </a:xfrm>
          </p:grpSpPr>
          <p:sp>
            <p:nvSpPr>
              <p:cNvPr id="354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56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sp>
          <p:nvSpPr>
            <p:cNvPr id="346" name="TextBox 345"/>
            <p:cNvSpPr txBox="1"/>
            <p:nvPr/>
          </p:nvSpPr>
          <p:spPr>
            <a:xfrm>
              <a:off x="633362" y="1511873"/>
              <a:ext cx="649707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76610" y="2188855"/>
              <a:ext cx="563214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F30D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614991" y="2859028"/>
              <a:ext cx="686452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24156" y="4848196"/>
              <a:ext cx="66812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66253" y="5519696"/>
              <a:ext cx="783927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557087" y="6194219"/>
              <a:ext cx="80226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XCDP07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557087" y="3508887"/>
              <a:ext cx="80226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BCDP01</a:t>
              </a:r>
            </a:p>
          </p:txBody>
        </p:sp>
      </p:grpSp>
      <p:sp>
        <p:nvSpPr>
          <p:cNvPr id="2" name="Left Brace 1"/>
          <p:cNvSpPr/>
          <p:nvPr/>
        </p:nvSpPr>
        <p:spPr>
          <a:xfrm rot="5400000">
            <a:off x="5796951" y="-1298883"/>
            <a:ext cx="226326" cy="55474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TextBox 403"/>
          <p:cNvSpPr txBox="1"/>
          <p:nvPr/>
        </p:nvSpPr>
        <p:spPr>
          <a:xfrm>
            <a:off x="3772668" y="957871"/>
            <a:ext cx="43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BCL2 apoptosis regulators (pro-survival)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179721" y="3545418"/>
            <a:ext cx="12891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latin typeface="Arial"/>
                <a:cs typeface="Arial"/>
              </a:rPr>
              <a:t>de novo </a:t>
            </a:r>
          </a:p>
          <a:p>
            <a:pPr algn="r"/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inders</a:t>
            </a:r>
          </a:p>
          <a:p>
            <a:pPr algn="r"/>
            <a:r>
              <a:rPr lang="en-US" sz="1600" i="1" dirty="0" smtClean="0">
                <a:latin typeface="Arial"/>
                <a:cs typeface="Arial"/>
              </a:rPr>
              <a:t>designed by</a:t>
            </a:r>
          </a:p>
          <a:p>
            <a:pPr algn="r"/>
            <a:r>
              <a:rPr lang="en-US" sz="1600" i="1" dirty="0" smtClean="0">
                <a:latin typeface="Arial"/>
                <a:cs typeface="Arial"/>
              </a:rPr>
              <a:t>Baker lab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406" name="Left Brace 405"/>
          <p:cNvSpPr/>
          <p:nvPr/>
        </p:nvSpPr>
        <p:spPr>
          <a:xfrm>
            <a:off x="1468855" y="2219648"/>
            <a:ext cx="214209" cy="3841738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19459" y="6561861"/>
            <a:ext cx="3389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Berger, Stephanie, et al. (2016) </a:t>
            </a:r>
            <a:r>
              <a:rPr lang="en-US" sz="1200" i="1" dirty="0" err="1"/>
              <a:t>eLife</a:t>
            </a:r>
            <a:r>
              <a:rPr lang="en-US" sz="1200" dirty="0"/>
              <a:t> 5: e20352.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01791" y="4204249"/>
            <a:ext cx="954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/>
                <a:cs typeface="Arial"/>
              </a:rPr>
              <a:t>BECM04</a:t>
            </a:r>
          </a:p>
        </p:txBody>
      </p:sp>
    </p:spTree>
    <p:extLst>
      <p:ext uri="{BB962C8B-B14F-4D97-AF65-F5344CB8AC3E}">
        <p14:creationId xmlns:p14="http://schemas.microsoft.com/office/powerpoint/2010/main" val="16699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04470" y="597647"/>
            <a:ext cx="5819309" cy="4963116"/>
            <a:chOff x="2552243" y="2343267"/>
            <a:chExt cx="4473474" cy="3581327"/>
          </a:xfrm>
        </p:grpSpPr>
        <p:pic>
          <p:nvPicPr>
            <p:cNvPr id="11" name="Picture 10" descr="Figure2.tiff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53513" y="2476327"/>
              <a:ext cx="4172204" cy="344826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552243" y="2343267"/>
              <a:ext cx="470737" cy="718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Test case for quantitative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7264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64629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What Can You Compute?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Species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4" y="1604192"/>
            <a:ext cx="6754266" cy="45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5952" y="-12123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ysClr val="windowText" lastClr="000000"/>
                </a:solidFill>
              </a:rPr>
              <a:t>Design </a:t>
            </a:r>
            <a:r>
              <a:rPr lang="en-US" sz="4000" dirty="0">
                <a:solidFill>
                  <a:sysClr val="windowText" lastClr="000000"/>
                </a:solidFill>
              </a:rPr>
              <a:t>challenges for protein engineering</a:t>
            </a:r>
          </a:p>
        </p:txBody>
      </p:sp>
      <p:sp>
        <p:nvSpPr>
          <p:cNvPr id="12" name="Oval 87"/>
          <p:cNvSpPr/>
          <p:nvPr/>
        </p:nvSpPr>
        <p:spPr>
          <a:xfrm rot="5400000">
            <a:off x="2922736" y="2465191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33"/>
          <p:cNvSpPr/>
          <p:nvPr/>
        </p:nvSpPr>
        <p:spPr>
          <a:xfrm rot="16200000">
            <a:off x="1133434" y="2506186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7"/>
          <p:cNvSpPr/>
          <p:nvPr/>
        </p:nvSpPr>
        <p:spPr>
          <a:xfrm rot="5400000">
            <a:off x="2919671" y="1736332"/>
            <a:ext cx="377570" cy="520216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 flipV="1">
            <a:off x="1129666" y="1766795"/>
            <a:ext cx="408304" cy="472651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6" name="Rectangle 34"/>
          <p:cNvSpPr/>
          <p:nvPr/>
        </p:nvSpPr>
        <p:spPr>
          <a:xfrm rot="5400000" flipV="1">
            <a:off x="1131789" y="3293747"/>
            <a:ext cx="408304" cy="476897"/>
          </a:xfrm>
          <a:custGeom>
            <a:avLst/>
            <a:gdLst/>
            <a:ahLst/>
            <a:cxnLst/>
            <a:rect l="l" t="t" r="r" b="b"/>
            <a:pathLst>
              <a:path w="301752" h="340101">
                <a:moveTo>
                  <a:pt x="1" y="340101"/>
                </a:moveTo>
                <a:lnTo>
                  <a:pt x="30694" y="340101"/>
                </a:lnTo>
                <a:lnTo>
                  <a:pt x="30234" y="339354"/>
                </a:lnTo>
                <a:cubicBezTo>
                  <a:pt x="23756" y="325868"/>
                  <a:pt x="20174" y="311041"/>
                  <a:pt x="20174" y="295477"/>
                </a:cubicBezTo>
                <a:cubicBezTo>
                  <a:pt x="20174" y="233222"/>
                  <a:pt x="77488" y="182754"/>
                  <a:pt x="148189" y="182754"/>
                </a:cubicBezTo>
                <a:cubicBezTo>
                  <a:pt x="218890" y="182754"/>
                  <a:pt x="276204" y="233222"/>
                  <a:pt x="276204" y="295477"/>
                </a:cubicBezTo>
                <a:cubicBezTo>
                  <a:pt x="276204" y="311041"/>
                  <a:pt x="272622" y="325868"/>
                  <a:pt x="266144" y="339354"/>
                </a:cubicBezTo>
                <a:lnTo>
                  <a:pt x="265683" y="340101"/>
                </a:lnTo>
                <a:lnTo>
                  <a:pt x="286822" y="340101"/>
                </a:lnTo>
                <a:lnTo>
                  <a:pt x="298617" y="340101"/>
                </a:lnTo>
                <a:lnTo>
                  <a:pt x="301752" y="340101"/>
                </a:lnTo>
                <a:lnTo>
                  <a:pt x="301752" y="95404"/>
                </a:lnTo>
                <a:lnTo>
                  <a:pt x="301752" y="1"/>
                </a:lnTo>
                <a:lnTo>
                  <a:pt x="136984" y="1"/>
                </a:lnTo>
                <a:lnTo>
                  <a:pt x="136984" y="0"/>
                </a:lnTo>
                <a:lnTo>
                  <a:pt x="0" y="0"/>
                </a:lnTo>
                <a:lnTo>
                  <a:pt x="0" y="117619"/>
                </a:lnTo>
                <a:lnTo>
                  <a:pt x="1" y="117619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9" name="Oval 87"/>
          <p:cNvSpPr/>
          <p:nvPr/>
        </p:nvSpPr>
        <p:spPr>
          <a:xfrm rot="5400000">
            <a:off x="2919723" y="3272649"/>
            <a:ext cx="377570" cy="522932"/>
          </a:xfrm>
          <a:custGeom>
            <a:avLst/>
            <a:gdLst/>
            <a:ahLst/>
            <a:cxnLst/>
            <a:rect l="l" t="t" r="r" b="b"/>
            <a:pathLst>
              <a:path w="279038" h="372931">
                <a:moveTo>
                  <a:pt x="0" y="0"/>
                </a:moveTo>
                <a:lnTo>
                  <a:pt x="279038" y="0"/>
                </a:lnTo>
                <a:lnTo>
                  <a:pt x="279038" y="218354"/>
                </a:lnTo>
                <a:lnTo>
                  <a:pt x="237955" y="217940"/>
                </a:lnTo>
                <a:lnTo>
                  <a:pt x="235080" y="222211"/>
                </a:lnTo>
                <a:lnTo>
                  <a:pt x="216792" y="290648"/>
                </a:lnTo>
                <a:lnTo>
                  <a:pt x="220950" y="306538"/>
                </a:lnTo>
                <a:cubicBezTo>
                  <a:pt x="220950" y="343206"/>
                  <a:pt x="182417" y="372931"/>
                  <a:pt x="134885" y="372931"/>
                </a:cubicBezTo>
                <a:cubicBezTo>
                  <a:pt x="87353" y="372931"/>
                  <a:pt x="48820" y="343206"/>
                  <a:pt x="48820" y="306538"/>
                </a:cubicBezTo>
                <a:cubicBezTo>
                  <a:pt x="48820" y="297371"/>
                  <a:pt x="51229" y="288638"/>
                  <a:pt x="55584" y="280695"/>
                </a:cubicBezTo>
                <a:lnTo>
                  <a:pt x="57654" y="278326"/>
                </a:lnTo>
                <a:lnTo>
                  <a:pt x="45042" y="218409"/>
                </a:lnTo>
                <a:lnTo>
                  <a:pt x="44692" y="217889"/>
                </a:lnTo>
                <a:lnTo>
                  <a:pt x="0" y="21833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04425" y="1065565"/>
            <a:ext cx="3197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Protein networks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1781019" y="2638208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>
            <a:off x="1771944" y="1873231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>
            <a:off x="1771944" y="3415717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5886738" y="1369152"/>
            <a:ext cx="697294" cy="1390103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87"/>
          <p:cNvSpPr/>
          <p:nvPr/>
        </p:nvSpPr>
        <p:spPr>
          <a:xfrm rot="5400000">
            <a:off x="7354965" y="1719893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33"/>
          <p:cNvSpPr/>
          <p:nvPr/>
        </p:nvSpPr>
        <p:spPr>
          <a:xfrm rot="16200000">
            <a:off x="5468840" y="1772995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84252" y="1021261"/>
            <a:ext cx="4119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De novo </a:t>
            </a:r>
            <a:r>
              <a:rPr lang="en-US" sz="3000" dirty="0"/>
              <a:t>heterodimers</a:t>
            </a:r>
          </a:p>
        </p:txBody>
      </p:sp>
      <p:sp>
        <p:nvSpPr>
          <p:cNvPr id="53" name="Left-Right Arrow 52"/>
          <p:cNvSpPr/>
          <p:nvPr/>
        </p:nvSpPr>
        <p:spPr>
          <a:xfrm>
            <a:off x="6275654" y="2658260"/>
            <a:ext cx="61048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33"/>
          <p:cNvSpPr/>
          <p:nvPr/>
        </p:nvSpPr>
        <p:spPr>
          <a:xfrm rot="16200000">
            <a:off x="5468840" y="2518294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33"/>
          <p:cNvSpPr/>
          <p:nvPr/>
        </p:nvSpPr>
        <p:spPr>
          <a:xfrm rot="16200000">
            <a:off x="5468840" y="3231447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87"/>
          <p:cNvSpPr/>
          <p:nvPr/>
        </p:nvSpPr>
        <p:spPr>
          <a:xfrm rot="5400000">
            <a:off x="7354965" y="2492948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87"/>
          <p:cNvSpPr/>
          <p:nvPr/>
        </p:nvSpPr>
        <p:spPr>
          <a:xfrm rot="5400000">
            <a:off x="7354965" y="3178345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uble Bracket 3"/>
          <p:cNvSpPr/>
          <p:nvPr/>
        </p:nvSpPr>
        <p:spPr>
          <a:xfrm>
            <a:off x="5200261" y="1626947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uble Bracket 63"/>
          <p:cNvSpPr/>
          <p:nvPr/>
        </p:nvSpPr>
        <p:spPr>
          <a:xfrm>
            <a:off x="7097601" y="1626947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619847" y="1777776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5580289" y="2712880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5717923" y="3559376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7169731" y="3298272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292599" y="2771344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7385935" y="1801376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40682" y="4193814"/>
            <a:ext cx="698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Ligand/pH mediated or disrupted binders</a:t>
            </a:r>
          </a:p>
        </p:txBody>
      </p:sp>
      <p:sp>
        <p:nvSpPr>
          <p:cNvPr id="73" name="Oval 87"/>
          <p:cNvSpPr/>
          <p:nvPr/>
        </p:nvSpPr>
        <p:spPr>
          <a:xfrm rot="5400000">
            <a:off x="3404884" y="4845711"/>
            <a:ext cx="518292" cy="577465"/>
          </a:xfrm>
          <a:custGeom>
            <a:avLst/>
            <a:gdLst/>
            <a:ahLst/>
            <a:cxnLst/>
            <a:rect l="l" t="t" r="r" b="b"/>
            <a:pathLst>
              <a:path w="518292" h="577465">
                <a:moveTo>
                  <a:pt x="0" y="424323"/>
                </a:moveTo>
                <a:lnTo>
                  <a:pt x="0" y="0"/>
                </a:lnTo>
                <a:lnTo>
                  <a:pt x="518292" y="0"/>
                </a:lnTo>
                <a:lnTo>
                  <a:pt x="518292" y="424354"/>
                </a:lnTo>
                <a:lnTo>
                  <a:pt x="441984" y="423550"/>
                </a:lnTo>
                <a:lnTo>
                  <a:pt x="342963" y="577465"/>
                </a:lnTo>
                <a:lnTo>
                  <a:pt x="182098" y="577465"/>
                </a:lnTo>
                <a:lnTo>
                  <a:pt x="83013" y="42345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34"/>
          <p:cNvSpPr/>
          <p:nvPr/>
        </p:nvSpPr>
        <p:spPr>
          <a:xfrm rot="5400000" flipV="1">
            <a:off x="2023392" y="4823638"/>
            <a:ext cx="560483" cy="63825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12644" y="5979306"/>
            <a:ext cx="1102039" cy="560483"/>
            <a:chOff x="1397183" y="6065539"/>
            <a:chExt cx="1102039" cy="560483"/>
          </a:xfrm>
        </p:grpSpPr>
        <p:sp>
          <p:nvSpPr>
            <p:cNvPr id="81" name="Oval 87"/>
            <p:cNvSpPr/>
            <p:nvPr/>
          </p:nvSpPr>
          <p:spPr>
            <a:xfrm rot="5400000">
              <a:off x="1951344" y="6052809"/>
              <a:ext cx="518292" cy="577465"/>
            </a:xfrm>
            <a:custGeom>
              <a:avLst/>
              <a:gdLst/>
              <a:ahLst/>
              <a:cxnLst/>
              <a:rect l="l" t="t" r="r" b="b"/>
              <a:pathLst>
                <a:path w="518292" h="577465">
                  <a:moveTo>
                    <a:pt x="0" y="424323"/>
                  </a:moveTo>
                  <a:lnTo>
                    <a:pt x="0" y="0"/>
                  </a:lnTo>
                  <a:lnTo>
                    <a:pt x="518292" y="0"/>
                  </a:lnTo>
                  <a:lnTo>
                    <a:pt x="518292" y="424354"/>
                  </a:lnTo>
                  <a:lnTo>
                    <a:pt x="441984" y="423550"/>
                  </a:lnTo>
                  <a:lnTo>
                    <a:pt x="342963" y="577465"/>
                  </a:lnTo>
                  <a:lnTo>
                    <a:pt x="182098" y="577465"/>
                  </a:lnTo>
                  <a:lnTo>
                    <a:pt x="83013" y="423450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34"/>
            <p:cNvSpPr/>
            <p:nvPr/>
          </p:nvSpPr>
          <p:spPr>
            <a:xfrm rot="5400000" flipV="1">
              <a:off x="1436070" y="6026652"/>
              <a:ext cx="560483" cy="638258"/>
            </a:xfrm>
            <a:custGeom>
              <a:avLst/>
              <a:gdLst/>
              <a:ahLst/>
              <a:cxnLst/>
              <a:rect l="l" t="t" r="r" b="b"/>
              <a:pathLst>
                <a:path w="301752" h="337073">
                  <a:moveTo>
                    <a:pt x="1" y="337073"/>
                  </a:moveTo>
                  <a:lnTo>
                    <a:pt x="35901" y="337073"/>
                  </a:lnTo>
                  <a:lnTo>
                    <a:pt x="148495" y="175282"/>
                  </a:lnTo>
                  <a:lnTo>
                    <a:pt x="261090" y="337073"/>
                  </a:lnTo>
                  <a:lnTo>
                    <a:pt x="301752" y="337073"/>
                  </a:lnTo>
                  <a:lnTo>
                    <a:pt x="301752" y="90588"/>
                  </a:lnTo>
                  <a:lnTo>
                    <a:pt x="301752" y="90588"/>
                  </a:lnTo>
                  <a:lnTo>
                    <a:pt x="301752" y="0"/>
                  </a:lnTo>
                  <a:lnTo>
                    <a:pt x="0" y="0"/>
                  </a:lnTo>
                  <a:lnTo>
                    <a:pt x="0" y="90588"/>
                  </a:lnTo>
                  <a:lnTo>
                    <a:pt x="1" y="90588"/>
                  </a:lnTo>
                  <a:close/>
                </a:path>
              </a:pathLst>
            </a:custGeom>
            <a:solidFill>
              <a:srgbClr val="D7D700"/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83" name="Oval 87"/>
            <p:cNvSpPr/>
            <p:nvPr/>
          </p:nvSpPr>
          <p:spPr>
            <a:xfrm rot="5400000">
              <a:off x="1790640" y="6302203"/>
              <a:ext cx="106773" cy="82982"/>
            </a:xfrm>
            <a:custGeom>
              <a:avLst/>
              <a:gdLst/>
              <a:ahLst/>
              <a:cxnLst/>
              <a:rect l="l" t="t" r="r" b="b"/>
              <a:pathLst>
                <a:path w="106773" h="82982">
                  <a:moveTo>
                    <a:pt x="0" y="0"/>
                  </a:moveTo>
                  <a:lnTo>
                    <a:pt x="106773" y="0"/>
                  </a:lnTo>
                  <a:lnTo>
                    <a:pt x="53387" y="82982"/>
                  </a:lnTo>
                  <a:close/>
                </a:path>
              </a:pathLst>
            </a:custGeom>
            <a:solidFill>
              <a:srgbClr val="C0504D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Oval 87"/>
          <p:cNvSpPr/>
          <p:nvPr/>
        </p:nvSpPr>
        <p:spPr>
          <a:xfrm rot="5400000">
            <a:off x="6144495" y="4730345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34"/>
          <p:cNvSpPr/>
          <p:nvPr/>
        </p:nvSpPr>
        <p:spPr>
          <a:xfrm rot="5400000" flipV="1">
            <a:off x="5658323" y="4763999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88" name="Down Arrow 87"/>
          <p:cNvSpPr>
            <a:spLocks/>
          </p:cNvSpPr>
          <p:nvPr/>
        </p:nvSpPr>
        <p:spPr>
          <a:xfrm flipH="1">
            <a:off x="6054520" y="5478205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Oval 87"/>
          <p:cNvSpPr/>
          <p:nvPr/>
        </p:nvSpPr>
        <p:spPr>
          <a:xfrm rot="5400000">
            <a:off x="6257029" y="5595743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7"/>
          <p:cNvSpPr/>
          <p:nvPr/>
        </p:nvSpPr>
        <p:spPr>
          <a:xfrm rot="5400000">
            <a:off x="6498825" y="5903752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34"/>
          <p:cNvSpPr/>
          <p:nvPr/>
        </p:nvSpPr>
        <p:spPr>
          <a:xfrm rot="5400000" flipV="1">
            <a:off x="5257325" y="5937406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92" name="Oval 87"/>
          <p:cNvSpPr/>
          <p:nvPr/>
        </p:nvSpPr>
        <p:spPr>
          <a:xfrm rot="5400000">
            <a:off x="5623600" y="6213261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wn Arrow 92"/>
          <p:cNvSpPr>
            <a:spLocks/>
          </p:cNvSpPr>
          <p:nvPr/>
        </p:nvSpPr>
        <p:spPr>
          <a:xfrm flipH="1">
            <a:off x="2900981" y="5486355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Oval 87"/>
          <p:cNvSpPr/>
          <p:nvPr/>
        </p:nvSpPr>
        <p:spPr>
          <a:xfrm rot="5400000">
            <a:off x="3103490" y="5603893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-Right Arrow 70"/>
          <p:cNvSpPr/>
          <p:nvPr/>
        </p:nvSpPr>
        <p:spPr>
          <a:xfrm rot="1810931">
            <a:off x="1759215" y="3016919"/>
            <a:ext cx="894506" cy="267691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-Right Arrow 71"/>
          <p:cNvSpPr/>
          <p:nvPr/>
        </p:nvSpPr>
        <p:spPr>
          <a:xfrm rot="19922624">
            <a:off x="1745697" y="2246837"/>
            <a:ext cx="894506" cy="267691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26899"/>
            <a:ext cx="8229600" cy="1143000"/>
          </a:xfrm>
        </p:spPr>
        <p:txBody>
          <a:bodyPr/>
          <a:lstStyle/>
          <a:p>
            <a:r>
              <a:rPr lang="en-US" dirty="0" smtClean="0"/>
              <a:t>Computational Toolkit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492E7-054E-A143-9D77-6A066674DADB}" type="slidenum">
              <a:rPr lang="en-US" smtClean="0"/>
              <a:t>20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54504" y="4334756"/>
            <a:ext cx="3040937" cy="794775"/>
            <a:chOff x="565306" y="2280129"/>
            <a:chExt cx="3040937" cy="794775"/>
          </a:xfrm>
        </p:grpSpPr>
        <p:sp>
          <p:nvSpPr>
            <p:cNvPr id="36" name="Rectangle 35"/>
            <p:cNvSpPr/>
            <p:nvPr/>
          </p:nvSpPr>
          <p:spPr>
            <a:xfrm>
              <a:off x="565306" y="2674794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0218" y="2285647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38" name="Right Brace 37"/>
            <p:cNvSpPr/>
            <p:nvPr/>
          </p:nvSpPr>
          <p:spPr>
            <a:xfrm>
              <a:off x="919137" y="2529866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69911" y="2491676"/>
              <a:ext cx="5945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914547" y="2715746"/>
              <a:ext cx="24393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663343" y="2501386"/>
              <a:ext cx="497553" cy="22772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676351" y="2731236"/>
              <a:ext cx="497553" cy="22772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3189392" y="2669276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94304" y="2280129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554504" y="1551936"/>
            <a:ext cx="416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α</a:t>
            </a:r>
            <a:r>
              <a:rPr lang="en-US" sz="2000" baseline="-25000" dirty="0" smtClean="0"/>
              <a:t>1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559416" y="1162789"/>
            <a:ext cx="3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 smtClean="0"/>
              <a:t>1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2175186" y="1368818"/>
            <a:ext cx="59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</a:t>
            </a:r>
            <a:r>
              <a:rPr lang="en-US" sz="2000" baseline="-25000" dirty="0" smtClean="0"/>
              <a:t>1|1</a:t>
            </a:r>
            <a:endParaRPr lang="en-US" sz="2000" dirty="0"/>
          </a:p>
        </p:txBody>
      </p:sp>
      <p:grpSp>
        <p:nvGrpSpPr>
          <p:cNvPr id="197" name="Group 196"/>
          <p:cNvGrpSpPr/>
          <p:nvPr/>
        </p:nvGrpSpPr>
        <p:grpSpPr>
          <a:xfrm>
            <a:off x="908335" y="1407008"/>
            <a:ext cx="1239341" cy="377612"/>
            <a:chOff x="908335" y="1407008"/>
            <a:chExt cx="1239341" cy="377612"/>
          </a:xfrm>
        </p:grpSpPr>
        <p:sp>
          <p:nvSpPr>
            <p:cNvPr id="4" name="Right Brace 3"/>
            <p:cNvSpPr/>
            <p:nvPr/>
          </p:nvSpPr>
          <p:spPr>
            <a:xfrm>
              <a:off x="908335" y="1407008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903745" y="1592888"/>
              <a:ext cx="24393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1124769" y="1038964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(Fast)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54504" y="2173471"/>
            <a:ext cx="2215199" cy="929178"/>
            <a:chOff x="2809064" y="1144936"/>
            <a:chExt cx="2215199" cy="929178"/>
          </a:xfrm>
        </p:grpSpPr>
        <p:sp>
          <p:nvSpPr>
            <p:cNvPr id="46" name="Rectangle 45"/>
            <p:cNvSpPr/>
            <p:nvPr/>
          </p:nvSpPr>
          <p:spPr>
            <a:xfrm>
              <a:off x="2809064" y="1674004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13976" y="1284857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8" name="Right Brace 47"/>
            <p:cNvSpPr/>
            <p:nvPr/>
          </p:nvSpPr>
          <p:spPr>
            <a:xfrm>
              <a:off x="3162895" y="1529076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429746" y="1490886"/>
              <a:ext cx="5945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</a:t>
              </a:r>
              <a:endParaRPr lang="en-US" sz="2000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4158305" y="1714956"/>
              <a:ext cx="243931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353320" y="1144936"/>
              <a:ext cx="770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(Slow)</a:t>
              </a:r>
              <a:endParaRPr lang="en-US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554504" y="3324074"/>
            <a:ext cx="2022383" cy="789257"/>
            <a:chOff x="-2447290" y="4990539"/>
            <a:chExt cx="2022383" cy="789257"/>
          </a:xfrm>
        </p:grpSpPr>
        <p:grpSp>
          <p:nvGrpSpPr>
            <p:cNvPr id="183" name="Group 182"/>
            <p:cNvGrpSpPr/>
            <p:nvPr/>
          </p:nvGrpSpPr>
          <p:grpSpPr>
            <a:xfrm>
              <a:off x="-2447290" y="4990539"/>
              <a:ext cx="1593172" cy="789257"/>
              <a:chOff x="574944" y="4639964"/>
              <a:chExt cx="1593172" cy="789257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574944" y="5029111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579856" y="4639964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188" name="Right Brace 187"/>
              <p:cNvSpPr/>
              <p:nvPr/>
            </p:nvSpPr>
            <p:spPr>
              <a:xfrm>
                <a:off x="928775" y="4884183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90" name="Straight Arrow Connector 189"/>
              <p:cNvCxnSpPr/>
              <p:nvPr/>
            </p:nvCxnSpPr>
            <p:spPr>
              <a:xfrm>
                <a:off x="1924185" y="5070063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/>
            <p:cNvSpPr txBox="1"/>
            <p:nvPr/>
          </p:nvSpPr>
          <p:spPr>
            <a:xfrm rot="10800000" flipH="1">
              <a:off x="-828746" y="5213633"/>
              <a:ext cx="4038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Lucida Grande"/>
                  <a:ea typeface="Lucida Grande"/>
                  <a:cs typeface="Lucida Grande"/>
                  <a:sym typeface="Webdings"/>
                </a:rPr>
                <a:t>Ø</a:t>
              </a:r>
              <a:endParaRPr lang="en-US" sz="2200" dirty="0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901552" y="1407391"/>
            <a:ext cx="1239341" cy="377612"/>
            <a:chOff x="1060735" y="3720693"/>
            <a:chExt cx="1239341" cy="377612"/>
          </a:xfrm>
        </p:grpSpPr>
        <p:sp>
          <p:nvSpPr>
            <p:cNvPr id="194" name="Right Brace 193"/>
            <p:cNvSpPr/>
            <p:nvPr/>
          </p:nvSpPr>
          <p:spPr>
            <a:xfrm>
              <a:off x="1060735" y="3720693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2056145" y="3906573"/>
              <a:ext cx="24393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4504" y="5350957"/>
            <a:ext cx="2215199" cy="1306515"/>
            <a:chOff x="574944" y="4122706"/>
            <a:chExt cx="2215199" cy="1306515"/>
          </a:xfrm>
        </p:grpSpPr>
        <p:sp>
          <p:nvSpPr>
            <p:cNvPr id="53" name="Rectangle 52"/>
            <p:cNvSpPr/>
            <p:nvPr/>
          </p:nvSpPr>
          <p:spPr>
            <a:xfrm>
              <a:off x="1485462" y="4122706"/>
              <a:ext cx="641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baseline="-25000" dirty="0" smtClean="0"/>
                <a:t>(1,2)</a:t>
              </a:r>
              <a:endParaRPr lang="en-US" sz="2000" baseline="-25000" dirty="0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1683618" y="4522816"/>
              <a:ext cx="6204" cy="46527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574944" y="5029111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9856" y="4639964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57" name="Right Brace 56"/>
            <p:cNvSpPr/>
            <p:nvPr/>
          </p:nvSpPr>
          <p:spPr>
            <a:xfrm>
              <a:off x="928775" y="4884183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95626" y="4845993"/>
              <a:ext cx="5945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1|2</a:t>
              </a:r>
              <a:endParaRPr lang="en-US" sz="200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1924185" y="5070063"/>
              <a:ext cx="24393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626730" y="1152195"/>
            <a:ext cx="2671636" cy="789257"/>
            <a:chOff x="583226" y="5962433"/>
            <a:chExt cx="2671636" cy="789257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698104" y="6044549"/>
              <a:ext cx="0" cy="266006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583226" y="6351580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8138" y="5962433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64" name="Right Brace 63"/>
            <p:cNvSpPr/>
            <p:nvPr/>
          </p:nvSpPr>
          <p:spPr>
            <a:xfrm>
              <a:off x="937057" y="6206652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03908" y="6168462"/>
              <a:ext cx="10509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</a:t>
              </a:r>
              <a:r>
                <a:rPr lang="en-US" sz="2000" dirty="0" smtClean="0"/>
                <a:t>C</a:t>
              </a:r>
              <a:r>
                <a:rPr lang="en-US" sz="2000" baseline="-25000" dirty="0" smtClean="0"/>
                <a:t>(1,1)</a:t>
              </a:r>
              <a:endParaRPr lang="en-US" sz="2000" dirty="0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1932467" y="6392532"/>
              <a:ext cx="24393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511706" y="6049164"/>
              <a:ext cx="6204" cy="26139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98104" y="6044549"/>
              <a:ext cx="819806" cy="461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642807" y="2142720"/>
            <a:ext cx="4136735" cy="1162707"/>
            <a:chOff x="3661510" y="1280057"/>
            <a:chExt cx="4136735" cy="1162707"/>
          </a:xfrm>
        </p:grpSpPr>
        <p:sp>
          <p:nvSpPr>
            <p:cNvPr id="71" name="Rectangle 70"/>
            <p:cNvSpPr/>
            <p:nvPr/>
          </p:nvSpPr>
          <p:spPr>
            <a:xfrm>
              <a:off x="5453721" y="1684694"/>
              <a:ext cx="546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 smtClean="0"/>
                <a:t>1,2</a:t>
              </a:r>
              <a:endParaRPr lang="en-US" sz="20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458633" y="1280057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074403" y="1470596"/>
              <a:ext cx="7238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1|1,2</a:t>
              </a:r>
              <a:endParaRPr lang="en-US" sz="20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807552" y="1508786"/>
              <a:ext cx="1239341" cy="377612"/>
              <a:chOff x="5807552" y="1508786"/>
              <a:chExt cx="1239341" cy="377612"/>
            </a:xfrm>
          </p:grpSpPr>
          <p:sp>
            <p:nvSpPr>
              <p:cNvPr id="80" name="Right Brace 79"/>
              <p:cNvSpPr/>
              <p:nvPr/>
            </p:nvSpPr>
            <p:spPr>
              <a:xfrm>
                <a:off x="5807552" y="1508786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>
                <a:off x="6802962" y="1694666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/>
            <p:cNvSpPr/>
            <p:nvPr/>
          </p:nvSpPr>
          <p:spPr>
            <a:xfrm>
              <a:off x="5453721" y="2042654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grpSp>
          <p:nvGrpSpPr>
            <p:cNvPr id="76" name="Group 75"/>
            <p:cNvGrpSpPr/>
            <p:nvPr/>
          </p:nvGrpSpPr>
          <p:grpSpPr>
            <a:xfrm rot="10800000">
              <a:off x="4171442" y="1922658"/>
              <a:ext cx="1239341" cy="377612"/>
              <a:chOff x="5807552" y="1508786"/>
              <a:chExt cx="1239341" cy="377612"/>
            </a:xfrm>
          </p:grpSpPr>
          <p:sp>
            <p:nvSpPr>
              <p:cNvPr id="78" name="Right Brace 77"/>
              <p:cNvSpPr/>
              <p:nvPr/>
            </p:nvSpPr>
            <p:spPr>
              <a:xfrm>
                <a:off x="5807552" y="1508786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6802962" y="1694666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/>
            <p:cNvSpPr/>
            <p:nvPr/>
          </p:nvSpPr>
          <p:spPr>
            <a:xfrm>
              <a:off x="3661510" y="1930996"/>
              <a:ext cx="7238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2|1,2</a:t>
              </a:r>
              <a:endParaRPr lang="en-US" sz="20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626730" y="3603145"/>
            <a:ext cx="4383462" cy="1217637"/>
            <a:chOff x="4399885" y="3123619"/>
            <a:chExt cx="4383462" cy="1217637"/>
          </a:xfrm>
        </p:grpSpPr>
        <p:grpSp>
          <p:nvGrpSpPr>
            <p:cNvPr id="83" name="Group 82"/>
            <p:cNvGrpSpPr/>
            <p:nvPr/>
          </p:nvGrpSpPr>
          <p:grpSpPr>
            <a:xfrm>
              <a:off x="4399885" y="3178549"/>
              <a:ext cx="4383462" cy="1162707"/>
              <a:chOff x="3741895" y="1280057"/>
              <a:chExt cx="4383462" cy="1162707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453721" y="1684694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458633" y="1280057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074403" y="1470596"/>
                <a:ext cx="10509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 smtClean="0"/>
                  <a:t>1|1</a:t>
                </a:r>
                <a:r>
                  <a:rPr lang="en-US" sz="2000" dirty="0" smtClean="0"/>
                  <a:t>C</a:t>
                </a:r>
                <a:r>
                  <a:rPr lang="en-US" sz="2000" baseline="-25000" dirty="0" smtClean="0"/>
                  <a:t>(2,1)</a:t>
                </a:r>
                <a:endParaRPr lang="en-US" sz="2000" dirty="0"/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5807552" y="1508786"/>
                <a:ext cx="1239341" cy="377612"/>
                <a:chOff x="5807552" y="1508786"/>
                <a:chExt cx="1239341" cy="377612"/>
              </a:xfrm>
            </p:grpSpPr>
            <p:sp>
              <p:nvSpPr>
                <p:cNvPr id="96" name="Right Brace 95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 90"/>
              <p:cNvSpPr/>
              <p:nvPr/>
            </p:nvSpPr>
            <p:spPr>
              <a:xfrm>
                <a:off x="5453721" y="2042654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/>
                  <a:t>2</a:t>
                </a:r>
                <a:endParaRPr lang="en-US" sz="2000" dirty="0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 rot="10800000">
                <a:off x="4171442" y="1922658"/>
                <a:ext cx="1239341" cy="377612"/>
                <a:chOff x="5807552" y="1508786"/>
                <a:chExt cx="1239341" cy="377612"/>
              </a:xfrm>
            </p:grpSpPr>
            <p:sp>
              <p:nvSpPr>
                <p:cNvPr id="94" name="Right Brace 93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Rectangle 92"/>
              <p:cNvSpPr/>
              <p:nvPr/>
            </p:nvSpPr>
            <p:spPr>
              <a:xfrm>
                <a:off x="3741895" y="1898846"/>
                <a:ext cx="5945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/>
                  <a:t>2</a:t>
                </a:r>
                <a:r>
                  <a:rPr lang="en-US" sz="2000" baseline="-25000" dirty="0" smtClean="0"/>
                  <a:t>|1</a:t>
                </a:r>
                <a:endParaRPr lang="en-US" sz="2000" dirty="0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>
              <a:off x="5248967" y="3123619"/>
              <a:ext cx="0" cy="75972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8014057" y="3128234"/>
              <a:ext cx="0" cy="34902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248967" y="3123619"/>
              <a:ext cx="2765090" cy="461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4626730" y="5070276"/>
            <a:ext cx="3938953" cy="1631216"/>
            <a:chOff x="4522719" y="5044933"/>
            <a:chExt cx="3938953" cy="1631216"/>
          </a:xfrm>
        </p:grpSpPr>
        <p:cxnSp>
          <p:nvCxnSpPr>
            <p:cNvPr id="99" name="Straight Arrow Connector 98"/>
            <p:cNvCxnSpPr/>
            <p:nvPr/>
          </p:nvCxnSpPr>
          <p:spPr>
            <a:xfrm>
              <a:off x="5712339" y="6365706"/>
              <a:ext cx="148491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7193278" y="6293149"/>
              <a:ext cx="0" cy="1451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5603211" y="5073115"/>
              <a:ext cx="174095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Auxin, cytokinin, mating factors </a:t>
              </a:r>
              <a:endParaRPr lang="en-US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522719" y="5044933"/>
              <a:ext cx="902811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/>
                <a:t>a</a:t>
              </a:r>
              <a:r>
                <a:rPr lang="en-US" sz="2000" baseline="-25000" dirty="0" smtClean="0"/>
                <a:t>1 </a:t>
              </a:r>
            </a:p>
            <a:p>
              <a:pPr algn="ctr"/>
              <a:r>
                <a:rPr lang="en-US" sz="2000" dirty="0" smtClean="0"/>
                <a:t>and/or </a:t>
              </a:r>
            </a:p>
            <a:p>
              <a:pPr algn="ctr"/>
              <a:r>
                <a:rPr lang="en-US" sz="2000" dirty="0" smtClean="0"/>
                <a:t>α</a:t>
              </a:r>
              <a:r>
                <a:rPr lang="en-US" sz="2000" baseline="-25000" dirty="0" smtClean="0"/>
                <a:t>1 </a:t>
              </a:r>
            </a:p>
            <a:p>
              <a:pPr algn="ctr"/>
              <a:r>
                <a:rPr lang="en-US" sz="2000" dirty="0"/>
                <a:t>and/or </a:t>
              </a:r>
            </a:p>
            <a:p>
              <a:pPr algn="ctr"/>
              <a:r>
                <a:rPr lang="en-US" sz="2000" dirty="0" smtClean="0"/>
                <a:t>D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5712339" y="5985373"/>
              <a:ext cx="148491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5855139" y="5972627"/>
              <a:ext cx="8291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and/or </a:t>
              </a:r>
            </a:p>
          </p:txBody>
        </p:sp>
        <p:sp>
          <p:nvSpPr>
            <p:cNvPr id="105" name="Double Bracket 104"/>
            <p:cNvSpPr/>
            <p:nvPr/>
          </p:nvSpPr>
          <p:spPr>
            <a:xfrm>
              <a:off x="4522719" y="5133346"/>
              <a:ext cx="902811" cy="1527313"/>
            </a:xfrm>
            <a:prstGeom prst="bracketPair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15204" y="593167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Any genes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6280" y="4340636"/>
            <a:ext cx="691148" cy="789257"/>
            <a:chOff x="3496280" y="4340636"/>
            <a:chExt cx="691148" cy="789257"/>
          </a:xfrm>
        </p:grpSpPr>
        <p:sp>
          <p:nvSpPr>
            <p:cNvPr id="107" name="Rectangle 106"/>
            <p:cNvSpPr/>
            <p:nvPr/>
          </p:nvSpPr>
          <p:spPr>
            <a:xfrm>
              <a:off x="3770577" y="4729783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/>
                <a:t>3</a:t>
              </a:r>
              <a:endParaRPr lang="en-US" sz="20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775489" y="4340636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96280" y="4557041"/>
              <a:ext cx="38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8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2185"/>
            <a:ext cx="8229600" cy="1143000"/>
          </a:xfrm>
        </p:spPr>
        <p:txBody>
          <a:bodyPr/>
          <a:lstStyle/>
          <a:p>
            <a:r>
              <a:rPr lang="en-US" smtClean="0"/>
              <a:t>Computational </a:t>
            </a:r>
            <a:r>
              <a:rPr lang="en-US" dirty="0" smtClean="0"/>
              <a:t>Toolkit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492E7-054E-A143-9D77-6A066674DADB}" type="slidenum">
              <a:rPr lang="en-US" smtClean="0"/>
              <a:t>21</a:t>
            </a:fld>
            <a:endParaRPr lang="en-US"/>
          </a:p>
        </p:txBody>
      </p:sp>
      <p:grpSp>
        <p:nvGrpSpPr>
          <p:cNvPr id="133" name="Group 132"/>
          <p:cNvGrpSpPr/>
          <p:nvPr/>
        </p:nvGrpSpPr>
        <p:grpSpPr>
          <a:xfrm>
            <a:off x="2352689" y="1477674"/>
            <a:ext cx="2148156" cy="789257"/>
            <a:chOff x="583226" y="5962433"/>
            <a:chExt cx="2148156" cy="789257"/>
          </a:xfrm>
        </p:grpSpPr>
        <p:sp>
          <p:nvSpPr>
            <p:cNvPr id="134" name="Rectangle 133"/>
            <p:cNvSpPr/>
            <p:nvPr/>
          </p:nvSpPr>
          <p:spPr>
            <a:xfrm>
              <a:off x="583226" y="6351580"/>
              <a:ext cx="4283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8000"/>
                  </a:solidFill>
                </a:rPr>
                <a:t>α</a:t>
              </a:r>
              <a:r>
                <a:rPr lang="en-US" sz="2000" b="1" baseline="-25000" dirty="0" smtClean="0">
                  <a:solidFill>
                    <a:srgbClr val="008000"/>
                  </a:solidFill>
                </a:rPr>
                <a:t>1</a:t>
              </a:r>
              <a:endParaRPr lang="en-US" sz="2000" b="1" dirty="0">
                <a:solidFill>
                  <a:srgbClr val="008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138" y="5962433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8000"/>
                  </a:solidFill>
                </a:rPr>
                <a:t>a</a:t>
              </a:r>
              <a:r>
                <a:rPr lang="en-US" sz="2000" b="1" baseline="-25000" dirty="0" smtClean="0">
                  <a:solidFill>
                    <a:srgbClr val="008000"/>
                  </a:solidFill>
                </a:rPr>
                <a:t>1</a:t>
              </a:r>
              <a:endParaRPr lang="en-US" sz="2000" b="1" dirty="0">
                <a:solidFill>
                  <a:srgbClr val="008000"/>
                </a:solidFill>
              </a:endParaRPr>
            </a:p>
          </p:txBody>
        </p:sp>
        <p:sp>
          <p:nvSpPr>
            <p:cNvPr id="136" name="Right Brace 135"/>
            <p:cNvSpPr/>
            <p:nvPr/>
          </p:nvSpPr>
          <p:spPr>
            <a:xfrm>
              <a:off x="937057" y="6206652"/>
              <a:ext cx="1143530" cy="377612"/>
            </a:xfrm>
            <a:prstGeom prst="rightBrace">
              <a:avLst>
                <a:gd name="adj1" fmla="val 6768"/>
                <a:gd name="adj2" fmla="val 50000"/>
              </a:avLst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123523" y="6168462"/>
              <a:ext cx="6078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D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1|1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1932467" y="6392532"/>
              <a:ext cx="243931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8263" y="1640402"/>
            <a:ext cx="8923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AND</a:t>
            </a:r>
            <a:endParaRPr lang="en-US" sz="30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65357" y="3118168"/>
            <a:ext cx="7837002" cy="1208194"/>
            <a:chOff x="65357" y="3118168"/>
            <a:chExt cx="7837002" cy="1208194"/>
          </a:xfrm>
        </p:grpSpPr>
        <p:grpSp>
          <p:nvGrpSpPr>
            <p:cNvPr id="29" name="Group 28"/>
            <p:cNvGrpSpPr/>
            <p:nvPr/>
          </p:nvGrpSpPr>
          <p:grpSpPr>
            <a:xfrm>
              <a:off x="1691914" y="3118168"/>
              <a:ext cx="3960459" cy="1162707"/>
              <a:chOff x="671262" y="2996731"/>
              <a:chExt cx="3960459" cy="1162707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2355325" y="3401368"/>
                <a:ext cx="546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1,2</a:t>
                </a:r>
                <a:endParaRPr lang="en-US" sz="2000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360237" y="2996731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3895622" y="3187270"/>
                <a:ext cx="7360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en-US" sz="2000" b="1" baseline="-25000" dirty="0" smtClean="0">
                    <a:solidFill>
                      <a:srgbClr val="FF0000"/>
                    </a:solidFill>
                  </a:rPr>
                  <a:t>1|1,2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2709156" y="3225460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80" name="Right Brace 179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Rectangle 181"/>
              <p:cNvSpPr/>
              <p:nvPr/>
            </p:nvSpPr>
            <p:spPr>
              <a:xfrm>
                <a:off x="2355325" y="3759328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sz="2000" b="1" baseline="-25000" dirty="0">
                    <a:solidFill>
                      <a:srgbClr val="008000"/>
                    </a:solidFill>
                  </a:rPr>
                  <a:t>2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 rot="10800000">
                <a:off x="1073046" y="3639332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84" name="Right Brace 183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TextBox 185"/>
              <p:cNvSpPr txBox="1"/>
              <p:nvPr/>
            </p:nvSpPr>
            <p:spPr>
              <a:xfrm rot="10800000" flipH="1">
                <a:off x="671262" y="3600026"/>
                <a:ext cx="403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Lucida Grande"/>
                    <a:ea typeface="Lucida Grande"/>
                    <a:cs typeface="Lucida Grande"/>
                    <a:sym typeface="Webdings"/>
                  </a:rPr>
                  <a:t>Ø</a:t>
                </a:r>
                <a:endParaRPr lang="en-US" sz="2200" dirty="0"/>
              </a:p>
            </p:txBody>
          </p:sp>
        </p:grpSp>
        <p:sp>
          <p:nvSpPr>
            <p:cNvPr id="187" name="Rectangle 186"/>
            <p:cNvSpPr/>
            <p:nvPr/>
          </p:nvSpPr>
          <p:spPr>
            <a:xfrm>
              <a:off x="6659451" y="3122675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2</a:t>
              </a:r>
              <a:endParaRPr lang="en-US" sz="2000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178517" y="3122675"/>
              <a:ext cx="7238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1|1,2</a:t>
              </a:r>
              <a:endParaRPr lang="en-US" sz="20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701883" y="36603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326016" y="364770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>
              <a:off x="6633240" y="3663781"/>
              <a:ext cx="126911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7178517" y="3254179"/>
              <a:ext cx="0" cy="105952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6709836" y="39570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7333969" y="394436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357" y="3579993"/>
              <a:ext cx="87521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u="sng" dirty="0" smtClean="0"/>
                <a:t>NOT</a:t>
              </a:r>
              <a:endParaRPr lang="en-US" sz="3000" u="sng" dirty="0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6487499" y="1050765"/>
            <a:ext cx="3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 smtClean="0"/>
              <a:t>1</a:t>
            </a:r>
            <a:endParaRPr lang="en-US" sz="2000" dirty="0"/>
          </a:p>
        </p:txBody>
      </p:sp>
      <p:sp>
        <p:nvSpPr>
          <p:cNvPr id="232" name="Rectangle 231"/>
          <p:cNvSpPr/>
          <p:nvPr/>
        </p:nvSpPr>
        <p:spPr>
          <a:xfrm>
            <a:off x="6930562" y="1050765"/>
            <a:ext cx="416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α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233" name="Rectangle 232"/>
          <p:cNvSpPr/>
          <p:nvPr/>
        </p:nvSpPr>
        <p:spPr>
          <a:xfrm>
            <a:off x="7449628" y="1050765"/>
            <a:ext cx="594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</a:t>
            </a:r>
            <a:r>
              <a:rPr lang="en-US" sz="2000" baseline="-25000" dirty="0" smtClean="0"/>
              <a:t>1|1</a:t>
            </a:r>
            <a:endParaRPr lang="en-US" sz="2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6547004" y="1588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5" name="TextBox 234"/>
          <p:cNvSpPr txBox="1"/>
          <p:nvPr/>
        </p:nvSpPr>
        <p:spPr>
          <a:xfrm>
            <a:off x="6972994" y="15884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7597127" y="15757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6423065" y="1591870"/>
            <a:ext cx="1750405" cy="1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7449628" y="1182269"/>
            <a:ext cx="0" cy="1683212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6554957" y="18851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0" name="TextBox 239"/>
          <p:cNvSpPr txBox="1"/>
          <p:nvPr/>
        </p:nvSpPr>
        <p:spPr>
          <a:xfrm>
            <a:off x="6980947" y="18851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1" name="TextBox 240"/>
          <p:cNvSpPr txBox="1"/>
          <p:nvPr/>
        </p:nvSpPr>
        <p:spPr>
          <a:xfrm>
            <a:off x="7605080" y="18724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6556527" y="21800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6982517" y="21800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4" name="TextBox 243"/>
          <p:cNvSpPr txBox="1"/>
          <p:nvPr/>
        </p:nvSpPr>
        <p:spPr>
          <a:xfrm>
            <a:off x="7606650" y="21674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561355" y="249614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6987345" y="249614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611478" y="2483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263" y="4731944"/>
            <a:ext cx="8069212" cy="1943086"/>
            <a:chOff x="48263" y="4731944"/>
            <a:chExt cx="8069212" cy="1943086"/>
          </a:xfrm>
        </p:grpSpPr>
        <p:sp>
          <p:nvSpPr>
            <p:cNvPr id="284" name="Rectangle 283"/>
            <p:cNvSpPr/>
            <p:nvPr/>
          </p:nvSpPr>
          <p:spPr>
            <a:xfrm>
              <a:off x="6431504" y="4731944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874567" y="4731944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393633" y="4731944"/>
              <a:ext cx="5945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2|2</a:t>
              </a:r>
              <a:endParaRPr lang="en-US" sz="20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6491009" y="526963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6916999" y="526963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7541132" y="525697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90" name="Straight Arrow Connector 289"/>
            <p:cNvCxnSpPr/>
            <p:nvPr/>
          </p:nvCxnSpPr>
          <p:spPr>
            <a:xfrm flipV="1">
              <a:off x="6367070" y="5273049"/>
              <a:ext cx="1750405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 flipH="1">
              <a:off x="7381572" y="4863448"/>
              <a:ext cx="0" cy="17382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TextBox 291"/>
            <p:cNvSpPr txBox="1"/>
            <p:nvPr/>
          </p:nvSpPr>
          <p:spPr>
            <a:xfrm>
              <a:off x="6498962" y="55662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6924952" y="55662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7549085" y="55536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6500532" y="589511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926522" y="589511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7550655" y="58824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6505360" y="6245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6931350" y="6245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7555483" y="623239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48263" y="5408961"/>
              <a:ext cx="114064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u="sng" dirty="0" smtClean="0"/>
                <a:t>NAND</a:t>
              </a:r>
              <a:endParaRPr lang="en-US" sz="3000" u="sng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346750" y="4732766"/>
              <a:ext cx="4829034" cy="1942264"/>
              <a:chOff x="1250288" y="4652391"/>
              <a:chExt cx="4829034" cy="1942264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3931166" y="5836585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2</a:t>
                </a:r>
                <a:endParaRPr lang="en-US" sz="2000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936078" y="5431948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2</a:t>
                </a:r>
                <a:endParaRPr lang="en-US" sz="2000" dirty="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471463" y="5622487"/>
                <a:ext cx="6078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en-US" sz="2000" b="1" baseline="-25000" dirty="0" smtClean="0">
                    <a:solidFill>
                      <a:srgbClr val="FF0000"/>
                    </a:solidFill>
                  </a:rPr>
                  <a:t>2|2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305" name="Group 304"/>
              <p:cNvGrpSpPr/>
              <p:nvPr/>
            </p:nvGrpSpPr>
            <p:grpSpPr>
              <a:xfrm>
                <a:off x="4284997" y="5660677"/>
                <a:ext cx="1239341" cy="377612"/>
                <a:chOff x="5807552" y="1508786"/>
                <a:chExt cx="1239341" cy="377612"/>
              </a:xfrm>
            </p:grpSpPr>
            <p:sp>
              <p:nvSpPr>
                <p:cNvPr id="306" name="Right Brace 305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307" name="Straight Arrow Connector 306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Rectangle 307"/>
              <p:cNvSpPr/>
              <p:nvPr/>
            </p:nvSpPr>
            <p:spPr>
              <a:xfrm>
                <a:off x="3931166" y="6194545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/>
                  <a:t>4</a:t>
                </a:r>
                <a:endParaRPr lang="en-US" sz="2000" dirty="0"/>
              </a:p>
            </p:txBody>
          </p:sp>
          <p:grpSp>
            <p:nvGrpSpPr>
              <p:cNvPr id="309" name="Group 308"/>
              <p:cNvGrpSpPr/>
              <p:nvPr/>
            </p:nvGrpSpPr>
            <p:grpSpPr>
              <a:xfrm rot="10800000">
                <a:off x="2648887" y="6074549"/>
                <a:ext cx="1239341" cy="377612"/>
                <a:chOff x="5807552" y="1508786"/>
                <a:chExt cx="1239341" cy="377612"/>
              </a:xfrm>
            </p:grpSpPr>
            <p:sp>
              <p:nvSpPr>
                <p:cNvPr id="310" name="Right Brace 309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311" name="Straight Arrow Connector 310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TextBox 311"/>
              <p:cNvSpPr txBox="1"/>
              <p:nvPr/>
            </p:nvSpPr>
            <p:spPr>
              <a:xfrm rot="10800000" flipH="1">
                <a:off x="2247103" y="6035243"/>
                <a:ext cx="403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Lucida Grande"/>
                    <a:ea typeface="Lucida Grande"/>
                    <a:cs typeface="Lucida Grande"/>
                    <a:sym typeface="Webdings"/>
                  </a:rPr>
                  <a:t>Ø</a:t>
                </a:r>
                <a:endParaRPr lang="en-US" sz="2200" dirty="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250288" y="5057028"/>
                <a:ext cx="4283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α</a:t>
                </a:r>
                <a:r>
                  <a:rPr lang="en-US" sz="2000" b="1" baseline="-25000" dirty="0" smtClean="0">
                    <a:solidFill>
                      <a:srgbClr val="008000"/>
                    </a:solidFill>
                  </a:rPr>
                  <a:t>1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55200" y="465239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sz="2000" b="1" baseline="-25000" dirty="0" smtClean="0">
                    <a:solidFill>
                      <a:srgbClr val="008000"/>
                    </a:solidFill>
                  </a:rPr>
                  <a:t>1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2870970" y="4842930"/>
                <a:ext cx="10509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 smtClean="0"/>
                  <a:t>1|1</a:t>
                </a:r>
                <a:r>
                  <a:rPr lang="en-US" sz="2000" dirty="0" smtClean="0"/>
                  <a:t>C</a:t>
                </a:r>
                <a:r>
                  <a:rPr lang="en-US" sz="2000" baseline="-25000" dirty="0" smtClean="0"/>
                  <a:t>(4,2)</a:t>
                </a:r>
                <a:endParaRPr lang="en-US" sz="2000" dirty="0"/>
              </a:p>
            </p:txBody>
          </p:sp>
          <p:grpSp>
            <p:nvGrpSpPr>
              <p:cNvPr id="316" name="Group 315"/>
              <p:cNvGrpSpPr/>
              <p:nvPr/>
            </p:nvGrpSpPr>
            <p:grpSpPr>
              <a:xfrm>
                <a:off x="1604119" y="4881120"/>
                <a:ext cx="1239341" cy="377612"/>
                <a:chOff x="5807552" y="1508786"/>
                <a:chExt cx="1239341" cy="377612"/>
              </a:xfrm>
            </p:grpSpPr>
            <p:sp>
              <p:nvSpPr>
                <p:cNvPr id="317" name="Right Brace 316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318" name="Straight Arrow Connector 317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9" name="Straight Arrow Connector 318"/>
              <p:cNvCxnSpPr/>
              <p:nvPr/>
            </p:nvCxnSpPr>
            <p:spPr>
              <a:xfrm>
                <a:off x="3117652" y="5315921"/>
                <a:ext cx="0" cy="758628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1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26899"/>
            <a:ext cx="8229600" cy="1143000"/>
          </a:xfrm>
        </p:spPr>
        <p:txBody>
          <a:bodyPr/>
          <a:lstStyle/>
          <a:p>
            <a:r>
              <a:rPr lang="en-US" smtClean="0"/>
              <a:t>Computational </a:t>
            </a:r>
            <a:r>
              <a:rPr lang="en-US" dirty="0" smtClean="0"/>
              <a:t>Toolkit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492E7-054E-A143-9D77-6A066674DADB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3058" y="2897764"/>
            <a:ext cx="8593447" cy="1875033"/>
            <a:chOff x="133058" y="2897764"/>
            <a:chExt cx="8593447" cy="1875033"/>
          </a:xfrm>
        </p:grpSpPr>
        <p:sp>
          <p:nvSpPr>
            <p:cNvPr id="174" name="Rectangle 173"/>
            <p:cNvSpPr/>
            <p:nvPr/>
          </p:nvSpPr>
          <p:spPr>
            <a:xfrm>
              <a:off x="7040534" y="2897764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483597" y="2897764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α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02663" y="2897764"/>
              <a:ext cx="5945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2|1</a:t>
              </a:r>
              <a:endParaRPr lang="en-US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100039" y="34354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526029" y="34354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8150162" y="342279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 flipV="1">
              <a:off x="6976100" y="3438869"/>
              <a:ext cx="1750405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8002663" y="3029268"/>
              <a:ext cx="0" cy="174352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7107992" y="373211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533982" y="373211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158115" y="371945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109562" y="406093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535552" y="406093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8159685" y="40482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114390" y="439394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540380" y="439394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164513" y="438128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56971" y="3118563"/>
              <a:ext cx="3912604" cy="1541709"/>
              <a:chOff x="420655" y="5015413"/>
              <a:chExt cx="3912604" cy="1541709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2104718" y="5799052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1</a:t>
                </a:r>
                <a:endParaRPr lang="en-US" sz="2000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2109630" y="5394415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2</a:t>
                </a:r>
                <a:endParaRPr lang="en-US" sz="2000" dirty="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725400" y="5584954"/>
                <a:ext cx="6078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en-US" sz="2000" b="1" baseline="-25000" dirty="0" smtClean="0">
                    <a:solidFill>
                      <a:srgbClr val="FF0000"/>
                    </a:solidFill>
                  </a:rPr>
                  <a:t>2|1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2458549" y="5623144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71" name="Right Brace 170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Rectangle 166"/>
              <p:cNvSpPr/>
              <p:nvPr/>
            </p:nvSpPr>
            <p:spPr>
              <a:xfrm>
                <a:off x="2104718" y="6157012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sz="2000" b="1" baseline="-25000" dirty="0">
                    <a:solidFill>
                      <a:srgbClr val="008000"/>
                    </a:solidFill>
                  </a:rPr>
                  <a:t>1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 rot="10800000">
                <a:off x="822439" y="6037016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69" name="Right Brace 168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0" name="Straight Arrow Connector 169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rgbClr val="000000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/>
              <p:cNvSpPr txBox="1"/>
              <p:nvPr/>
            </p:nvSpPr>
            <p:spPr>
              <a:xfrm rot="10800000" flipH="1">
                <a:off x="420655" y="5997710"/>
                <a:ext cx="403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Lucida Grande"/>
                    <a:ea typeface="Lucida Grande"/>
                    <a:cs typeface="Lucida Grande"/>
                    <a:sym typeface="Webdings"/>
                  </a:rPr>
                  <a:t>Ø</a:t>
                </a:r>
                <a:endParaRPr lang="en-US" sz="2200" dirty="0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 rot="10800000">
                <a:off x="833223" y="5263118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92" name="Right Brace 191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/>
              <p:cNvSpPr txBox="1"/>
              <p:nvPr/>
            </p:nvSpPr>
            <p:spPr>
              <a:xfrm rot="10800000" flipH="1">
                <a:off x="431439" y="5223812"/>
                <a:ext cx="403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Lucida Grande"/>
                    <a:ea typeface="Lucida Grande"/>
                    <a:cs typeface="Lucida Grande"/>
                    <a:sym typeface="Webdings"/>
                  </a:rPr>
                  <a:t>Ø</a:t>
                </a:r>
                <a:endParaRPr lang="en-US" sz="2200" dirty="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2101170" y="5015413"/>
                <a:ext cx="4283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α</a:t>
                </a:r>
                <a:r>
                  <a:rPr lang="en-US" sz="2000" b="1" baseline="-25000" dirty="0">
                    <a:solidFill>
                      <a:srgbClr val="008000"/>
                    </a:solidFill>
                  </a:rPr>
                  <a:t>2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133058" y="3586708"/>
              <a:ext cx="8966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u="sng" dirty="0" smtClean="0"/>
                <a:t>NOR</a:t>
              </a:r>
              <a:endParaRPr lang="en-US" sz="3000" u="sng" dirty="0"/>
            </a:p>
          </p:txBody>
        </p:sp>
      </p:grpSp>
      <p:sp>
        <p:nvSpPr>
          <p:cNvPr id="293" name="TextBox 292"/>
          <p:cNvSpPr txBox="1"/>
          <p:nvPr/>
        </p:nvSpPr>
        <p:spPr>
          <a:xfrm>
            <a:off x="133058" y="1735619"/>
            <a:ext cx="648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smtClean="0"/>
              <a:t>OR</a:t>
            </a:r>
            <a:endParaRPr lang="en-US" sz="3000" u="sng" dirty="0"/>
          </a:p>
        </p:txBody>
      </p:sp>
      <p:grpSp>
        <p:nvGrpSpPr>
          <p:cNvPr id="10" name="Group 9"/>
          <p:cNvGrpSpPr/>
          <p:nvPr/>
        </p:nvGrpSpPr>
        <p:grpSpPr>
          <a:xfrm>
            <a:off x="2517470" y="975532"/>
            <a:ext cx="2968768" cy="2085689"/>
            <a:chOff x="2244161" y="975532"/>
            <a:chExt cx="2968768" cy="2085689"/>
          </a:xfrm>
        </p:grpSpPr>
        <p:sp>
          <p:nvSpPr>
            <p:cNvPr id="336" name="Rectangle 335"/>
            <p:cNvSpPr/>
            <p:nvPr/>
          </p:nvSpPr>
          <p:spPr>
            <a:xfrm>
              <a:off x="2984388" y="2002646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/>
                <a:t>4</a:t>
              </a:r>
              <a:endParaRPr lang="en-US" sz="2000" dirty="0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2989300" y="1598009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3</a:t>
              </a:r>
              <a:endParaRPr lang="en-US" sz="2000" dirty="0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4605070" y="1788548"/>
              <a:ext cx="6078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D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3|4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339" name="Group 338"/>
            <p:cNvGrpSpPr/>
            <p:nvPr/>
          </p:nvGrpSpPr>
          <p:grpSpPr>
            <a:xfrm>
              <a:off x="3338219" y="1826738"/>
              <a:ext cx="1239341" cy="377612"/>
              <a:chOff x="5807552" y="1508786"/>
              <a:chExt cx="1239341" cy="377612"/>
            </a:xfrm>
          </p:grpSpPr>
          <p:sp>
            <p:nvSpPr>
              <p:cNvPr id="354" name="Right Brace 353"/>
              <p:cNvSpPr/>
              <p:nvPr/>
            </p:nvSpPr>
            <p:spPr>
              <a:xfrm>
                <a:off x="5807552" y="1508786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55" name="Straight Arrow Connector 354"/>
              <p:cNvCxnSpPr/>
              <p:nvPr/>
            </p:nvCxnSpPr>
            <p:spPr>
              <a:xfrm>
                <a:off x="6802962" y="1694666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0" name="Rectangle 339"/>
            <p:cNvSpPr/>
            <p:nvPr/>
          </p:nvSpPr>
          <p:spPr>
            <a:xfrm>
              <a:off x="2244161" y="1380169"/>
              <a:ext cx="41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α</a:t>
              </a:r>
              <a:r>
                <a:rPr lang="en-US" sz="2000" baseline="-25000" dirty="0" smtClean="0"/>
                <a:t>1</a:t>
              </a:r>
              <a:endParaRPr lang="en-US" sz="2000" dirty="0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249073" y="975532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8000"/>
                  </a:solidFill>
                </a:rPr>
                <a:t>a</a:t>
              </a:r>
              <a:r>
                <a:rPr lang="en-US" sz="2000" b="1" baseline="-25000" dirty="0" smtClean="0">
                  <a:solidFill>
                    <a:srgbClr val="008000"/>
                  </a:solidFill>
                </a:rPr>
                <a:t>1</a:t>
              </a:r>
              <a:endParaRPr lang="en-US" sz="2000" b="1" dirty="0">
                <a:solidFill>
                  <a:srgbClr val="008000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3864843" y="1166071"/>
              <a:ext cx="10509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1|1</a:t>
              </a:r>
              <a:r>
                <a:rPr lang="en-US" sz="2000" dirty="0" smtClean="0"/>
                <a:t>C</a:t>
              </a:r>
              <a:r>
                <a:rPr lang="en-US" sz="2000" baseline="-25000" dirty="0" smtClean="0"/>
                <a:t>(3,4)</a:t>
              </a:r>
              <a:endParaRPr lang="en-US" sz="2000" dirty="0"/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2597992" y="1204261"/>
              <a:ext cx="1239341" cy="377612"/>
              <a:chOff x="5807552" y="1508786"/>
              <a:chExt cx="1239341" cy="377612"/>
            </a:xfrm>
          </p:grpSpPr>
          <p:sp>
            <p:nvSpPr>
              <p:cNvPr id="352" name="Right Brace 351"/>
              <p:cNvSpPr/>
              <p:nvPr/>
            </p:nvSpPr>
            <p:spPr>
              <a:xfrm>
                <a:off x="5807552" y="1508786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53" name="Straight Arrow Connector 352"/>
              <p:cNvCxnSpPr/>
              <p:nvPr/>
            </p:nvCxnSpPr>
            <p:spPr>
              <a:xfrm>
                <a:off x="6802962" y="1694666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4" name="Rectangle 343"/>
            <p:cNvSpPr/>
            <p:nvPr/>
          </p:nvSpPr>
          <p:spPr>
            <a:xfrm>
              <a:off x="2300750" y="2661111"/>
              <a:ext cx="4283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8000"/>
                  </a:solidFill>
                </a:rPr>
                <a:t>α</a:t>
              </a:r>
              <a:r>
                <a:rPr lang="en-US" sz="2000" b="1" baseline="-25000" dirty="0" smtClean="0">
                  <a:solidFill>
                    <a:srgbClr val="008000"/>
                  </a:solidFill>
                </a:rPr>
                <a:t>2</a:t>
              </a:r>
              <a:endParaRPr lang="en-US" sz="2000" b="1" dirty="0">
                <a:solidFill>
                  <a:srgbClr val="008000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288729" y="2256474"/>
              <a:ext cx="3941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a</a:t>
              </a:r>
              <a:r>
                <a:rPr lang="en-US" sz="2000" baseline="-25000" dirty="0" smtClean="0"/>
                <a:t>2</a:t>
              </a:r>
              <a:endParaRPr lang="en-US" sz="2000" dirty="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3921432" y="2447013"/>
              <a:ext cx="10509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</a:t>
              </a:r>
              <a:r>
                <a:rPr lang="en-US" sz="2000" baseline="-25000" dirty="0" smtClean="0"/>
                <a:t>2|2</a:t>
              </a:r>
              <a:r>
                <a:rPr lang="en-US" sz="2000" dirty="0" smtClean="0"/>
                <a:t>C</a:t>
              </a:r>
              <a:r>
                <a:rPr lang="en-US" sz="2000" baseline="-25000" dirty="0" smtClean="0"/>
                <a:t>(3,4)</a:t>
              </a:r>
              <a:endParaRPr lang="en-US" sz="2000" dirty="0"/>
            </a:p>
          </p:txBody>
        </p:sp>
        <p:grpSp>
          <p:nvGrpSpPr>
            <p:cNvPr id="347" name="Group 346"/>
            <p:cNvGrpSpPr/>
            <p:nvPr/>
          </p:nvGrpSpPr>
          <p:grpSpPr>
            <a:xfrm>
              <a:off x="2654581" y="2485203"/>
              <a:ext cx="1239341" cy="377612"/>
              <a:chOff x="5807552" y="1508786"/>
              <a:chExt cx="1239341" cy="377612"/>
            </a:xfrm>
          </p:grpSpPr>
          <p:sp>
            <p:nvSpPr>
              <p:cNvPr id="350" name="Right Brace 349"/>
              <p:cNvSpPr/>
              <p:nvPr/>
            </p:nvSpPr>
            <p:spPr>
              <a:xfrm>
                <a:off x="5807552" y="1508786"/>
                <a:ext cx="1143530" cy="377612"/>
              </a:xfrm>
              <a:prstGeom prst="rightBrace">
                <a:avLst>
                  <a:gd name="adj1" fmla="val 6768"/>
                  <a:gd name="adj2" fmla="val 50000"/>
                </a:avLst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51" name="Straight Arrow Connector 350"/>
              <p:cNvCxnSpPr/>
              <p:nvPr/>
            </p:nvCxnSpPr>
            <p:spPr>
              <a:xfrm>
                <a:off x="6802962" y="1694666"/>
                <a:ext cx="243931" cy="0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8" name="Straight Arrow Connector 347"/>
            <p:cNvCxnSpPr/>
            <p:nvPr/>
          </p:nvCxnSpPr>
          <p:spPr>
            <a:xfrm>
              <a:off x="4146920" y="1598009"/>
              <a:ext cx="1212" cy="312637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 flipV="1">
              <a:off x="4146920" y="2138529"/>
              <a:ext cx="0" cy="3466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6" name="Rectangle 355"/>
          <p:cNvSpPr/>
          <p:nvPr/>
        </p:nvSpPr>
        <p:spPr>
          <a:xfrm>
            <a:off x="7023748" y="848900"/>
            <a:ext cx="3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357" name="Rectangle 356"/>
          <p:cNvSpPr/>
          <p:nvPr/>
        </p:nvSpPr>
        <p:spPr>
          <a:xfrm>
            <a:off x="7466811" y="848900"/>
            <a:ext cx="416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α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p:sp>
        <p:nvSpPr>
          <p:cNvPr id="358" name="Rectangle 357"/>
          <p:cNvSpPr/>
          <p:nvPr/>
        </p:nvSpPr>
        <p:spPr>
          <a:xfrm>
            <a:off x="7985877" y="848900"/>
            <a:ext cx="595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</a:t>
            </a:r>
            <a:r>
              <a:rPr lang="en-US" sz="2000" baseline="-25000" dirty="0"/>
              <a:t>3</a:t>
            </a:r>
            <a:r>
              <a:rPr lang="en-US" sz="2000" baseline="-25000" dirty="0" smtClean="0"/>
              <a:t>|4</a:t>
            </a:r>
            <a:endParaRPr lang="en-US" sz="2000" dirty="0"/>
          </a:p>
        </p:txBody>
      </p:sp>
      <p:sp>
        <p:nvSpPr>
          <p:cNvPr id="359" name="TextBox 358"/>
          <p:cNvSpPr txBox="1"/>
          <p:nvPr/>
        </p:nvSpPr>
        <p:spPr>
          <a:xfrm>
            <a:off x="7083253" y="13865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0" name="TextBox 359"/>
          <p:cNvSpPr txBox="1"/>
          <p:nvPr/>
        </p:nvSpPr>
        <p:spPr>
          <a:xfrm>
            <a:off x="7509243" y="13865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1" name="TextBox 360"/>
          <p:cNvSpPr txBox="1"/>
          <p:nvPr/>
        </p:nvSpPr>
        <p:spPr>
          <a:xfrm>
            <a:off x="8133376" y="137393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62" name="Straight Arrow Connector 361"/>
          <p:cNvCxnSpPr/>
          <p:nvPr/>
        </p:nvCxnSpPr>
        <p:spPr>
          <a:xfrm flipV="1">
            <a:off x="6959314" y="1390005"/>
            <a:ext cx="1750405" cy="1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>
            <a:off x="7985877" y="980404"/>
            <a:ext cx="0" cy="1743529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4" name="TextBox 363"/>
          <p:cNvSpPr txBox="1"/>
          <p:nvPr/>
        </p:nvSpPr>
        <p:spPr>
          <a:xfrm>
            <a:off x="7091206" y="1683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5" name="TextBox 364"/>
          <p:cNvSpPr txBox="1"/>
          <p:nvPr/>
        </p:nvSpPr>
        <p:spPr>
          <a:xfrm>
            <a:off x="7517196" y="16832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8141329" y="167059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7" name="TextBox 366"/>
          <p:cNvSpPr txBox="1"/>
          <p:nvPr/>
        </p:nvSpPr>
        <p:spPr>
          <a:xfrm>
            <a:off x="7092776" y="20120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7518766" y="20120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8142899" y="19994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7097604" y="23450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7523594" y="23450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8147727" y="23324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058" y="4843662"/>
            <a:ext cx="8612126" cy="1939807"/>
            <a:chOff x="133058" y="4843662"/>
            <a:chExt cx="8612126" cy="1939807"/>
          </a:xfrm>
        </p:grpSpPr>
        <p:sp>
          <p:nvSpPr>
            <p:cNvPr id="84" name="TextBox 83"/>
            <p:cNvSpPr txBox="1"/>
            <p:nvPr/>
          </p:nvSpPr>
          <p:spPr>
            <a:xfrm>
              <a:off x="133058" y="5645967"/>
              <a:ext cx="8479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u="sng" dirty="0" smtClean="0"/>
                <a:t>XOR</a:t>
              </a:r>
              <a:endParaRPr lang="en-US" sz="3000" u="sng" dirty="0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994779" y="4843662"/>
              <a:ext cx="1750405" cy="1875033"/>
              <a:chOff x="6589543" y="1509703"/>
              <a:chExt cx="1750405" cy="1875033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621823" y="1509703"/>
                <a:ext cx="5235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1,2</a:t>
                </a:r>
                <a:endParaRPr lang="en-US" sz="2000" dirty="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064886" y="1509703"/>
                <a:ext cx="546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 smtClean="0"/>
                  <a:t>1,3</a:t>
                </a:r>
                <a:endParaRPr lang="en-US" sz="2000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616106" y="1509703"/>
                <a:ext cx="5945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 smtClean="0"/>
                  <a:t>4|</a:t>
                </a:r>
                <a:r>
                  <a:rPr lang="en-US" sz="2000" baseline="-25000" dirty="0"/>
                  <a:t>5</a:t>
                </a:r>
                <a:endParaRPr lang="en-US" sz="2000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713482" y="204739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139472" y="204739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763605" y="203473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6589543" y="2050808"/>
                <a:ext cx="1750405" cy="1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7616106" y="1641207"/>
                <a:ext cx="0" cy="1743529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6721435" y="2344058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147425" y="2344058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771558" y="233139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723005" y="267287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148995" y="267287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773128" y="266020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727833" y="300588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153823" y="300588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7777956" y="29932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582618" y="4904124"/>
              <a:ext cx="5076847" cy="1879345"/>
              <a:chOff x="2403964" y="4249942"/>
              <a:chExt cx="5076847" cy="1879345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434830" y="5221407"/>
                <a:ext cx="5536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α</a:t>
                </a:r>
                <a:r>
                  <a:rPr lang="en-US" sz="2000" b="1" baseline="-25000" dirty="0" smtClean="0">
                    <a:solidFill>
                      <a:srgbClr val="008000"/>
                    </a:solidFill>
                  </a:rPr>
                  <a:t>1,3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439742" y="4864995"/>
                <a:ext cx="5309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sz="2000" b="1" baseline="-25000" dirty="0" smtClean="0">
                    <a:solidFill>
                      <a:srgbClr val="008000"/>
                    </a:solidFill>
                  </a:rPr>
                  <a:t>1,2</a:t>
                </a:r>
                <a:endParaRPr lang="en-US" sz="2000" b="1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879907" y="5037427"/>
                <a:ext cx="6009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4</a:t>
                </a:r>
                <a:r>
                  <a:rPr lang="en-US" sz="2000" b="1" baseline="-25000" dirty="0" smtClean="0">
                    <a:solidFill>
                      <a:srgbClr val="FF0000"/>
                    </a:solidFill>
                  </a:rPr>
                  <a:t>|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5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788661" y="5045499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28" name="Right Brace 127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571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29" name="Straight Arrow Connector 128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Rectangle 107"/>
              <p:cNvSpPr/>
              <p:nvPr/>
            </p:nvSpPr>
            <p:spPr>
              <a:xfrm>
                <a:off x="2434830" y="4249942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α</a:t>
                </a:r>
                <a:r>
                  <a:rPr lang="en-US" sz="2000" baseline="-25000" dirty="0"/>
                  <a:t>2</a:t>
                </a:r>
                <a:endParaRPr lang="en-US" sz="20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055512" y="4520459"/>
                <a:ext cx="11802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 smtClean="0"/>
                  <a:t>1,2|2</a:t>
                </a:r>
                <a:r>
                  <a:rPr lang="en-US" sz="2000" dirty="0" smtClean="0"/>
                  <a:t>C</a:t>
                </a:r>
                <a:r>
                  <a:rPr lang="en-US" sz="2000" baseline="-25000" dirty="0" smtClean="0"/>
                  <a:t>(4,5)</a:t>
                </a:r>
                <a:endParaRPr lang="en-US" sz="2000" dirty="0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2788661" y="4478773"/>
                <a:ext cx="1239341" cy="560558"/>
                <a:chOff x="5807552" y="1635579"/>
                <a:chExt cx="1239341" cy="266079"/>
              </a:xfrm>
            </p:grpSpPr>
            <p:sp>
              <p:nvSpPr>
                <p:cNvPr id="126" name="Right Brace 125"/>
                <p:cNvSpPr/>
                <p:nvPr/>
              </p:nvSpPr>
              <p:spPr>
                <a:xfrm>
                  <a:off x="5807552" y="1635579"/>
                  <a:ext cx="1143530" cy="266079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63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>
                  <a:off x="6802962" y="1768370"/>
                  <a:ext cx="243931" cy="0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Rectangle 110"/>
              <p:cNvSpPr/>
              <p:nvPr/>
            </p:nvSpPr>
            <p:spPr>
              <a:xfrm>
                <a:off x="2403964" y="5729177"/>
                <a:ext cx="394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</a:t>
                </a:r>
                <a:r>
                  <a:rPr lang="en-US" sz="2000" baseline="-25000" dirty="0" smtClean="0"/>
                  <a:t>3</a:t>
                </a:r>
                <a:endParaRPr lang="en-US" sz="2000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056800" y="5487044"/>
                <a:ext cx="11802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D</a:t>
                </a:r>
                <a:r>
                  <a:rPr lang="en-US" sz="2000" baseline="-25000" dirty="0"/>
                  <a:t>3</a:t>
                </a:r>
                <a:r>
                  <a:rPr lang="en-US" sz="2000" baseline="-25000" dirty="0" smtClean="0"/>
                  <a:t>|1,3</a:t>
                </a:r>
                <a:r>
                  <a:rPr lang="en-US" sz="2000" dirty="0" smtClean="0"/>
                  <a:t>C</a:t>
                </a:r>
                <a:r>
                  <a:rPr lang="en-US" sz="2000" baseline="-25000" dirty="0" smtClean="0"/>
                  <a:t>(4,5)</a:t>
                </a:r>
                <a:endParaRPr lang="en-US" sz="2000" dirty="0"/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2789949" y="5429534"/>
                <a:ext cx="1239341" cy="580648"/>
                <a:chOff x="5807552" y="1508786"/>
                <a:chExt cx="1239341" cy="277020"/>
              </a:xfrm>
            </p:grpSpPr>
            <p:sp>
              <p:nvSpPr>
                <p:cNvPr id="124" name="Right Brace 123"/>
                <p:cNvSpPr/>
                <p:nvPr/>
              </p:nvSpPr>
              <p:spPr>
                <a:xfrm>
                  <a:off x="5807552" y="1508786"/>
                  <a:ext cx="1143530" cy="277020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63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25" name="Straight Arrow Connector 124"/>
                <p:cNvCxnSpPr/>
                <p:nvPr/>
              </p:nvCxnSpPr>
              <p:spPr>
                <a:xfrm>
                  <a:off x="6802962" y="1648285"/>
                  <a:ext cx="243931" cy="0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Straight Arrow Connector 113"/>
              <p:cNvCxnSpPr/>
              <p:nvPr/>
            </p:nvCxnSpPr>
            <p:spPr>
              <a:xfrm>
                <a:off x="6395303" y="4732600"/>
                <a:ext cx="0" cy="41150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6396591" y="5392615"/>
                <a:ext cx="0" cy="369189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 rot="10800000" flipH="1">
                <a:off x="4019844" y="5032010"/>
                <a:ext cx="40383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Lucida Grande"/>
                    <a:ea typeface="Lucida Grande"/>
                    <a:cs typeface="Lucida Grande"/>
                    <a:sym typeface="Webdings"/>
                  </a:rPr>
                  <a:t>Ø</a:t>
                </a:r>
                <a:endParaRPr lang="en-US" sz="22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325508" y="5261194"/>
                <a:ext cx="4168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α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5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330420" y="4872632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a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4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79339" y="5085286"/>
                <a:ext cx="1239341" cy="377612"/>
                <a:chOff x="5807552" y="1508786"/>
                <a:chExt cx="1239341" cy="377612"/>
              </a:xfrm>
            </p:grpSpPr>
            <p:sp>
              <p:nvSpPr>
                <p:cNvPr id="122" name="Right Brace 121"/>
                <p:cNvSpPr/>
                <p:nvPr/>
              </p:nvSpPr>
              <p:spPr>
                <a:xfrm>
                  <a:off x="5807552" y="1508786"/>
                  <a:ext cx="1143530" cy="377612"/>
                </a:xfrm>
                <a:prstGeom prst="rightBrace">
                  <a:avLst>
                    <a:gd name="adj1" fmla="val 6768"/>
                    <a:gd name="adj2" fmla="val 50000"/>
                  </a:avLst>
                </a:prstGeom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6802962" y="1694666"/>
                  <a:ext cx="243931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Arrow Connector 119"/>
              <p:cNvCxnSpPr/>
              <p:nvPr/>
            </p:nvCxnSpPr>
            <p:spPr>
              <a:xfrm>
                <a:off x="5099035" y="4711063"/>
                <a:ext cx="1296268" cy="21537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5100323" y="5723987"/>
                <a:ext cx="1296268" cy="21537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909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64629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Back 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207" name="Group 206"/>
          <p:cNvGrpSpPr>
            <a:grpSpLocks noChangeAspect="1"/>
          </p:cNvGrpSpPr>
          <p:nvPr/>
        </p:nvGrpSpPr>
        <p:grpSpPr>
          <a:xfrm>
            <a:off x="7077150" y="3020755"/>
            <a:ext cx="1839267" cy="1724424"/>
            <a:chOff x="12034586" y="2471869"/>
            <a:chExt cx="3040582" cy="3063362"/>
          </a:xfrm>
        </p:grpSpPr>
        <p:sp>
          <p:nvSpPr>
            <p:cNvPr id="217" name="Oval 382"/>
            <p:cNvSpPr/>
            <p:nvPr/>
          </p:nvSpPr>
          <p:spPr>
            <a:xfrm>
              <a:off x="12034586" y="2471869"/>
              <a:ext cx="3040582" cy="3063362"/>
            </a:xfrm>
            <a:custGeom>
              <a:avLst/>
              <a:gdLst/>
              <a:ahLst/>
              <a:cxnLst/>
              <a:rect l="l" t="t" r="r" b="b"/>
              <a:pathLst>
                <a:path w="3040582" h="3063362">
                  <a:moveTo>
                    <a:pt x="1869359" y="0"/>
                  </a:moveTo>
                  <a:cubicBezTo>
                    <a:pt x="2516208" y="0"/>
                    <a:pt x="3040582" y="685757"/>
                    <a:pt x="3040582" y="1531681"/>
                  </a:cubicBezTo>
                  <a:cubicBezTo>
                    <a:pt x="3040582" y="2377605"/>
                    <a:pt x="2516208" y="3063362"/>
                    <a:pt x="1869359" y="3063362"/>
                  </a:cubicBezTo>
                  <a:cubicBezTo>
                    <a:pt x="1384222" y="3063362"/>
                    <a:pt x="967978" y="2677624"/>
                    <a:pt x="790176" y="2127881"/>
                  </a:cubicBezTo>
                  <a:lnTo>
                    <a:pt x="786261" y="2113892"/>
                  </a:lnTo>
                  <a:lnTo>
                    <a:pt x="728969" y="2153704"/>
                  </a:lnTo>
                  <a:cubicBezTo>
                    <a:pt x="662277" y="2192557"/>
                    <a:pt x="587496" y="2214330"/>
                    <a:pt x="508509" y="2214330"/>
                  </a:cubicBezTo>
                  <a:cubicBezTo>
                    <a:pt x="227667" y="2214330"/>
                    <a:pt x="0" y="1939078"/>
                    <a:pt x="0" y="1599539"/>
                  </a:cubicBezTo>
                  <a:cubicBezTo>
                    <a:pt x="0" y="1260000"/>
                    <a:pt x="227667" y="984749"/>
                    <a:pt x="508509" y="984749"/>
                  </a:cubicBezTo>
                  <a:cubicBezTo>
                    <a:pt x="587496" y="984749"/>
                    <a:pt x="662277" y="1006522"/>
                    <a:pt x="728969" y="1045374"/>
                  </a:cubicBezTo>
                  <a:lnTo>
                    <a:pt x="754463" y="1063090"/>
                  </a:lnTo>
                  <a:lnTo>
                    <a:pt x="790176" y="935482"/>
                  </a:lnTo>
                  <a:cubicBezTo>
                    <a:pt x="967978" y="385738"/>
                    <a:pt x="1384222" y="0"/>
                    <a:pt x="18693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82"/>
            <p:cNvSpPr/>
            <p:nvPr/>
          </p:nvSpPr>
          <p:spPr>
            <a:xfrm>
              <a:off x="12034587" y="3451818"/>
              <a:ext cx="699533" cy="1229581"/>
            </a:xfrm>
            <a:custGeom>
              <a:avLst/>
              <a:gdLst/>
              <a:ahLst/>
              <a:cxnLst/>
              <a:rect l="l" t="t" r="r" b="b"/>
              <a:pathLst>
                <a:path w="699533" h="1229581">
                  <a:moveTo>
                    <a:pt x="508509" y="0"/>
                  </a:moveTo>
                  <a:cubicBezTo>
                    <a:pt x="548003" y="0"/>
                    <a:pt x="586445" y="5443"/>
                    <a:pt x="623350" y="15743"/>
                  </a:cubicBezTo>
                  <a:lnTo>
                    <a:pt x="699533" y="48116"/>
                  </a:lnTo>
                  <a:lnTo>
                    <a:pt x="699533" y="1181464"/>
                  </a:lnTo>
                  <a:lnTo>
                    <a:pt x="623350" y="1213838"/>
                  </a:lnTo>
                  <a:cubicBezTo>
                    <a:pt x="586445" y="1224138"/>
                    <a:pt x="548003" y="1229581"/>
                    <a:pt x="508509" y="1229581"/>
                  </a:cubicBezTo>
                  <a:cubicBezTo>
                    <a:pt x="227667" y="1229581"/>
                    <a:pt x="0" y="954329"/>
                    <a:pt x="0" y="614790"/>
                  </a:cubicBezTo>
                  <a:cubicBezTo>
                    <a:pt x="0" y="275251"/>
                    <a:pt x="227667" y="0"/>
                    <a:pt x="508509" y="0"/>
                  </a:cubicBez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2700108" y="3536779"/>
              <a:ext cx="318859" cy="10521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6951784" y="4920665"/>
            <a:ext cx="1964633" cy="1724425"/>
            <a:chOff x="16398843" y="10504392"/>
            <a:chExt cx="3247833" cy="3063362"/>
          </a:xfrm>
        </p:grpSpPr>
        <p:sp>
          <p:nvSpPr>
            <p:cNvPr id="211" name="Oval 395"/>
            <p:cNvSpPr/>
            <p:nvPr/>
          </p:nvSpPr>
          <p:spPr>
            <a:xfrm>
              <a:off x="17208932" y="10504392"/>
              <a:ext cx="2437744" cy="3063362"/>
            </a:xfrm>
            <a:custGeom>
              <a:avLst/>
              <a:gdLst/>
              <a:ahLst/>
              <a:cxnLst/>
              <a:rect l="l" t="t" r="r" b="b"/>
              <a:pathLst>
                <a:path w="2437744" h="3063362">
                  <a:moveTo>
                    <a:pt x="1266522" y="0"/>
                  </a:moveTo>
                  <a:cubicBezTo>
                    <a:pt x="1913372" y="0"/>
                    <a:pt x="2437744" y="685757"/>
                    <a:pt x="2437744" y="1531681"/>
                  </a:cubicBezTo>
                  <a:cubicBezTo>
                    <a:pt x="2437744" y="2377605"/>
                    <a:pt x="1913372" y="3063362"/>
                    <a:pt x="1266522" y="3063362"/>
                  </a:cubicBezTo>
                  <a:cubicBezTo>
                    <a:pt x="781384" y="3063362"/>
                    <a:pt x="365140" y="2677624"/>
                    <a:pt x="187340" y="2127881"/>
                  </a:cubicBezTo>
                  <a:lnTo>
                    <a:pt x="179404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63044" y="1022288"/>
                  </a:lnTo>
                  <a:lnTo>
                    <a:pt x="187340" y="935482"/>
                  </a:lnTo>
                  <a:cubicBezTo>
                    <a:pt x="365140" y="385738"/>
                    <a:pt x="781384" y="0"/>
                    <a:pt x="126652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395"/>
            <p:cNvSpPr/>
            <p:nvPr/>
          </p:nvSpPr>
          <p:spPr>
            <a:xfrm>
              <a:off x="16398843" y="11362657"/>
              <a:ext cx="914192" cy="1415405"/>
            </a:xfrm>
            <a:custGeom>
              <a:avLst/>
              <a:gdLst/>
              <a:ahLst/>
              <a:cxnLst/>
              <a:rect l="l" t="t" r="r" b="b"/>
              <a:pathLst>
                <a:path w="914192" h="1415405">
                  <a:moveTo>
                    <a:pt x="862142" y="0"/>
                  </a:moveTo>
                  <a:lnTo>
                    <a:pt x="862142" y="176197"/>
                  </a:lnTo>
                  <a:lnTo>
                    <a:pt x="914192" y="176197"/>
                  </a:lnTo>
                  <a:lnTo>
                    <a:pt x="914192" y="1253430"/>
                  </a:lnTo>
                  <a:lnTo>
                    <a:pt x="862142" y="1253430"/>
                  </a:lnTo>
                  <a:lnTo>
                    <a:pt x="862142" y="1415405"/>
                  </a:lnTo>
                  <a:lnTo>
                    <a:pt x="0" y="707702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7260985" y="11569302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>
            <a:grpSpLocks noChangeAspect="1"/>
          </p:cNvGrpSpPr>
          <p:nvPr/>
        </p:nvGrpSpPr>
        <p:grpSpPr>
          <a:xfrm>
            <a:off x="3626099" y="4938550"/>
            <a:ext cx="2079224" cy="1724423"/>
            <a:chOff x="14932552" y="14427124"/>
            <a:chExt cx="3437277" cy="3063361"/>
          </a:xfrm>
        </p:grpSpPr>
        <p:grpSp>
          <p:nvGrpSpPr>
            <p:cNvPr id="288" name="Group 287"/>
            <p:cNvGrpSpPr/>
            <p:nvPr/>
          </p:nvGrpSpPr>
          <p:grpSpPr>
            <a:xfrm>
              <a:off x="14932552" y="14427124"/>
              <a:ext cx="3437277" cy="3063361"/>
              <a:chOff x="14932552" y="14427124"/>
              <a:chExt cx="3437277" cy="3063361"/>
            </a:xfrm>
          </p:grpSpPr>
          <p:sp>
            <p:nvSpPr>
              <p:cNvPr id="290" name="Oval 452"/>
              <p:cNvSpPr/>
              <p:nvPr/>
            </p:nvSpPr>
            <p:spPr>
              <a:xfrm>
                <a:off x="14932552" y="14427124"/>
                <a:ext cx="2241743" cy="3063361"/>
              </a:xfrm>
              <a:custGeom>
                <a:avLst/>
                <a:gdLst/>
                <a:ahLst/>
                <a:cxnLst/>
                <a:rect l="l" t="t" r="r" b="b"/>
                <a:pathLst>
                  <a:path w="2241743" h="3063361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2241743" y="523730"/>
                    </a:lnTo>
                    <a:lnTo>
                      <a:pt x="2241743" y="2437199"/>
                    </a:lnTo>
                    <a:lnTo>
                      <a:pt x="2114321" y="2437199"/>
                    </a:lnTo>
                    <a:lnTo>
                      <a:pt x="2074997" y="2505973"/>
                    </a:lnTo>
                    <a:cubicBezTo>
                      <a:pt x="1860177" y="2846385"/>
                      <a:pt x="1535076" y="3063361"/>
                      <a:pt x="1171223" y="3063361"/>
                    </a:cubicBezTo>
                    <a:cubicBezTo>
                      <a:pt x="524374" y="3063361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452"/>
              <p:cNvSpPr/>
              <p:nvPr/>
            </p:nvSpPr>
            <p:spPr>
              <a:xfrm>
                <a:off x="17179449" y="14953536"/>
                <a:ext cx="1190380" cy="1913468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E4E4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9" name="Rectangle 288"/>
            <p:cNvSpPr/>
            <p:nvPr/>
          </p:nvSpPr>
          <p:spPr>
            <a:xfrm>
              <a:off x="17015025" y="14988888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3605317" y="3020754"/>
            <a:ext cx="2067143" cy="1724425"/>
            <a:chOff x="-10783039" y="2455183"/>
            <a:chExt cx="3417299" cy="3063362"/>
          </a:xfrm>
        </p:grpSpPr>
        <p:sp>
          <p:nvSpPr>
            <p:cNvPr id="302" name="Oval 119"/>
            <p:cNvSpPr/>
            <p:nvPr/>
          </p:nvSpPr>
          <p:spPr>
            <a:xfrm>
              <a:off x="-10783039" y="2455183"/>
              <a:ext cx="3417298" cy="3063362"/>
            </a:xfrm>
            <a:custGeom>
              <a:avLst/>
              <a:gdLst/>
              <a:ahLst/>
              <a:cxnLst/>
              <a:rect l="l" t="t" r="r" b="b"/>
              <a:pathLst>
                <a:path w="3417298" h="3063362">
                  <a:moveTo>
                    <a:pt x="1171223" y="0"/>
                  </a:moveTo>
                  <a:cubicBezTo>
                    <a:pt x="1535076" y="0"/>
                    <a:pt x="1860177" y="216978"/>
                    <a:pt x="2074996" y="557390"/>
                  </a:cubicBezTo>
                  <a:lnTo>
                    <a:pt x="2122623" y="640682"/>
                  </a:lnTo>
                  <a:lnTo>
                    <a:pt x="3417298" y="640682"/>
                  </a:lnTo>
                  <a:lnTo>
                    <a:pt x="3417298" y="835127"/>
                  </a:lnTo>
                  <a:lnTo>
                    <a:pt x="3413326" y="832406"/>
                  </a:lnTo>
                  <a:cubicBezTo>
                    <a:pt x="3341640" y="794160"/>
                    <a:pt x="3262824" y="773011"/>
                    <a:pt x="3180093" y="773011"/>
                  </a:cubicBezTo>
                  <a:cubicBezTo>
                    <a:pt x="2849167" y="773011"/>
                    <a:pt x="2580898" y="1111401"/>
                    <a:pt x="2580898" y="1528829"/>
                  </a:cubicBezTo>
                  <a:cubicBezTo>
                    <a:pt x="2580898" y="1946257"/>
                    <a:pt x="2849167" y="2284648"/>
                    <a:pt x="3180093" y="2284648"/>
                  </a:cubicBezTo>
                  <a:cubicBezTo>
                    <a:pt x="3262824" y="2284647"/>
                    <a:pt x="3341640" y="2263498"/>
                    <a:pt x="3413326" y="2225252"/>
                  </a:cubicBezTo>
                  <a:lnTo>
                    <a:pt x="3417298" y="2222533"/>
                  </a:lnTo>
                  <a:lnTo>
                    <a:pt x="3417298" y="2403753"/>
                  </a:lnTo>
                  <a:lnTo>
                    <a:pt x="2133446" y="2403753"/>
                  </a:lnTo>
                  <a:lnTo>
                    <a:pt x="2074996" y="2505972"/>
                  </a:lnTo>
                  <a:cubicBezTo>
                    <a:pt x="1860177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119"/>
            <p:cNvSpPr/>
            <p:nvPr/>
          </p:nvSpPr>
          <p:spPr>
            <a:xfrm>
              <a:off x="-8516803" y="3087126"/>
              <a:ext cx="1151063" cy="1763071"/>
            </a:xfrm>
            <a:custGeom>
              <a:avLst/>
              <a:gdLst/>
              <a:ahLst/>
              <a:cxnLst/>
              <a:rect l="l" t="t" r="r" b="b"/>
              <a:pathLst>
                <a:path w="1151063" h="1763071">
                  <a:moveTo>
                    <a:pt x="0" y="0"/>
                  </a:moveTo>
                  <a:lnTo>
                    <a:pt x="1151063" y="0"/>
                  </a:lnTo>
                  <a:lnTo>
                    <a:pt x="1151063" y="194445"/>
                  </a:lnTo>
                  <a:lnTo>
                    <a:pt x="1147091" y="191724"/>
                  </a:lnTo>
                  <a:cubicBezTo>
                    <a:pt x="1075405" y="153478"/>
                    <a:pt x="996589" y="132329"/>
                    <a:pt x="913858" y="132329"/>
                  </a:cubicBezTo>
                  <a:cubicBezTo>
                    <a:pt x="582932" y="132329"/>
                    <a:pt x="314663" y="470719"/>
                    <a:pt x="314663" y="888147"/>
                  </a:cubicBezTo>
                  <a:cubicBezTo>
                    <a:pt x="314663" y="1305575"/>
                    <a:pt x="582932" y="1643966"/>
                    <a:pt x="913858" y="1643966"/>
                  </a:cubicBezTo>
                  <a:cubicBezTo>
                    <a:pt x="996589" y="1643965"/>
                    <a:pt x="1075405" y="1622816"/>
                    <a:pt x="1147091" y="1584570"/>
                  </a:cubicBezTo>
                  <a:lnTo>
                    <a:pt x="1151063" y="1581851"/>
                  </a:lnTo>
                  <a:lnTo>
                    <a:pt x="1151063" y="1763071"/>
                  </a:lnTo>
                  <a:lnTo>
                    <a:pt x="0" y="1763071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-8689724" y="3130784"/>
              <a:ext cx="216620" cy="168634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>
            <a:grpSpLocks noChangeAspect="1"/>
          </p:cNvGrpSpPr>
          <p:nvPr/>
        </p:nvGrpSpPr>
        <p:grpSpPr>
          <a:xfrm>
            <a:off x="3626099" y="1146224"/>
            <a:ext cx="2047664" cy="1724423"/>
            <a:chOff x="-5626048" y="2471869"/>
            <a:chExt cx="3385096" cy="3063362"/>
          </a:xfrm>
        </p:grpSpPr>
        <p:sp>
          <p:nvSpPr>
            <p:cNvPr id="310" name="Oval 452"/>
            <p:cNvSpPr/>
            <p:nvPr/>
          </p:nvSpPr>
          <p:spPr>
            <a:xfrm>
              <a:off x="-5626048" y="2471869"/>
              <a:ext cx="3385096" cy="3063362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452"/>
            <p:cNvSpPr/>
            <p:nvPr/>
          </p:nvSpPr>
          <p:spPr>
            <a:xfrm>
              <a:off x="-3379150" y="2998282"/>
              <a:ext cx="1136044" cy="191346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-3543574" y="3033634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>
            <a:grpSpLocks noChangeAspect="1"/>
          </p:cNvGrpSpPr>
          <p:nvPr/>
        </p:nvGrpSpPr>
        <p:grpSpPr>
          <a:xfrm>
            <a:off x="7109157" y="1146224"/>
            <a:ext cx="1807260" cy="1724423"/>
            <a:chOff x="-5476770" y="1898121"/>
            <a:chExt cx="2987673" cy="3063362"/>
          </a:xfrm>
        </p:grpSpPr>
        <p:sp>
          <p:nvSpPr>
            <p:cNvPr id="314" name="Oval 395"/>
            <p:cNvSpPr/>
            <p:nvPr/>
          </p:nvSpPr>
          <p:spPr>
            <a:xfrm>
              <a:off x="-4937435" y="1898121"/>
              <a:ext cx="2448338" cy="3063362"/>
            </a:xfrm>
            <a:custGeom>
              <a:avLst/>
              <a:gdLst/>
              <a:ahLst/>
              <a:cxnLst/>
              <a:rect l="l" t="t" r="r" b="b"/>
              <a:pathLst>
                <a:path w="2448338" h="3063362">
                  <a:moveTo>
                    <a:pt x="1277115" y="0"/>
                  </a:moveTo>
                  <a:cubicBezTo>
                    <a:pt x="1923964" y="0"/>
                    <a:pt x="2448338" y="685757"/>
                    <a:pt x="2448338" y="1531681"/>
                  </a:cubicBezTo>
                  <a:cubicBezTo>
                    <a:pt x="2448338" y="2377605"/>
                    <a:pt x="1923964" y="3063362"/>
                    <a:pt x="1277115" y="3063362"/>
                  </a:cubicBezTo>
                  <a:cubicBezTo>
                    <a:pt x="791978" y="3063362"/>
                    <a:pt x="375734" y="2677624"/>
                    <a:pt x="197933" y="2127881"/>
                  </a:cubicBezTo>
                  <a:lnTo>
                    <a:pt x="189996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73638" y="1022288"/>
                  </a:lnTo>
                  <a:lnTo>
                    <a:pt x="197933" y="935482"/>
                  </a:lnTo>
                  <a:cubicBezTo>
                    <a:pt x="375734" y="385738"/>
                    <a:pt x="791978" y="0"/>
                    <a:pt x="127711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95"/>
            <p:cNvSpPr/>
            <p:nvPr/>
          </p:nvSpPr>
          <p:spPr>
            <a:xfrm>
              <a:off x="-5476770" y="2928392"/>
              <a:ext cx="654031" cy="1077233"/>
            </a:xfrm>
            <a:custGeom>
              <a:avLst/>
              <a:gdLst/>
              <a:ahLst/>
              <a:cxnLst/>
              <a:rect l="l" t="t" r="r" b="b"/>
              <a:pathLst>
                <a:path w="654031" h="1077233">
                  <a:moveTo>
                    <a:pt x="0" y="0"/>
                  </a:moveTo>
                  <a:lnTo>
                    <a:pt x="654031" y="0"/>
                  </a:lnTo>
                  <a:lnTo>
                    <a:pt x="654031" y="1077233"/>
                  </a:lnTo>
                  <a:lnTo>
                    <a:pt x="0" y="1077233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-4874789" y="2963031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31440" y="1341892"/>
            <a:ext cx="2248087" cy="5141188"/>
            <a:chOff x="356498" y="1850753"/>
            <a:chExt cx="1950245" cy="4460048"/>
          </a:xfrm>
        </p:grpSpPr>
        <p:grpSp>
          <p:nvGrpSpPr>
            <p:cNvPr id="83" name="Group 82"/>
            <p:cNvGrpSpPr/>
            <p:nvPr/>
          </p:nvGrpSpPr>
          <p:grpSpPr>
            <a:xfrm>
              <a:off x="432838" y="3467919"/>
              <a:ext cx="631775" cy="1066480"/>
              <a:chOff x="1405278" y="2000779"/>
              <a:chExt cx="550514" cy="776124"/>
            </a:xfrm>
          </p:grpSpPr>
          <p:sp>
            <p:nvSpPr>
              <p:cNvPr id="139" name="Rectangle 2"/>
              <p:cNvSpPr/>
              <p:nvPr/>
            </p:nvSpPr>
            <p:spPr>
              <a:xfrm flipH="1">
                <a:off x="1459613" y="2060996"/>
                <a:ext cx="477580" cy="71590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6200000" flipH="1">
                <a:off x="1645173" y="1760884"/>
                <a:ext cx="70723" cy="550514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678467" y="2621096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6483" y="2618250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64191" y="226770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rot="1801157">
                <a:off x="1511541" y="219833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rot="1801157">
                <a:off x="1589174" y="2239908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rot="8717607">
                <a:off x="1590325" y="2367458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rot="8717607">
                <a:off x="1519590" y="2419912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rot="10800000">
                <a:off x="1796914" y="209596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rot="10800000">
                <a:off x="1708899" y="2098807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529633" y="2590995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806045" y="243928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 flipV="1">
                <a:off x="1458976" y="2016500"/>
                <a:ext cx="0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937192" y="2016500"/>
                <a:ext cx="3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356498" y="4922778"/>
              <a:ext cx="781281" cy="1388023"/>
              <a:chOff x="-22775321" y="13881374"/>
              <a:chExt cx="3584372" cy="5173171"/>
            </a:xfrm>
          </p:grpSpPr>
          <p:sp>
            <p:nvSpPr>
              <p:cNvPr id="122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85" name="Down Arrow 84"/>
            <p:cNvSpPr>
              <a:spLocks/>
            </p:cNvSpPr>
            <p:nvPr/>
          </p:nvSpPr>
          <p:spPr>
            <a:xfrm flipH="1">
              <a:off x="649807" y="4621294"/>
              <a:ext cx="231449" cy="324970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208"/>
            <p:cNvSpPr/>
            <p:nvPr/>
          </p:nvSpPr>
          <p:spPr>
            <a:xfrm flipH="1">
              <a:off x="806714" y="2823868"/>
              <a:ext cx="184031" cy="74570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flipH="1">
              <a:off x="838224" y="3268019"/>
              <a:ext cx="117794" cy="122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" name="Rectangle 23"/>
            <p:cNvSpPr/>
            <p:nvPr/>
          </p:nvSpPr>
          <p:spPr>
            <a:xfrm>
              <a:off x="562811" y="2823869"/>
              <a:ext cx="184031" cy="753469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7158" y="3268502"/>
              <a:ext cx="117794" cy="122623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1000688" y="2823868"/>
              <a:ext cx="1306055" cy="40854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86780" y="2823869"/>
              <a:ext cx="59958" cy="40495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 rot="5400000">
              <a:off x="679709" y="3094464"/>
              <a:ext cx="197036" cy="4629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86780" y="1850753"/>
              <a:ext cx="1819961" cy="973115"/>
              <a:chOff x="1463682" y="381301"/>
              <a:chExt cx="1532565" cy="778619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1483540" y="424613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57325" y="640165"/>
                <a:ext cx="511067" cy="458134"/>
                <a:chOff x="-10783039" y="2455183"/>
                <a:chExt cx="3417299" cy="3063362"/>
              </a:xfrm>
            </p:grpSpPr>
            <p:sp>
              <p:nvSpPr>
                <p:cNvPr id="119" name="Oval 119"/>
                <p:cNvSpPr/>
                <p:nvPr/>
              </p:nvSpPr>
              <p:spPr>
                <a:xfrm>
                  <a:off x="-10783039" y="2455183"/>
                  <a:ext cx="341729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298" h="3063362">
                      <a:moveTo>
                        <a:pt x="1171223" y="0"/>
                      </a:moveTo>
                      <a:cubicBezTo>
                        <a:pt x="1535076" y="0"/>
                        <a:pt x="1860177" y="216978"/>
                        <a:pt x="2074996" y="557390"/>
                      </a:cubicBezTo>
                      <a:lnTo>
                        <a:pt x="2122623" y="640682"/>
                      </a:lnTo>
                      <a:lnTo>
                        <a:pt x="3417298" y="640682"/>
                      </a:lnTo>
                      <a:lnTo>
                        <a:pt x="3417298" y="835127"/>
                      </a:lnTo>
                      <a:lnTo>
                        <a:pt x="3413326" y="832406"/>
                      </a:lnTo>
                      <a:cubicBezTo>
                        <a:pt x="3341640" y="794160"/>
                        <a:pt x="3262824" y="773011"/>
                        <a:pt x="3180093" y="773011"/>
                      </a:cubicBezTo>
                      <a:cubicBezTo>
                        <a:pt x="2849167" y="773011"/>
                        <a:pt x="2580898" y="1111401"/>
                        <a:pt x="2580898" y="1528829"/>
                      </a:cubicBezTo>
                      <a:cubicBezTo>
                        <a:pt x="2580898" y="1946257"/>
                        <a:pt x="2849167" y="2284648"/>
                        <a:pt x="3180093" y="2284648"/>
                      </a:cubicBezTo>
                      <a:cubicBezTo>
                        <a:pt x="3262824" y="2284647"/>
                        <a:pt x="3341640" y="2263498"/>
                        <a:pt x="3413326" y="2225252"/>
                      </a:cubicBezTo>
                      <a:lnTo>
                        <a:pt x="3417298" y="2222533"/>
                      </a:lnTo>
                      <a:lnTo>
                        <a:pt x="3417298" y="2403753"/>
                      </a:lnTo>
                      <a:lnTo>
                        <a:pt x="2133446" y="2403753"/>
                      </a:lnTo>
                      <a:lnTo>
                        <a:pt x="2074996" y="2505972"/>
                      </a:lnTo>
                      <a:cubicBezTo>
                        <a:pt x="1860177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8516803" y="3087126"/>
                  <a:ext cx="1151063" cy="176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-8689724" y="3130784"/>
                  <a:ext cx="216620" cy="168634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591858" y="553218"/>
                <a:ext cx="506251" cy="458134"/>
                <a:chOff x="-5626048" y="2471869"/>
                <a:chExt cx="3385096" cy="3063362"/>
              </a:xfrm>
            </p:grpSpPr>
            <p:sp>
              <p:nvSpPr>
                <p:cNvPr id="116" name="Oval 452"/>
                <p:cNvSpPr/>
                <p:nvPr/>
              </p:nvSpPr>
              <p:spPr>
                <a:xfrm>
                  <a:off x="-5626048" y="2471869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452"/>
                <p:cNvSpPr/>
                <p:nvPr/>
              </p:nvSpPr>
              <p:spPr>
                <a:xfrm>
                  <a:off x="-3379150" y="2998282"/>
                  <a:ext cx="1136044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-3543574" y="3033634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527571" y="439904"/>
                <a:ext cx="514054" cy="458134"/>
                <a:chOff x="14932552" y="14427124"/>
                <a:chExt cx="3437277" cy="306336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14932552" y="14427124"/>
                  <a:ext cx="3437277" cy="3063361"/>
                  <a:chOff x="14932552" y="14427124"/>
                  <a:chExt cx="3437277" cy="3063361"/>
                </a:xfrm>
              </p:grpSpPr>
              <p:sp>
                <p:nvSpPr>
                  <p:cNvPr id="114" name="Oval 452"/>
                  <p:cNvSpPr/>
                  <p:nvPr/>
                </p:nvSpPr>
                <p:spPr>
                  <a:xfrm>
                    <a:off x="14932552" y="14427124"/>
                    <a:ext cx="2241743" cy="306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743" h="3063361">
                        <a:moveTo>
                          <a:pt x="1171223" y="0"/>
                        </a:moveTo>
                        <a:cubicBezTo>
                          <a:pt x="1494648" y="0"/>
                          <a:pt x="1787453" y="171439"/>
                          <a:pt x="1999403" y="448619"/>
                        </a:cubicBezTo>
                        <a:lnTo>
                          <a:pt x="2051603" y="523730"/>
                        </a:lnTo>
                        <a:lnTo>
                          <a:pt x="2241743" y="523730"/>
                        </a:lnTo>
                        <a:lnTo>
                          <a:pt x="2241743" y="2437199"/>
                        </a:lnTo>
                        <a:lnTo>
                          <a:pt x="2114321" y="2437199"/>
                        </a:lnTo>
                        <a:lnTo>
                          <a:pt x="2074997" y="2505973"/>
                        </a:lnTo>
                        <a:cubicBezTo>
                          <a:pt x="1860177" y="2846385"/>
                          <a:pt x="1535076" y="3063361"/>
                          <a:pt x="1171223" y="3063361"/>
                        </a:cubicBezTo>
                        <a:cubicBezTo>
                          <a:pt x="524374" y="3063361"/>
                          <a:pt x="0" y="2377605"/>
                          <a:pt x="0" y="1531681"/>
                        </a:cubicBezTo>
                        <a:cubicBezTo>
                          <a:pt x="0" y="685757"/>
                          <a:pt x="524374" y="0"/>
                          <a:pt x="11712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452"/>
                  <p:cNvSpPr/>
                  <p:nvPr/>
                </p:nvSpPr>
                <p:spPr>
                  <a:xfrm>
                    <a:off x="17179449" y="14953536"/>
                    <a:ext cx="1190380" cy="1913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E4E400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Rectangle 112"/>
                <p:cNvSpPr/>
                <p:nvPr/>
              </p:nvSpPr>
              <p:spPr>
                <a:xfrm>
                  <a:off x="17015025" y="14988888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 rot="5400000">
                <a:off x="2254156" y="424059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2302081" y="640165"/>
                <a:ext cx="454728" cy="458134"/>
                <a:chOff x="12034586" y="2471869"/>
                <a:chExt cx="3040582" cy="3063362"/>
              </a:xfrm>
            </p:grpSpPr>
            <p:sp>
              <p:nvSpPr>
                <p:cNvPr id="109" name="Oval 382"/>
                <p:cNvSpPr/>
                <p:nvPr/>
              </p:nvSpPr>
              <p:spPr>
                <a:xfrm>
                  <a:off x="12034586" y="2471869"/>
                  <a:ext cx="3040582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0582" h="3063362">
                      <a:moveTo>
                        <a:pt x="1869359" y="0"/>
                      </a:moveTo>
                      <a:cubicBezTo>
                        <a:pt x="2516208" y="0"/>
                        <a:pt x="3040582" y="685757"/>
                        <a:pt x="3040582" y="1531681"/>
                      </a:cubicBezTo>
                      <a:cubicBezTo>
                        <a:pt x="3040582" y="2377605"/>
                        <a:pt x="2516208" y="3063362"/>
                        <a:pt x="1869359" y="3063362"/>
                      </a:cubicBezTo>
                      <a:cubicBezTo>
                        <a:pt x="1384222" y="3063362"/>
                        <a:pt x="967978" y="2677624"/>
                        <a:pt x="790176" y="2127881"/>
                      </a:cubicBezTo>
                      <a:lnTo>
                        <a:pt x="786261" y="2113892"/>
                      </a:lnTo>
                      <a:lnTo>
                        <a:pt x="728969" y="2153704"/>
                      </a:lnTo>
                      <a:cubicBezTo>
                        <a:pt x="662277" y="2192557"/>
                        <a:pt x="587496" y="2214330"/>
                        <a:pt x="508509" y="2214330"/>
                      </a:cubicBezTo>
                      <a:cubicBezTo>
                        <a:pt x="227667" y="2214330"/>
                        <a:pt x="0" y="1939078"/>
                        <a:pt x="0" y="1599539"/>
                      </a:cubicBezTo>
                      <a:cubicBezTo>
                        <a:pt x="0" y="1260000"/>
                        <a:pt x="227667" y="984749"/>
                        <a:pt x="508509" y="984749"/>
                      </a:cubicBezTo>
                      <a:cubicBezTo>
                        <a:pt x="587496" y="984749"/>
                        <a:pt x="662277" y="1006522"/>
                        <a:pt x="728969" y="1045374"/>
                      </a:cubicBezTo>
                      <a:lnTo>
                        <a:pt x="754463" y="1063090"/>
                      </a:lnTo>
                      <a:lnTo>
                        <a:pt x="790176" y="935482"/>
                      </a:lnTo>
                      <a:cubicBezTo>
                        <a:pt x="967978" y="385738"/>
                        <a:pt x="1384222" y="0"/>
                        <a:pt x="18693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382"/>
                <p:cNvSpPr/>
                <p:nvPr/>
              </p:nvSpPr>
              <p:spPr>
                <a:xfrm>
                  <a:off x="12034587" y="3451818"/>
                  <a:ext cx="699533" cy="1229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2700108" y="3536779"/>
                  <a:ext cx="318859" cy="10521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405120" y="553218"/>
                <a:ext cx="446815" cy="458134"/>
                <a:chOff x="-5476770" y="1898121"/>
                <a:chExt cx="2987673" cy="3063362"/>
              </a:xfrm>
            </p:grpSpPr>
            <p:sp>
              <p:nvSpPr>
                <p:cNvPr id="106" name="Oval 395"/>
                <p:cNvSpPr/>
                <p:nvPr/>
              </p:nvSpPr>
              <p:spPr>
                <a:xfrm>
                  <a:off x="-4937435" y="1898121"/>
                  <a:ext cx="244833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338" h="3063362">
                      <a:moveTo>
                        <a:pt x="1277115" y="0"/>
                      </a:moveTo>
                      <a:cubicBezTo>
                        <a:pt x="1923964" y="0"/>
                        <a:pt x="2448338" y="685757"/>
                        <a:pt x="2448338" y="1531681"/>
                      </a:cubicBezTo>
                      <a:cubicBezTo>
                        <a:pt x="2448338" y="2377605"/>
                        <a:pt x="1923964" y="3063362"/>
                        <a:pt x="1277115" y="3063362"/>
                      </a:cubicBezTo>
                      <a:cubicBezTo>
                        <a:pt x="791978" y="3063362"/>
                        <a:pt x="375734" y="2677624"/>
                        <a:pt x="197933" y="2127881"/>
                      </a:cubicBezTo>
                      <a:lnTo>
                        <a:pt x="189996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73638" y="1022288"/>
                      </a:lnTo>
                      <a:lnTo>
                        <a:pt x="197933" y="935482"/>
                      </a:lnTo>
                      <a:cubicBezTo>
                        <a:pt x="375734" y="385738"/>
                        <a:pt x="791978" y="0"/>
                        <a:pt x="1277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395"/>
                <p:cNvSpPr/>
                <p:nvPr/>
              </p:nvSpPr>
              <p:spPr>
                <a:xfrm>
                  <a:off x="-5476770" y="2928392"/>
                  <a:ext cx="654031" cy="107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-4874789" y="2963031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2442422" y="439903"/>
                <a:ext cx="485723" cy="458134"/>
                <a:chOff x="16398843" y="10504392"/>
                <a:chExt cx="3247833" cy="3063362"/>
              </a:xfrm>
            </p:grpSpPr>
            <p:sp>
              <p:nvSpPr>
                <p:cNvPr id="103" name="Oval 395"/>
                <p:cNvSpPr/>
                <p:nvPr/>
              </p:nvSpPr>
              <p:spPr>
                <a:xfrm>
                  <a:off x="17208932" y="10504392"/>
                  <a:ext cx="2437744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744" h="3063362">
                      <a:moveTo>
                        <a:pt x="1266522" y="0"/>
                      </a:moveTo>
                      <a:cubicBezTo>
                        <a:pt x="1913372" y="0"/>
                        <a:pt x="2437744" y="685757"/>
                        <a:pt x="2437744" y="1531681"/>
                      </a:cubicBezTo>
                      <a:cubicBezTo>
                        <a:pt x="2437744" y="2377605"/>
                        <a:pt x="1913372" y="3063362"/>
                        <a:pt x="1266522" y="3063362"/>
                      </a:cubicBezTo>
                      <a:cubicBezTo>
                        <a:pt x="781384" y="3063362"/>
                        <a:pt x="365140" y="2677624"/>
                        <a:pt x="187340" y="2127881"/>
                      </a:cubicBezTo>
                      <a:lnTo>
                        <a:pt x="179404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63044" y="1022288"/>
                      </a:lnTo>
                      <a:lnTo>
                        <a:pt x="187340" y="935482"/>
                      </a:lnTo>
                      <a:cubicBezTo>
                        <a:pt x="365140" y="385738"/>
                        <a:pt x="781384" y="0"/>
                        <a:pt x="126652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395"/>
                <p:cNvSpPr/>
                <p:nvPr/>
              </p:nvSpPr>
              <p:spPr>
                <a:xfrm>
                  <a:off x="16398843" y="11362657"/>
                  <a:ext cx="914192" cy="141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7260985" y="11569302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 rot="5400000">
                <a:off x="1840655" y="4328"/>
                <a:ext cx="778619" cy="1532565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5854638" y="2036085"/>
            <a:ext cx="882842" cy="7555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854638" y="3947899"/>
            <a:ext cx="882842" cy="7555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854638" y="5805200"/>
            <a:ext cx="882842" cy="7555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5854638" y="2037762"/>
            <a:ext cx="882842" cy="3774993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854638" y="2026730"/>
            <a:ext cx="882842" cy="1939074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5854638" y="3951677"/>
            <a:ext cx="882842" cy="1861078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5854638" y="2036085"/>
            <a:ext cx="882842" cy="377667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854638" y="2037762"/>
            <a:ext cx="882842" cy="1913915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854638" y="3951677"/>
            <a:ext cx="882842" cy="1861078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0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207" name="Group 206"/>
          <p:cNvGrpSpPr>
            <a:grpSpLocks noChangeAspect="1"/>
          </p:cNvGrpSpPr>
          <p:nvPr/>
        </p:nvGrpSpPr>
        <p:grpSpPr>
          <a:xfrm>
            <a:off x="7077150" y="3020755"/>
            <a:ext cx="1839267" cy="1724424"/>
            <a:chOff x="12034586" y="2471869"/>
            <a:chExt cx="3040582" cy="3063362"/>
          </a:xfrm>
        </p:grpSpPr>
        <p:sp>
          <p:nvSpPr>
            <p:cNvPr id="217" name="Oval 382"/>
            <p:cNvSpPr/>
            <p:nvPr/>
          </p:nvSpPr>
          <p:spPr>
            <a:xfrm>
              <a:off x="12034586" y="2471869"/>
              <a:ext cx="3040582" cy="3063362"/>
            </a:xfrm>
            <a:custGeom>
              <a:avLst/>
              <a:gdLst/>
              <a:ahLst/>
              <a:cxnLst/>
              <a:rect l="l" t="t" r="r" b="b"/>
              <a:pathLst>
                <a:path w="3040582" h="3063362">
                  <a:moveTo>
                    <a:pt x="1869359" y="0"/>
                  </a:moveTo>
                  <a:cubicBezTo>
                    <a:pt x="2516208" y="0"/>
                    <a:pt x="3040582" y="685757"/>
                    <a:pt x="3040582" y="1531681"/>
                  </a:cubicBezTo>
                  <a:cubicBezTo>
                    <a:pt x="3040582" y="2377605"/>
                    <a:pt x="2516208" y="3063362"/>
                    <a:pt x="1869359" y="3063362"/>
                  </a:cubicBezTo>
                  <a:cubicBezTo>
                    <a:pt x="1384222" y="3063362"/>
                    <a:pt x="967978" y="2677624"/>
                    <a:pt x="790176" y="2127881"/>
                  </a:cubicBezTo>
                  <a:lnTo>
                    <a:pt x="786261" y="2113892"/>
                  </a:lnTo>
                  <a:lnTo>
                    <a:pt x="728969" y="2153704"/>
                  </a:lnTo>
                  <a:cubicBezTo>
                    <a:pt x="662277" y="2192557"/>
                    <a:pt x="587496" y="2214330"/>
                    <a:pt x="508509" y="2214330"/>
                  </a:cubicBezTo>
                  <a:cubicBezTo>
                    <a:pt x="227667" y="2214330"/>
                    <a:pt x="0" y="1939078"/>
                    <a:pt x="0" y="1599539"/>
                  </a:cubicBezTo>
                  <a:cubicBezTo>
                    <a:pt x="0" y="1260000"/>
                    <a:pt x="227667" y="984749"/>
                    <a:pt x="508509" y="984749"/>
                  </a:cubicBezTo>
                  <a:cubicBezTo>
                    <a:pt x="587496" y="984749"/>
                    <a:pt x="662277" y="1006522"/>
                    <a:pt x="728969" y="1045374"/>
                  </a:cubicBezTo>
                  <a:lnTo>
                    <a:pt x="754463" y="1063090"/>
                  </a:lnTo>
                  <a:lnTo>
                    <a:pt x="790176" y="935482"/>
                  </a:lnTo>
                  <a:cubicBezTo>
                    <a:pt x="967978" y="385738"/>
                    <a:pt x="1384222" y="0"/>
                    <a:pt x="18693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82"/>
            <p:cNvSpPr/>
            <p:nvPr/>
          </p:nvSpPr>
          <p:spPr>
            <a:xfrm>
              <a:off x="12034587" y="3451818"/>
              <a:ext cx="699533" cy="1229581"/>
            </a:xfrm>
            <a:custGeom>
              <a:avLst/>
              <a:gdLst/>
              <a:ahLst/>
              <a:cxnLst/>
              <a:rect l="l" t="t" r="r" b="b"/>
              <a:pathLst>
                <a:path w="699533" h="1229581">
                  <a:moveTo>
                    <a:pt x="508509" y="0"/>
                  </a:moveTo>
                  <a:cubicBezTo>
                    <a:pt x="548003" y="0"/>
                    <a:pt x="586445" y="5443"/>
                    <a:pt x="623350" y="15743"/>
                  </a:cubicBezTo>
                  <a:lnTo>
                    <a:pt x="699533" y="48116"/>
                  </a:lnTo>
                  <a:lnTo>
                    <a:pt x="699533" y="1181464"/>
                  </a:lnTo>
                  <a:lnTo>
                    <a:pt x="623350" y="1213838"/>
                  </a:lnTo>
                  <a:cubicBezTo>
                    <a:pt x="586445" y="1224138"/>
                    <a:pt x="548003" y="1229581"/>
                    <a:pt x="508509" y="1229581"/>
                  </a:cubicBezTo>
                  <a:cubicBezTo>
                    <a:pt x="227667" y="1229581"/>
                    <a:pt x="0" y="954329"/>
                    <a:pt x="0" y="614790"/>
                  </a:cubicBezTo>
                  <a:cubicBezTo>
                    <a:pt x="0" y="275251"/>
                    <a:pt x="227667" y="0"/>
                    <a:pt x="508509" y="0"/>
                  </a:cubicBez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2700108" y="3536779"/>
              <a:ext cx="318859" cy="10521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6951784" y="4920665"/>
            <a:ext cx="1964633" cy="1724425"/>
            <a:chOff x="16398843" y="10504392"/>
            <a:chExt cx="3247833" cy="3063362"/>
          </a:xfrm>
        </p:grpSpPr>
        <p:sp>
          <p:nvSpPr>
            <p:cNvPr id="211" name="Oval 395"/>
            <p:cNvSpPr/>
            <p:nvPr/>
          </p:nvSpPr>
          <p:spPr>
            <a:xfrm>
              <a:off x="17208932" y="10504392"/>
              <a:ext cx="2437744" cy="3063362"/>
            </a:xfrm>
            <a:custGeom>
              <a:avLst/>
              <a:gdLst/>
              <a:ahLst/>
              <a:cxnLst/>
              <a:rect l="l" t="t" r="r" b="b"/>
              <a:pathLst>
                <a:path w="2437744" h="3063362">
                  <a:moveTo>
                    <a:pt x="1266522" y="0"/>
                  </a:moveTo>
                  <a:cubicBezTo>
                    <a:pt x="1913372" y="0"/>
                    <a:pt x="2437744" y="685757"/>
                    <a:pt x="2437744" y="1531681"/>
                  </a:cubicBezTo>
                  <a:cubicBezTo>
                    <a:pt x="2437744" y="2377605"/>
                    <a:pt x="1913372" y="3063362"/>
                    <a:pt x="1266522" y="3063362"/>
                  </a:cubicBezTo>
                  <a:cubicBezTo>
                    <a:pt x="781384" y="3063362"/>
                    <a:pt x="365140" y="2677624"/>
                    <a:pt x="187340" y="2127881"/>
                  </a:cubicBezTo>
                  <a:lnTo>
                    <a:pt x="179404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63044" y="1022288"/>
                  </a:lnTo>
                  <a:lnTo>
                    <a:pt x="187340" y="935482"/>
                  </a:lnTo>
                  <a:cubicBezTo>
                    <a:pt x="365140" y="385738"/>
                    <a:pt x="781384" y="0"/>
                    <a:pt x="126652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395"/>
            <p:cNvSpPr/>
            <p:nvPr/>
          </p:nvSpPr>
          <p:spPr>
            <a:xfrm>
              <a:off x="16398843" y="11362657"/>
              <a:ext cx="914192" cy="1415405"/>
            </a:xfrm>
            <a:custGeom>
              <a:avLst/>
              <a:gdLst/>
              <a:ahLst/>
              <a:cxnLst/>
              <a:rect l="l" t="t" r="r" b="b"/>
              <a:pathLst>
                <a:path w="914192" h="1415405">
                  <a:moveTo>
                    <a:pt x="862142" y="0"/>
                  </a:moveTo>
                  <a:lnTo>
                    <a:pt x="862142" y="176197"/>
                  </a:lnTo>
                  <a:lnTo>
                    <a:pt x="914192" y="176197"/>
                  </a:lnTo>
                  <a:lnTo>
                    <a:pt x="914192" y="1253430"/>
                  </a:lnTo>
                  <a:lnTo>
                    <a:pt x="862142" y="1253430"/>
                  </a:lnTo>
                  <a:lnTo>
                    <a:pt x="862142" y="1415405"/>
                  </a:lnTo>
                  <a:lnTo>
                    <a:pt x="0" y="707702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7260985" y="11569302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>
            <a:grpSpLocks noChangeAspect="1"/>
          </p:cNvGrpSpPr>
          <p:nvPr/>
        </p:nvGrpSpPr>
        <p:grpSpPr>
          <a:xfrm>
            <a:off x="3626099" y="4938550"/>
            <a:ext cx="2079224" cy="1724423"/>
            <a:chOff x="14932552" y="14427124"/>
            <a:chExt cx="3437277" cy="3063361"/>
          </a:xfrm>
        </p:grpSpPr>
        <p:grpSp>
          <p:nvGrpSpPr>
            <p:cNvPr id="288" name="Group 287"/>
            <p:cNvGrpSpPr/>
            <p:nvPr/>
          </p:nvGrpSpPr>
          <p:grpSpPr>
            <a:xfrm>
              <a:off x="14932552" y="14427124"/>
              <a:ext cx="3437277" cy="3063361"/>
              <a:chOff x="14932552" y="14427124"/>
              <a:chExt cx="3437277" cy="3063361"/>
            </a:xfrm>
          </p:grpSpPr>
          <p:sp>
            <p:nvSpPr>
              <p:cNvPr id="290" name="Oval 452"/>
              <p:cNvSpPr/>
              <p:nvPr/>
            </p:nvSpPr>
            <p:spPr>
              <a:xfrm>
                <a:off x="14932552" y="14427124"/>
                <a:ext cx="2241743" cy="3063361"/>
              </a:xfrm>
              <a:custGeom>
                <a:avLst/>
                <a:gdLst/>
                <a:ahLst/>
                <a:cxnLst/>
                <a:rect l="l" t="t" r="r" b="b"/>
                <a:pathLst>
                  <a:path w="2241743" h="3063361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2241743" y="523730"/>
                    </a:lnTo>
                    <a:lnTo>
                      <a:pt x="2241743" y="2437199"/>
                    </a:lnTo>
                    <a:lnTo>
                      <a:pt x="2114321" y="2437199"/>
                    </a:lnTo>
                    <a:lnTo>
                      <a:pt x="2074997" y="2505973"/>
                    </a:lnTo>
                    <a:cubicBezTo>
                      <a:pt x="1860177" y="2846385"/>
                      <a:pt x="1535076" y="3063361"/>
                      <a:pt x="1171223" y="3063361"/>
                    </a:cubicBezTo>
                    <a:cubicBezTo>
                      <a:pt x="524374" y="3063361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452"/>
              <p:cNvSpPr/>
              <p:nvPr/>
            </p:nvSpPr>
            <p:spPr>
              <a:xfrm>
                <a:off x="17179449" y="14953536"/>
                <a:ext cx="1190380" cy="1913468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E4E4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9" name="Rectangle 288"/>
            <p:cNvSpPr/>
            <p:nvPr/>
          </p:nvSpPr>
          <p:spPr>
            <a:xfrm>
              <a:off x="17015025" y="14988888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3605317" y="3020754"/>
            <a:ext cx="2067143" cy="1724425"/>
            <a:chOff x="-10783039" y="2455183"/>
            <a:chExt cx="3417299" cy="3063362"/>
          </a:xfrm>
        </p:grpSpPr>
        <p:sp>
          <p:nvSpPr>
            <p:cNvPr id="302" name="Oval 119"/>
            <p:cNvSpPr/>
            <p:nvPr/>
          </p:nvSpPr>
          <p:spPr>
            <a:xfrm>
              <a:off x="-10783039" y="2455183"/>
              <a:ext cx="3417298" cy="3063362"/>
            </a:xfrm>
            <a:custGeom>
              <a:avLst/>
              <a:gdLst/>
              <a:ahLst/>
              <a:cxnLst/>
              <a:rect l="l" t="t" r="r" b="b"/>
              <a:pathLst>
                <a:path w="3417298" h="3063362">
                  <a:moveTo>
                    <a:pt x="1171223" y="0"/>
                  </a:moveTo>
                  <a:cubicBezTo>
                    <a:pt x="1535076" y="0"/>
                    <a:pt x="1860177" y="216978"/>
                    <a:pt x="2074996" y="557390"/>
                  </a:cubicBezTo>
                  <a:lnTo>
                    <a:pt x="2122623" y="640682"/>
                  </a:lnTo>
                  <a:lnTo>
                    <a:pt x="3417298" y="640682"/>
                  </a:lnTo>
                  <a:lnTo>
                    <a:pt x="3417298" y="835127"/>
                  </a:lnTo>
                  <a:lnTo>
                    <a:pt x="3413326" y="832406"/>
                  </a:lnTo>
                  <a:cubicBezTo>
                    <a:pt x="3341640" y="794160"/>
                    <a:pt x="3262824" y="773011"/>
                    <a:pt x="3180093" y="773011"/>
                  </a:cubicBezTo>
                  <a:cubicBezTo>
                    <a:pt x="2849167" y="773011"/>
                    <a:pt x="2580898" y="1111401"/>
                    <a:pt x="2580898" y="1528829"/>
                  </a:cubicBezTo>
                  <a:cubicBezTo>
                    <a:pt x="2580898" y="1946257"/>
                    <a:pt x="2849167" y="2284648"/>
                    <a:pt x="3180093" y="2284648"/>
                  </a:cubicBezTo>
                  <a:cubicBezTo>
                    <a:pt x="3262824" y="2284647"/>
                    <a:pt x="3341640" y="2263498"/>
                    <a:pt x="3413326" y="2225252"/>
                  </a:cubicBezTo>
                  <a:lnTo>
                    <a:pt x="3417298" y="2222533"/>
                  </a:lnTo>
                  <a:lnTo>
                    <a:pt x="3417298" y="2403753"/>
                  </a:lnTo>
                  <a:lnTo>
                    <a:pt x="2133446" y="2403753"/>
                  </a:lnTo>
                  <a:lnTo>
                    <a:pt x="2074996" y="2505972"/>
                  </a:lnTo>
                  <a:cubicBezTo>
                    <a:pt x="1860177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119"/>
            <p:cNvSpPr/>
            <p:nvPr/>
          </p:nvSpPr>
          <p:spPr>
            <a:xfrm>
              <a:off x="-8516803" y="3087126"/>
              <a:ext cx="1151063" cy="1763071"/>
            </a:xfrm>
            <a:custGeom>
              <a:avLst/>
              <a:gdLst/>
              <a:ahLst/>
              <a:cxnLst/>
              <a:rect l="l" t="t" r="r" b="b"/>
              <a:pathLst>
                <a:path w="1151063" h="1763071">
                  <a:moveTo>
                    <a:pt x="0" y="0"/>
                  </a:moveTo>
                  <a:lnTo>
                    <a:pt x="1151063" y="0"/>
                  </a:lnTo>
                  <a:lnTo>
                    <a:pt x="1151063" y="194445"/>
                  </a:lnTo>
                  <a:lnTo>
                    <a:pt x="1147091" y="191724"/>
                  </a:lnTo>
                  <a:cubicBezTo>
                    <a:pt x="1075405" y="153478"/>
                    <a:pt x="996589" y="132329"/>
                    <a:pt x="913858" y="132329"/>
                  </a:cubicBezTo>
                  <a:cubicBezTo>
                    <a:pt x="582932" y="132329"/>
                    <a:pt x="314663" y="470719"/>
                    <a:pt x="314663" y="888147"/>
                  </a:cubicBezTo>
                  <a:cubicBezTo>
                    <a:pt x="314663" y="1305575"/>
                    <a:pt x="582932" y="1643966"/>
                    <a:pt x="913858" y="1643966"/>
                  </a:cubicBezTo>
                  <a:cubicBezTo>
                    <a:pt x="996589" y="1643965"/>
                    <a:pt x="1075405" y="1622816"/>
                    <a:pt x="1147091" y="1584570"/>
                  </a:cubicBezTo>
                  <a:lnTo>
                    <a:pt x="1151063" y="1581851"/>
                  </a:lnTo>
                  <a:lnTo>
                    <a:pt x="1151063" y="1763071"/>
                  </a:lnTo>
                  <a:lnTo>
                    <a:pt x="0" y="1763071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-8689724" y="3130784"/>
              <a:ext cx="216620" cy="168634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>
            <a:grpSpLocks noChangeAspect="1"/>
          </p:cNvGrpSpPr>
          <p:nvPr/>
        </p:nvGrpSpPr>
        <p:grpSpPr>
          <a:xfrm>
            <a:off x="3626099" y="1146224"/>
            <a:ext cx="2047664" cy="1724423"/>
            <a:chOff x="-5626048" y="2471869"/>
            <a:chExt cx="3385096" cy="3063362"/>
          </a:xfrm>
        </p:grpSpPr>
        <p:sp>
          <p:nvSpPr>
            <p:cNvPr id="310" name="Oval 452"/>
            <p:cNvSpPr/>
            <p:nvPr/>
          </p:nvSpPr>
          <p:spPr>
            <a:xfrm>
              <a:off x="-5626048" y="2471869"/>
              <a:ext cx="3385096" cy="3063362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452"/>
            <p:cNvSpPr/>
            <p:nvPr/>
          </p:nvSpPr>
          <p:spPr>
            <a:xfrm>
              <a:off x="-3379150" y="2998282"/>
              <a:ext cx="1136044" cy="191346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-3543574" y="3033634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>
            <a:grpSpLocks noChangeAspect="1"/>
          </p:cNvGrpSpPr>
          <p:nvPr/>
        </p:nvGrpSpPr>
        <p:grpSpPr>
          <a:xfrm>
            <a:off x="7109157" y="1146224"/>
            <a:ext cx="1807260" cy="1724423"/>
            <a:chOff x="-5476770" y="1898121"/>
            <a:chExt cx="2987673" cy="3063362"/>
          </a:xfrm>
        </p:grpSpPr>
        <p:sp>
          <p:nvSpPr>
            <p:cNvPr id="314" name="Oval 395"/>
            <p:cNvSpPr/>
            <p:nvPr/>
          </p:nvSpPr>
          <p:spPr>
            <a:xfrm>
              <a:off x="-4937435" y="1898121"/>
              <a:ext cx="2448338" cy="3063362"/>
            </a:xfrm>
            <a:custGeom>
              <a:avLst/>
              <a:gdLst/>
              <a:ahLst/>
              <a:cxnLst/>
              <a:rect l="l" t="t" r="r" b="b"/>
              <a:pathLst>
                <a:path w="2448338" h="3063362">
                  <a:moveTo>
                    <a:pt x="1277115" y="0"/>
                  </a:moveTo>
                  <a:cubicBezTo>
                    <a:pt x="1923964" y="0"/>
                    <a:pt x="2448338" y="685757"/>
                    <a:pt x="2448338" y="1531681"/>
                  </a:cubicBezTo>
                  <a:cubicBezTo>
                    <a:pt x="2448338" y="2377605"/>
                    <a:pt x="1923964" y="3063362"/>
                    <a:pt x="1277115" y="3063362"/>
                  </a:cubicBezTo>
                  <a:cubicBezTo>
                    <a:pt x="791978" y="3063362"/>
                    <a:pt x="375734" y="2677624"/>
                    <a:pt x="197933" y="2127881"/>
                  </a:cubicBezTo>
                  <a:lnTo>
                    <a:pt x="189996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73638" y="1022288"/>
                  </a:lnTo>
                  <a:lnTo>
                    <a:pt x="197933" y="935482"/>
                  </a:lnTo>
                  <a:cubicBezTo>
                    <a:pt x="375734" y="385738"/>
                    <a:pt x="791978" y="0"/>
                    <a:pt x="127711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95"/>
            <p:cNvSpPr/>
            <p:nvPr/>
          </p:nvSpPr>
          <p:spPr>
            <a:xfrm>
              <a:off x="-5476770" y="2928392"/>
              <a:ext cx="654031" cy="1077233"/>
            </a:xfrm>
            <a:custGeom>
              <a:avLst/>
              <a:gdLst/>
              <a:ahLst/>
              <a:cxnLst/>
              <a:rect l="l" t="t" r="r" b="b"/>
              <a:pathLst>
                <a:path w="654031" h="1077233">
                  <a:moveTo>
                    <a:pt x="0" y="0"/>
                  </a:moveTo>
                  <a:lnTo>
                    <a:pt x="654031" y="0"/>
                  </a:lnTo>
                  <a:lnTo>
                    <a:pt x="654031" y="1077233"/>
                  </a:lnTo>
                  <a:lnTo>
                    <a:pt x="0" y="1077233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-4874789" y="2963031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31440" y="1341892"/>
            <a:ext cx="2248087" cy="5141188"/>
            <a:chOff x="356498" y="1850753"/>
            <a:chExt cx="1950245" cy="4460048"/>
          </a:xfrm>
        </p:grpSpPr>
        <p:grpSp>
          <p:nvGrpSpPr>
            <p:cNvPr id="83" name="Group 82"/>
            <p:cNvGrpSpPr/>
            <p:nvPr/>
          </p:nvGrpSpPr>
          <p:grpSpPr>
            <a:xfrm>
              <a:off x="432838" y="3467919"/>
              <a:ext cx="631775" cy="1066480"/>
              <a:chOff x="1405278" y="2000779"/>
              <a:chExt cx="550514" cy="776124"/>
            </a:xfrm>
          </p:grpSpPr>
          <p:sp>
            <p:nvSpPr>
              <p:cNvPr id="139" name="Rectangle 2"/>
              <p:cNvSpPr/>
              <p:nvPr/>
            </p:nvSpPr>
            <p:spPr>
              <a:xfrm flipH="1">
                <a:off x="1459613" y="2060996"/>
                <a:ext cx="477580" cy="71590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6200000" flipH="1">
                <a:off x="1645173" y="1760884"/>
                <a:ext cx="70723" cy="550514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678467" y="2621096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6483" y="2618250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64191" y="226770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rot="1801157">
                <a:off x="1511541" y="219833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rot="1801157">
                <a:off x="1589174" y="2239908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rot="8717607">
                <a:off x="1590325" y="2367458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rot="8717607">
                <a:off x="1519590" y="2419912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rot="10800000">
                <a:off x="1796914" y="209596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rot="10800000">
                <a:off x="1708899" y="2098807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529633" y="2590995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806045" y="243928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 flipV="1">
                <a:off x="1458976" y="2016500"/>
                <a:ext cx="0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937192" y="2016500"/>
                <a:ext cx="3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356498" y="4922778"/>
              <a:ext cx="781281" cy="1388023"/>
              <a:chOff x="-22775321" y="13881374"/>
              <a:chExt cx="3584372" cy="5173171"/>
            </a:xfrm>
          </p:grpSpPr>
          <p:sp>
            <p:nvSpPr>
              <p:cNvPr id="122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85" name="Down Arrow 84"/>
            <p:cNvSpPr>
              <a:spLocks/>
            </p:cNvSpPr>
            <p:nvPr/>
          </p:nvSpPr>
          <p:spPr>
            <a:xfrm flipH="1">
              <a:off x="649807" y="4621294"/>
              <a:ext cx="231449" cy="324970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208"/>
            <p:cNvSpPr/>
            <p:nvPr/>
          </p:nvSpPr>
          <p:spPr>
            <a:xfrm flipH="1">
              <a:off x="806714" y="2823868"/>
              <a:ext cx="184031" cy="74570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flipH="1">
              <a:off x="838224" y="3268019"/>
              <a:ext cx="117794" cy="122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" name="Rectangle 23"/>
            <p:cNvSpPr/>
            <p:nvPr/>
          </p:nvSpPr>
          <p:spPr>
            <a:xfrm>
              <a:off x="562811" y="2823869"/>
              <a:ext cx="184031" cy="753469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7158" y="3268502"/>
              <a:ext cx="117794" cy="122623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1000688" y="2823868"/>
              <a:ext cx="1306055" cy="40854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86780" y="2823869"/>
              <a:ext cx="59958" cy="40495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 rot="5400000">
              <a:off x="679709" y="3094464"/>
              <a:ext cx="197036" cy="4629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86780" y="1850753"/>
              <a:ext cx="1819961" cy="973115"/>
              <a:chOff x="1463682" y="381301"/>
              <a:chExt cx="1532565" cy="778619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1483540" y="424613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57325" y="640165"/>
                <a:ext cx="511067" cy="458134"/>
                <a:chOff x="-10783039" y="2455183"/>
                <a:chExt cx="3417299" cy="3063362"/>
              </a:xfrm>
            </p:grpSpPr>
            <p:sp>
              <p:nvSpPr>
                <p:cNvPr id="119" name="Oval 119"/>
                <p:cNvSpPr/>
                <p:nvPr/>
              </p:nvSpPr>
              <p:spPr>
                <a:xfrm>
                  <a:off x="-10783039" y="2455183"/>
                  <a:ext cx="341729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298" h="3063362">
                      <a:moveTo>
                        <a:pt x="1171223" y="0"/>
                      </a:moveTo>
                      <a:cubicBezTo>
                        <a:pt x="1535076" y="0"/>
                        <a:pt x="1860177" y="216978"/>
                        <a:pt x="2074996" y="557390"/>
                      </a:cubicBezTo>
                      <a:lnTo>
                        <a:pt x="2122623" y="640682"/>
                      </a:lnTo>
                      <a:lnTo>
                        <a:pt x="3417298" y="640682"/>
                      </a:lnTo>
                      <a:lnTo>
                        <a:pt x="3417298" y="835127"/>
                      </a:lnTo>
                      <a:lnTo>
                        <a:pt x="3413326" y="832406"/>
                      </a:lnTo>
                      <a:cubicBezTo>
                        <a:pt x="3341640" y="794160"/>
                        <a:pt x="3262824" y="773011"/>
                        <a:pt x="3180093" y="773011"/>
                      </a:cubicBezTo>
                      <a:cubicBezTo>
                        <a:pt x="2849167" y="773011"/>
                        <a:pt x="2580898" y="1111401"/>
                        <a:pt x="2580898" y="1528829"/>
                      </a:cubicBezTo>
                      <a:cubicBezTo>
                        <a:pt x="2580898" y="1946257"/>
                        <a:pt x="2849167" y="2284648"/>
                        <a:pt x="3180093" y="2284648"/>
                      </a:cubicBezTo>
                      <a:cubicBezTo>
                        <a:pt x="3262824" y="2284647"/>
                        <a:pt x="3341640" y="2263498"/>
                        <a:pt x="3413326" y="2225252"/>
                      </a:cubicBezTo>
                      <a:lnTo>
                        <a:pt x="3417298" y="2222533"/>
                      </a:lnTo>
                      <a:lnTo>
                        <a:pt x="3417298" y="2403753"/>
                      </a:lnTo>
                      <a:lnTo>
                        <a:pt x="2133446" y="2403753"/>
                      </a:lnTo>
                      <a:lnTo>
                        <a:pt x="2074996" y="2505972"/>
                      </a:lnTo>
                      <a:cubicBezTo>
                        <a:pt x="1860177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8516803" y="3087126"/>
                  <a:ext cx="1151063" cy="176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-8689724" y="3130784"/>
                  <a:ext cx="216620" cy="168634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591858" y="553218"/>
                <a:ext cx="506251" cy="458134"/>
                <a:chOff x="-5626048" y="2471869"/>
                <a:chExt cx="3385096" cy="3063362"/>
              </a:xfrm>
            </p:grpSpPr>
            <p:sp>
              <p:nvSpPr>
                <p:cNvPr id="116" name="Oval 452"/>
                <p:cNvSpPr/>
                <p:nvPr/>
              </p:nvSpPr>
              <p:spPr>
                <a:xfrm>
                  <a:off x="-5626048" y="2471869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452"/>
                <p:cNvSpPr/>
                <p:nvPr/>
              </p:nvSpPr>
              <p:spPr>
                <a:xfrm>
                  <a:off x="-3379150" y="2998282"/>
                  <a:ext cx="1136044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-3543574" y="3033634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527571" y="439904"/>
                <a:ext cx="514054" cy="458134"/>
                <a:chOff x="14932552" y="14427124"/>
                <a:chExt cx="3437277" cy="306336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14932552" y="14427124"/>
                  <a:ext cx="3437277" cy="3063361"/>
                  <a:chOff x="14932552" y="14427124"/>
                  <a:chExt cx="3437277" cy="3063361"/>
                </a:xfrm>
              </p:grpSpPr>
              <p:sp>
                <p:nvSpPr>
                  <p:cNvPr id="114" name="Oval 452"/>
                  <p:cNvSpPr/>
                  <p:nvPr/>
                </p:nvSpPr>
                <p:spPr>
                  <a:xfrm>
                    <a:off x="14932552" y="14427124"/>
                    <a:ext cx="2241743" cy="306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743" h="3063361">
                        <a:moveTo>
                          <a:pt x="1171223" y="0"/>
                        </a:moveTo>
                        <a:cubicBezTo>
                          <a:pt x="1494648" y="0"/>
                          <a:pt x="1787453" y="171439"/>
                          <a:pt x="1999403" y="448619"/>
                        </a:cubicBezTo>
                        <a:lnTo>
                          <a:pt x="2051603" y="523730"/>
                        </a:lnTo>
                        <a:lnTo>
                          <a:pt x="2241743" y="523730"/>
                        </a:lnTo>
                        <a:lnTo>
                          <a:pt x="2241743" y="2437199"/>
                        </a:lnTo>
                        <a:lnTo>
                          <a:pt x="2114321" y="2437199"/>
                        </a:lnTo>
                        <a:lnTo>
                          <a:pt x="2074997" y="2505973"/>
                        </a:lnTo>
                        <a:cubicBezTo>
                          <a:pt x="1860177" y="2846385"/>
                          <a:pt x="1535076" y="3063361"/>
                          <a:pt x="1171223" y="3063361"/>
                        </a:cubicBezTo>
                        <a:cubicBezTo>
                          <a:pt x="524374" y="3063361"/>
                          <a:pt x="0" y="2377605"/>
                          <a:pt x="0" y="1531681"/>
                        </a:cubicBezTo>
                        <a:cubicBezTo>
                          <a:pt x="0" y="685757"/>
                          <a:pt x="524374" y="0"/>
                          <a:pt x="11712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452"/>
                  <p:cNvSpPr/>
                  <p:nvPr/>
                </p:nvSpPr>
                <p:spPr>
                  <a:xfrm>
                    <a:off x="17179449" y="14953536"/>
                    <a:ext cx="1190380" cy="1913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E4E400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Rectangle 112"/>
                <p:cNvSpPr/>
                <p:nvPr/>
              </p:nvSpPr>
              <p:spPr>
                <a:xfrm>
                  <a:off x="17015025" y="14988888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 rot="5400000">
                <a:off x="2254156" y="424059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2302081" y="640165"/>
                <a:ext cx="454728" cy="458134"/>
                <a:chOff x="12034586" y="2471869"/>
                <a:chExt cx="3040582" cy="3063362"/>
              </a:xfrm>
            </p:grpSpPr>
            <p:sp>
              <p:nvSpPr>
                <p:cNvPr id="109" name="Oval 382"/>
                <p:cNvSpPr/>
                <p:nvPr/>
              </p:nvSpPr>
              <p:spPr>
                <a:xfrm>
                  <a:off x="12034586" y="2471869"/>
                  <a:ext cx="3040582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0582" h="3063362">
                      <a:moveTo>
                        <a:pt x="1869359" y="0"/>
                      </a:moveTo>
                      <a:cubicBezTo>
                        <a:pt x="2516208" y="0"/>
                        <a:pt x="3040582" y="685757"/>
                        <a:pt x="3040582" y="1531681"/>
                      </a:cubicBezTo>
                      <a:cubicBezTo>
                        <a:pt x="3040582" y="2377605"/>
                        <a:pt x="2516208" y="3063362"/>
                        <a:pt x="1869359" y="3063362"/>
                      </a:cubicBezTo>
                      <a:cubicBezTo>
                        <a:pt x="1384222" y="3063362"/>
                        <a:pt x="967978" y="2677624"/>
                        <a:pt x="790176" y="2127881"/>
                      </a:cubicBezTo>
                      <a:lnTo>
                        <a:pt x="786261" y="2113892"/>
                      </a:lnTo>
                      <a:lnTo>
                        <a:pt x="728969" y="2153704"/>
                      </a:lnTo>
                      <a:cubicBezTo>
                        <a:pt x="662277" y="2192557"/>
                        <a:pt x="587496" y="2214330"/>
                        <a:pt x="508509" y="2214330"/>
                      </a:cubicBezTo>
                      <a:cubicBezTo>
                        <a:pt x="227667" y="2214330"/>
                        <a:pt x="0" y="1939078"/>
                        <a:pt x="0" y="1599539"/>
                      </a:cubicBezTo>
                      <a:cubicBezTo>
                        <a:pt x="0" y="1260000"/>
                        <a:pt x="227667" y="984749"/>
                        <a:pt x="508509" y="984749"/>
                      </a:cubicBezTo>
                      <a:cubicBezTo>
                        <a:pt x="587496" y="984749"/>
                        <a:pt x="662277" y="1006522"/>
                        <a:pt x="728969" y="1045374"/>
                      </a:cubicBezTo>
                      <a:lnTo>
                        <a:pt x="754463" y="1063090"/>
                      </a:lnTo>
                      <a:lnTo>
                        <a:pt x="790176" y="935482"/>
                      </a:lnTo>
                      <a:cubicBezTo>
                        <a:pt x="967978" y="385738"/>
                        <a:pt x="1384222" y="0"/>
                        <a:pt x="18693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382"/>
                <p:cNvSpPr/>
                <p:nvPr/>
              </p:nvSpPr>
              <p:spPr>
                <a:xfrm>
                  <a:off x="12034587" y="3451818"/>
                  <a:ext cx="699533" cy="1229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2700108" y="3536779"/>
                  <a:ext cx="318859" cy="10521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405120" y="553218"/>
                <a:ext cx="446815" cy="458134"/>
                <a:chOff x="-5476770" y="1898121"/>
                <a:chExt cx="2987673" cy="3063362"/>
              </a:xfrm>
            </p:grpSpPr>
            <p:sp>
              <p:nvSpPr>
                <p:cNvPr id="106" name="Oval 395"/>
                <p:cNvSpPr/>
                <p:nvPr/>
              </p:nvSpPr>
              <p:spPr>
                <a:xfrm>
                  <a:off x="-4937435" y="1898121"/>
                  <a:ext cx="244833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338" h="3063362">
                      <a:moveTo>
                        <a:pt x="1277115" y="0"/>
                      </a:moveTo>
                      <a:cubicBezTo>
                        <a:pt x="1923964" y="0"/>
                        <a:pt x="2448338" y="685757"/>
                        <a:pt x="2448338" y="1531681"/>
                      </a:cubicBezTo>
                      <a:cubicBezTo>
                        <a:pt x="2448338" y="2377605"/>
                        <a:pt x="1923964" y="3063362"/>
                        <a:pt x="1277115" y="3063362"/>
                      </a:cubicBezTo>
                      <a:cubicBezTo>
                        <a:pt x="791978" y="3063362"/>
                        <a:pt x="375734" y="2677624"/>
                        <a:pt x="197933" y="2127881"/>
                      </a:cubicBezTo>
                      <a:lnTo>
                        <a:pt x="189996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73638" y="1022288"/>
                      </a:lnTo>
                      <a:lnTo>
                        <a:pt x="197933" y="935482"/>
                      </a:lnTo>
                      <a:cubicBezTo>
                        <a:pt x="375734" y="385738"/>
                        <a:pt x="791978" y="0"/>
                        <a:pt x="1277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395"/>
                <p:cNvSpPr/>
                <p:nvPr/>
              </p:nvSpPr>
              <p:spPr>
                <a:xfrm>
                  <a:off x="-5476770" y="2928392"/>
                  <a:ext cx="654031" cy="107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-4874789" y="2963031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2442422" y="439903"/>
                <a:ext cx="485723" cy="458134"/>
                <a:chOff x="16398843" y="10504392"/>
                <a:chExt cx="3247833" cy="3063362"/>
              </a:xfrm>
            </p:grpSpPr>
            <p:sp>
              <p:nvSpPr>
                <p:cNvPr id="103" name="Oval 395"/>
                <p:cNvSpPr/>
                <p:nvPr/>
              </p:nvSpPr>
              <p:spPr>
                <a:xfrm>
                  <a:off x="17208932" y="10504392"/>
                  <a:ext cx="2437744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744" h="3063362">
                      <a:moveTo>
                        <a:pt x="1266522" y="0"/>
                      </a:moveTo>
                      <a:cubicBezTo>
                        <a:pt x="1913372" y="0"/>
                        <a:pt x="2437744" y="685757"/>
                        <a:pt x="2437744" y="1531681"/>
                      </a:cubicBezTo>
                      <a:cubicBezTo>
                        <a:pt x="2437744" y="2377605"/>
                        <a:pt x="1913372" y="3063362"/>
                        <a:pt x="1266522" y="3063362"/>
                      </a:cubicBezTo>
                      <a:cubicBezTo>
                        <a:pt x="781384" y="3063362"/>
                        <a:pt x="365140" y="2677624"/>
                        <a:pt x="187340" y="2127881"/>
                      </a:cubicBezTo>
                      <a:lnTo>
                        <a:pt x="179404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63044" y="1022288"/>
                      </a:lnTo>
                      <a:lnTo>
                        <a:pt x="187340" y="935482"/>
                      </a:lnTo>
                      <a:cubicBezTo>
                        <a:pt x="365140" y="385738"/>
                        <a:pt x="781384" y="0"/>
                        <a:pt x="126652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395"/>
                <p:cNvSpPr/>
                <p:nvPr/>
              </p:nvSpPr>
              <p:spPr>
                <a:xfrm>
                  <a:off x="16398843" y="11362657"/>
                  <a:ext cx="914192" cy="141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7260985" y="11569302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 rot="5400000">
                <a:off x="1840655" y="4328"/>
                <a:ext cx="778619" cy="1532565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5854638" y="2036085"/>
            <a:ext cx="882842" cy="7555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854638" y="3947899"/>
            <a:ext cx="882842" cy="7555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854638" y="5805200"/>
            <a:ext cx="882842" cy="7555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5854638" y="2037762"/>
            <a:ext cx="882842" cy="377499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854638" y="2026730"/>
            <a:ext cx="882842" cy="1939074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5854638" y="3951677"/>
            <a:ext cx="882842" cy="1861078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5854638" y="2036085"/>
            <a:ext cx="882842" cy="377667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854638" y="2037762"/>
            <a:ext cx="882842" cy="1913915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854638" y="3951677"/>
            <a:ext cx="882842" cy="1861078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5"/>
          <p:cNvSpPr>
            <a:spLocks noChangeArrowheads="1"/>
          </p:cNvSpPr>
          <p:nvPr/>
        </p:nvSpPr>
        <p:spPr bwMode="auto">
          <a:xfrm>
            <a:off x="-15875" y="1050666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720552" y="6006185"/>
            <a:ext cx="7702896" cy="657643"/>
            <a:chOff x="884995" y="4144091"/>
            <a:chExt cx="7702896" cy="657643"/>
          </a:xfrm>
        </p:grpSpPr>
        <p:sp>
          <p:nvSpPr>
            <p:cNvPr id="179" name="Rectangle 5"/>
            <p:cNvSpPr>
              <a:spLocks noChangeArrowheads="1"/>
            </p:cNvSpPr>
            <p:nvPr/>
          </p:nvSpPr>
          <p:spPr bwMode="auto">
            <a:xfrm>
              <a:off x="884995" y="4144091"/>
              <a:ext cx="7702896" cy="6576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996972" y="4222033"/>
              <a:ext cx="74614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Need to transition to a NextGen sequencing output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1976644" y="1159845"/>
            <a:ext cx="5190712" cy="4684030"/>
            <a:chOff x="1976644" y="1159845"/>
            <a:chExt cx="5190712" cy="4684030"/>
          </a:xfrm>
        </p:grpSpPr>
        <p:sp>
          <p:nvSpPr>
            <p:cNvPr id="254" name="Rectangle 5"/>
            <p:cNvSpPr>
              <a:spLocks noChangeArrowheads="1"/>
            </p:cNvSpPr>
            <p:nvPr/>
          </p:nvSpPr>
          <p:spPr bwMode="auto">
            <a:xfrm>
              <a:off x="1976644" y="1159845"/>
              <a:ext cx="5190712" cy="46840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5" name="Group 254"/>
            <p:cNvGrpSpPr/>
            <p:nvPr/>
          </p:nvGrpSpPr>
          <p:grpSpPr>
            <a:xfrm>
              <a:off x="2187539" y="4662940"/>
              <a:ext cx="770042" cy="1032607"/>
              <a:chOff x="-1440737" y="5281232"/>
              <a:chExt cx="303453" cy="507070"/>
            </a:xfrm>
          </p:grpSpPr>
          <p:sp>
            <p:nvSpPr>
              <p:cNvPr id="380" name="Oval 119"/>
              <p:cNvSpPr/>
              <p:nvPr/>
            </p:nvSpPr>
            <p:spPr>
              <a:xfrm>
                <a:off x="-1440737" y="5281232"/>
                <a:ext cx="303453" cy="507070"/>
              </a:xfrm>
              <a:custGeom>
                <a:avLst/>
                <a:gdLst/>
                <a:ahLst/>
                <a:cxnLst/>
                <a:rect l="l" t="t" r="r" b="b"/>
                <a:pathLst>
                  <a:path w="303453" h="507070">
                    <a:moveTo>
                      <a:pt x="0" y="0"/>
                    </a:moveTo>
                    <a:lnTo>
                      <a:pt x="32975" y="28309"/>
                    </a:lnTo>
                    <a:cubicBezTo>
                      <a:pt x="44763" y="41059"/>
                      <a:pt x="55525" y="55524"/>
                      <a:pt x="65063" y="71430"/>
                    </a:cubicBezTo>
                    <a:lnTo>
                      <a:pt x="73521" y="86998"/>
                    </a:lnTo>
                    <a:lnTo>
                      <a:pt x="303453" y="86998"/>
                    </a:lnTo>
                    <a:lnTo>
                      <a:pt x="303453" y="123342"/>
                    </a:lnTo>
                    <a:lnTo>
                      <a:pt x="302748" y="122834"/>
                    </a:lnTo>
                    <a:cubicBezTo>
                      <a:pt x="290016" y="115685"/>
                      <a:pt x="276019" y="111732"/>
                      <a:pt x="261326" y="111732"/>
                    </a:cubicBezTo>
                    <a:cubicBezTo>
                      <a:pt x="202554" y="111732"/>
                      <a:pt x="154910" y="174981"/>
                      <a:pt x="154910" y="253002"/>
                    </a:cubicBezTo>
                    <a:cubicBezTo>
                      <a:pt x="154910" y="331024"/>
                      <a:pt x="202554" y="394273"/>
                      <a:pt x="261326" y="394273"/>
                    </a:cubicBezTo>
                    <a:cubicBezTo>
                      <a:pt x="276019" y="394272"/>
                      <a:pt x="290016" y="390319"/>
                      <a:pt x="302748" y="383171"/>
                    </a:cubicBezTo>
                    <a:lnTo>
                      <a:pt x="303453" y="382663"/>
                    </a:lnTo>
                    <a:lnTo>
                      <a:pt x="303453" y="416535"/>
                    </a:lnTo>
                    <a:lnTo>
                      <a:pt x="75443" y="416535"/>
                    </a:lnTo>
                    <a:lnTo>
                      <a:pt x="65063" y="435640"/>
                    </a:lnTo>
                    <a:cubicBezTo>
                      <a:pt x="55525" y="451547"/>
                      <a:pt x="44763" y="466012"/>
                      <a:pt x="32975" y="478761"/>
                    </a:cubicBezTo>
                    <a:lnTo>
                      <a:pt x="0" y="50707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119"/>
              <p:cNvSpPr/>
              <p:nvPr/>
            </p:nvSpPr>
            <p:spPr>
              <a:xfrm>
                <a:off x="-1341712" y="5366597"/>
                <a:ext cx="204427" cy="329536"/>
              </a:xfrm>
              <a:custGeom>
                <a:avLst/>
                <a:gdLst/>
                <a:ahLst/>
                <a:cxnLst/>
                <a:rect l="l" t="t" r="r" b="b"/>
                <a:pathLst>
                  <a:path w="1151063" h="1763071">
                    <a:moveTo>
                      <a:pt x="0" y="0"/>
                    </a:moveTo>
                    <a:lnTo>
                      <a:pt x="1151063" y="0"/>
                    </a:lnTo>
                    <a:lnTo>
                      <a:pt x="1151063" y="194445"/>
                    </a:lnTo>
                    <a:lnTo>
                      <a:pt x="1147091" y="191724"/>
                    </a:lnTo>
                    <a:cubicBezTo>
                      <a:pt x="1075405" y="153478"/>
                      <a:pt x="996589" y="132329"/>
                      <a:pt x="913858" y="132329"/>
                    </a:cubicBezTo>
                    <a:cubicBezTo>
                      <a:pt x="582932" y="132329"/>
                      <a:pt x="314663" y="470719"/>
                      <a:pt x="314663" y="888147"/>
                    </a:cubicBezTo>
                    <a:cubicBezTo>
                      <a:pt x="314663" y="1305575"/>
                      <a:pt x="582932" y="1643966"/>
                      <a:pt x="913858" y="1643966"/>
                    </a:cubicBezTo>
                    <a:cubicBezTo>
                      <a:pt x="996589" y="1643965"/>
                      <a:pt x="1075405" y="1622816"/>
                      <a:pt x="1147091" y="1584570"/>
                    </a:cubicBezTo>
                    <a:lnTo>
                      <a:pt x="1151063" y="1581851"/>
                    </a:lnTo>
                    <a:lnTo>
                      <a:pt x="1151063" y="1763071"/>
                    </a:lnTo>
                    <a:lnTo>
                      <a:pt x="0" y="1763071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-1372422" y="5374757"/>
                <a:ext cx="38471" cy="315195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2191168" y="3503738"/>
              <a:ext cx="762785" cy="1040808"/>
              <a:chOff x="-1440738" y="4596006"/>
              <a:chExt cx="300593" cy="511097"/>
            </a:xfrm>
          </p:grpSpPr>
          <p:sp>
            <p:nvSpPr>
              <p:cNvPr id="377" name="Oval 452"/>
              <p:cNvSpPr/>
              <p:nvPr/>
            </p:nvSpPr>
            <p:spPr>
              <a:xfrm>
                <a:off x="-1440738" y="4596006"/>
                <a:ext cx="300593" cy="511097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452"/>
              <p:cNvSpPr/>
              <p:nvPr/>
            </p:nvSpPr>
            <p:spPr>
              <a:xfrm>
                <a:off x="-1342287" y="4663217"/>
                <a:ext cx="201759" cy="357647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-1371488" y="4669825"/>
                <a:ext cx="38471" cy="345667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>
              <a:off x="2170286" y="2324670"/>
              <a:ext cx="804548" cy="1060671"/>
              <a:chOff x="-1440738" y="3922273"/>
              <a:chExt cx="317051" cy="520851"/>
            </a:xfrm>
          </p:grpSpPr>
          <p:sp>
            <p:nvSpPr>
              <p:cNvPr id="374" name="Oval 452"/>
              <p:cNvSpPr/>
              <p:nvPr/>
            </p:nvSpPr>
            <p:spPr>
              <a:xfrm>
                <a:off x="-1440738" y="3922273"/>
                <a:ext cx="104727" cy="520851"/>
              </a:xfrm>
              <a:custGeom>
                <a:avLst/>
                <a:gdLst/>
                <a:ahLst/>
                <a:cxnLst/>
                <a:rect l="l" t="t" r="r" b="b"/>
                <a:pathLst>
                  <a:path w="104727" h="520851">
                    <a:moveTo>
                      <a:pt x="0" y="0"/>
                    </a:moveTo>
                    <a:lnTo>
                      <a:pt x="30904" y="23086"/>
                    </a:lnTo>
                    <a:cubicBezTo>
                      <a:pt x="41970" y="33376"/>
                      <a:pt x="52277" y="45093"/>
                      <a:pt x="61688" y="58045"/>
                    </a:cubicBezTo>
                    <a:lnTo>
                      <a:pt x="70959" y="72084"/>
                    </a:lnTo>
                    <a:lnTo>
                      <a:pt x="104727" y="72084"/>
                    </a:lnTo>
                    <a:lnTo>
                      <a:pt x="104727" y="429731"/>
                    </a:lnTo>
                    <a:lnTo>
                      <a:pt x="82097" y="429731"/>
                    </a:lnTo>
                    <a:lnTo>
                      <a:pt x="75113" y="442586"/>
                    </a:lnTo>
                    <a:cubicBezTo>
                      <a:pt x="56038" y="474399"/>
                      <a:pt x="32065" y="500444"/>
                      <a:pt x="4785" y="518536"/>
                    </a:cubicBezTo>
                    <a:lnTo>
                      <a:pt x="0" y="52085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452"/>
              <p:cNvSpPr/>
              <p:nvPr/>
            </p:nvSpPr>
            <p:spPr>
              <a:xfrm>
                <a:off x="-1335096" y="3994857"/>
                <a:ext cx="211409" cy="357647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-1364297" y="4001465"/>
                <a:ext cx="38471" cy="345667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6233157" y="1303051"/>
              <a:ext cx="511139" cy="894177"/>
              <a:chOff x="-733623" y="5351382"/>
              <a:chExt cx="201426" cy="439093"/>
            </a:xfrm>
          </p:grpSpPr>
          <p:sp>
            <p:nvSpPr>
              <p:cNvPr id="371" name="Oval 382"/>
              <p:cNvSpPr/>
              <p:nvPr/>
            </p:nvSpPr>
            <p:spPr>
              <a:xfrm>
                <a:off x="-733622" y="5351382"/>
                <a:ext cx="201425" cy="439093"/>
              </a:xfrm>
              <a:custGeom>
                <a:avLst/>
                <a:gdLst/>
                <a:ahLst/>
                <a:cxnLst/>
                <a:rect l="l" t="t" r="r" b="b"/>
                <a:pathLst>
                  <a:path w="201425" h="439093">
                    <a:moveTo>
                      <a:pt x="201425" y="0"/>
                    </a:moveTo>
                    <a:lnTo>
                      <a:pt x="201425" y="439093"/>
                    </a:lnTo>
                    <a:lnTo>
                      <a:pt x="171486" y="401651"/>
                    </a:lnTo>
                    <a:cubicBezTo>
                      <a:pt x="158769" y="380443"/>
                      <a:pt x="148228" y="356670"/>
                      <a:pt x="140334" y="330982"/>
                    </a:cubicBezTo>
                    <a:lnTo>
                      <a:pt x="139639" y="328367"/>
                    </a:lnTo>
                    <a:lnTo>
                      <a:pt x="129464" y="335809"/>
                    </a:lnTo>
                    <a:cubicBezTo>
                      <a:pt x="117619" y="343071"/>
                      <a:pt x="104338" y="347140"/>
                      <a:pt x="90310" y="347140"/>
                    </a:cubicBezTo>
                    <a:cubicBezTo>
                      <a:pt x="40433" y="347140"/>
                      <a:pt x="0" y="295693"/>
                      <a:pt x="0" y="232230"/>
                    </a:cubicBezTo>
                    <a:cubicBezTo>
                      <a:pt x="0" y="168766"/>
                      <a:pt x="40433" y="117319"/>
                      <a:pt x="90310" y="117319"/>
                    </a:cubicBezTo>
                    <a:cubicBezTo>
                      <a:pt x="104338" y="117319"/>
                      <a:pt x="117619" y="121389"/>
                      <a:pt x="129464" y="128650"/>
                    </a:cubicBezTo>
                    <a:lnTo>
                      <a:pt x="133991" y="131962"/>
                    </a:lnTo>
                    <a:lnTo>
                      <a:pt x="140334" y="108110"/>
                    </a:lnTo>
                    <a:cubicBezTo>
                      <a:pt x="148228" y="82422"/>
                      <a:pt x="158769" y="58650"/>
                      <a:pt x="171486" y="3744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82"/>
              <p:cNvSpPr/>
              <p:nvPr/>
            </p:nvSpPr>
            <p:spPr>
              <a:xfrm>
                <a:off x="-733623" y="5467803"/>
                <a:ext cx="124236" cy="229821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-615427" y="5483683"/>
                <a:ext cx="56629" cy="19665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4855417" y="1295706"/>
              <a:ext cx="494611" cy="908868"/>
              <a:chOff x="-728657" y="4557915"/>
              <a:chExt cx="194913" cy="446307"/>
            </a:xfrm>
          </p:grpSpPr>
          <p:sp>
            <p:nvSpPr>
              <p:cNvPr id="368" name="Oval 395"/>
              <p:cNvSpPr/>
              <p:nvPr/>
            </p:nvSpPr>
            <p:spPr>
              <a:xfrm>
                <a:off x="-632872" y="4557915"/>
                <a:ext cx="99128" cy="446307"/>
              </a:xfrm>
              <a:custGeom>
                <a:avLst/>
                <a:gdLst/>
                <a:ahLst/>
                <a:cxnLst/>
                <a:rect l="l" t="t" r="r" b="b"/>
                <a:pathLst>
                  <a:path w="99128" h="446307">
                    <a:moveTo>
                      <a:pt x="99128" y="0"/>
                    </a:moveTo>
                    <a:lnTo>
                      <a:pt x="99128" y="446307"/>
                    </a:lnTo>
                    <a:lnTo>
                      <a:pt x="66305" y="405258"/>
                    </a:lnTo>
                    <a:cubicBezTo>
                      <a:pt x="53588" y="384050"/>
                      <a:pt x="43047" y="360277"/>
                      <a:pt x="35153" y="334589"/>
                    </a:cubicBezTo>
                    <a:lnTo>
                      <a:pt x="33743" y="329288"/>
                    </a:lnTo>
                    <a:lnTo>
                      <a:pt x="0" y="329288"/>
                    </a:lnTo>
                    <a:lnTo>
                      <a:pt x="0" y="127942"/>
                    </a:lnTo>
                    <a:lnTo>
                      <a:pt x="30838" y="127942"/>
                    </a:lnTo>
                    <a:lnTo>
                      <a:pt x="35153" y="111717"/>
                    </a:lnTo>
                    <a:cubicBezTo>
                      <a:pt x="43047" y="86029"/>
                      <a:pt x="53588" y="62257"/>
                      <a:pt x="66305" y="4104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Oval 395"/>
              <p:cNvSpPr/>
              <p:nvPr/>
            </p:nvSpPr>
            <p:spPr>
              <a:xfrm>
                <a:off x="-728657" y="4687348"/>
                <a:ext cx="116155" cy="201346"/>
              </a:xfrm>
              <a:custGeom>
                <a:avLst/>
                <a:gdLst/>
                <a:ahLst/>
                <a:cxnLst/>
                <a:rect l="l" t="t" r="r" b="b"/>
                <a:pathLst>
                  <a:path w="654031" h="1077233">
                    <a:moveTo>
                      <a:pt x="0" y="0"/>
                    </a:moveTo>
                    <a:lnTo>
                      <a:pt x="654031" y="0"/>
                    </a:lnTo>
                    <a:lnTo>
                      <a:pt x="654031" y="1077233"/>
                    </a:lnTo>
                    <a:lnTo>
                      <a:pt x="0" y="1077233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-621746" y="4693823"/>
                <a:ext cx="56629" cy="1883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3377350" y="1276751"/>
              <a:ext cx="630746" cy="946776"/>
              <a:chOff x="-782266" y="3907316"/>
              <a:chExt cx="248560" cy="464922"/>
            </a:xfrm>
          </p:grpSpPr>
          <p:sp>
            <p:nvSpPr>
              <p:cNvPr id="365" name="Oval 395"/>
              <p:cNvSpPr/>
              <p:nvPr/>
            </p:nvSpPr>
            <p:spPr>
              <a:xfrm>
                <a:off x="-638395" y="3907316"/>
                <a:ext cx="104689" cy="464922"/>
              </a:xfrm>
              <a:custGeom>
                <a:avLst/>
                <a:gdLst/>
                <a:ahLst/>
                <a:cxnLst/>
                <a:rect l="l" t="t" r="r" b="b"/>
                <a:pathLst>
                  <a:path w="104689" h="464922">
                    <a:moveTo>
                      <a:pt x="104689" y="0"/>
                    </a:moveTo>
                    <a:lnTo>
                      <a:pt x="104689" y="464922"/>
                    </a:lnTo>
                    <a:lnTo>
                      <a:pt x="64424" y="414566"/>
                    </a:lnTo>
                    <a:cubicBezTo>
                      <a:pt x="51706" y="393358"/>
                      <a:pt x="41166" y="369585"/>
                      <a:pt x="33271" y="343897"/>
                    </a:cubicBezTo>
                    <a:lnTo>
                      <a:pt x="31862" y="338596"/>
                    </a:lnTo>
                    <a:lnTo>
                      <a:pt x="0" y="338596"/>
                    </a:lnTo>
                    <a:lnTo>
                      <a:pt x="0" y="137250"/>
                    </a:lnTo>
                    <a:lnTo>
                      <a:pt x="28956" y="137250"/>
                    </a:lnTo>
                    <a:lnTo>
                      <a:pt x="33271" y="121025"/>
                    </a:lnTo>
                    <a:cubicBezTo>
                      <a:pt x="41166" y="95337"/>
                      <a:pt x="51706" y="71565"/>
                      <a:pt x="64424" y="503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95"/>
              <p:cNvSpPr/>
              <p:nvPr/>
            </p:nvSpPr>
            <p:spPr>
              <a:xfrm>
                <a:off x="-782266" y="4013909"/>
                <a:ext cx="162359" cy="264554"/>
              </a:xfrm>
              <a:custGeom>
                <a:avLst/>
                <a:gdLst/>
                <a:ahLst/>
                <a:cxnLst/>
                <a:rect l="l" t="t" r="r" b="b"/>
                <a:pathLst>
                  <a:path w="914192" h="1415405">
                    <a:moveTo>
                      <a:pt x="862142" y="0"/>
                    </a:moveTo>
                    <a:lnTo>
                      <a:pt x="862142" y="176197"/>
                    </a:lnTo>
                    <a:lnTo>
                      <a:pt x="914192" y="176197"/>
                    </a:lnTo>
                    <a:lnTo>
                      <a:pt x="914192" y="1253430"/>
                    </a:lnTo>
                    <a:lnTo>
                      <a:pt x="862142" y="1253430"/>
                    </a:lnTo>
                    <a:lnTo>
                      <a:pt x="862142" y="1415405"/>
                    </a:lnTo>
                    <a:lnTo>
                      <a:pt x="0" y="707702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-629151" y="4052533"/>
                <a:ext cx="56629" cy="1883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3396098" y="3574600"/>
              <a:ext cx="779184" cy="831434"/>
              <a:chOff x="9881241" y="4066868"/>
              <a:chExt cx="779184" cy="831434"/>
            </a:xfrm>
          </p:grpSpPr>
          <p:sp>
            <p:nvSpPr>
              <p:cNvPr id="363" name="Oval 452"/>
              <p:cNvSpPr>
                <a:spLocks noChangeAspect="1"/>
              </p:cNvSpPr>
              <p:nvPr/>
            </p:nvSpPr>
            <p:spPr>
              <a:xfrm>
                <a:off x="9881241" y="406686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64" name="Oval 452"/>
              <p:cNvSpPr>
                <a:spLocks noChangeAspect="1"/>
              </p:cNvSpPr>
              <p:nvPr/>
            </p:nvSpPr>
            <p:spPr>
              <a:xfrm>
                <a:off x="9924609" y="410296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</p:grpSp>
        <p:sp>
          <p:nvSpPr>
            <p:cNvPr id="262" name="Oval 452"/>
            <p:cNvSpPr>
              <a:spLocks noChangeAspect="1"/>
            </p:cNvSpPr>
            <p:nvPr/>
          </p:nvSpPr>
          <p:spPr>
            <a:xfrm>
              <a:off x="6065108" y="3536746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4643837" y="4718479"/>
              <a:ext cx="822552" cy="875541"/>
              <a:chOff x="4630111" y="4857581"/>
              <a:chExt cx="822552" cy="875541"/>
            </a:xfrm>
          </p:grpSpPr>
          <p:sp>
            <p:nvSpPr>
              <p:cNvPr id="359" name="Oval 452"/>
              <p:cNvSpPr>
                <a:spLocks noChangeAspect="1"/>
              </p:cNvSpPr>
              <p:nvPr/>
            </p:nvSpPr>
            <p:spPr>
              <a:xfrm>
                <a:off x="4651182" y="485758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60" name="Oval 452"/>
              <p:cNvSpPr>
                <a:spLocks noChangeAspect="1"/>
              </p:cNvSpPr>
              <p:nvPr/>
            </p:nvSpPr>
            <p:spPr>
              <a:xfrm>
                <a:off x="4630111" y="486559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61" name="Oval 452"/>
              <p:cNvSpPr>
                <a:spLocks noChangeAspect="1"/>
              </p:cNvSpPr>
              <p:nvPr/>
            </p:nvSpPr>
            <p:spPr>
              <a:xfrm>
                <a:off x="4673479" y="490168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62" name="Oval 452"/>
              <p:cNvSpPr>
                <a:spLocks noChangeAspect="1"/>
              </p:cNvSpPr>
              <p:nvPr/>
            </p:nvSpPr>
            <p:spPr>
              <a:xfrm>
                <a:off x="4716847" y="493778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3309362" y="2425337"/>
              <a:ext cx="952655" cy="975824"/>
              <a:chOff x="3187220" y="2406014"/>
              <a:chExt cx="952655" cy="975824"/>
            </a:xfrm>
          </p:grpSpPr>
          <p:sp>
            <p:nvSpPr>
              <p:cNvPr id="353" name="Oval 452"/>
              <p:cNvSpPr>
                <a:spLocks noChangeAspect="1"/>
              </p:cNvSpPr>
              <p:nvPr/>
            </p:nvSpPr>
            <p:spPr>
              <a:xfrm>
                <a:off x="3187220" y="2406014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4" name="Oval 452"/>
              <p:cNvSpPr>
                <a:spLocks noChangeAspect="1"/>
              </p:cNvSpPr>
              <p:nvPr/>
            </p:nvSpPr>
            <p:spPr>
              <a:xfrm>
                <a:off x="3230588" y="244211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5" name="Oval 452"/>
              <p:cNvSpPr>
                <a:spLocks noChangeAspect="1"/>
              </p:cNvSpPr>
              <p:nvPr/>
            </p:nvSpPr>
            <p:spPr>
              <a:xfrm>
                <a:off x="3273956" y="247820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6" name="Oval 452"/>
              <p:cNvSpPr>
                <a:spLocks noChangeAspect="1"/>
              </p:cNvSpPr>
              <p:nvPr/>
            </p:nvSpPr>
            <p:spPr>
              <a:xfrm>
                <a:off x="3317324" y="251430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7" name="Oval 452"/>
              <p:cNvSpPr>
                <a:spLocks noChangeAspect="1"/>
              </p:cNvSpPr>
              <p:nvPr/>
            </p:nvSpPr>
            <p:spPr>
              <a:xfrm>
                <a:off x="3360692" y="2550402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8" name="Oval 452"/>
              <p:cNvSpPr>
                <a:spLocks noChangeAspect="1"/>
              </p:cNvSpPr>
              <p:nvPr/>
            </p:nvSpPr>
            <p:spPr>
              <a:xfrm>
                <a:off x="3404059" y="258650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534449" y="3394113"/>
              <a:ext cx="1083490" cy="1083302"/>
              <a:chOff x="4551699" y="3498710"/>
              <a:chExt cx="1083490" cy="1083302"/>
            </a:xfrm>
          </p:grpSpPr>
          <p:sp>
            <p:nvSpPr>
              <p:cNvPr id="344" name="Oval 452"/>
              <p:cNvSpPr>
                <a:spLocks noChangeAspect="1"/>
              </p:cNvSpPr>
              <p:nvPr/>
            </p:nvSpPr>
            <p:spPr>
              <a:xfrm>
                <a:off x="4551699" y="3498710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5" name="Oval 452"/>
              <p:cNvSpPr>
                <a:spLocks noChangeAspect="1"/>
              </p:cNvSpPr>
              <p:nvPr/>
            </p:nvSpPr>
            <p:spPr>
              <a:xfrm>
                <a:off x="4595067" y="353480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6" name="Oval 452"/>
              <p:cNvSpPr>
                <a:spLocks noChangeAspect="1"/>
              </p:cNvSpPr>
              <p:nvPr/>
            </p:nvSpPr>
            <p:spPr>
              <a:xfrm>
                <a:off x="4638435" y="3570904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7" name="Oval 452"/>
              <p:cNvSpPr>
                <a:spLocks noChangeAspect="1"/>
              </p:cNvSpPr>
              <p:nvPr/>
            </p:nvSpPr>
            <p:spPr>
              <a:xfrm>
                <a:off x="4681803" y="360700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8" name="Oval 452"/>
              <p:cNvSpPr>
                <a:spLocks noChangeAspect="1"/>
              </p:cNvSpPr>
              <p:nvPr/>
            </p:nvSpPr>
            <p:spPr>
              <a:xfrm>
                <a:off x="4725171" y="364309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9" name="Oval 452"/>
              <p:cNvSpPr>
                <a:spLocks noChangeAspect="1"/>
              </p:cNvSpPr>
              <p:nvPr/>
            </p:nvSpPr>
            <p:spPr>
              <a:xfrm>
                <a:off x="4768538" y="367919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0" name="Oval 452"/>
              <p:cNvSpPr>
                <a:spLocks noChangeAspect="1"/>
              </p:cNvSpPr>
              <p:nvPr/>
            </p:nvSpPr>
            <p:spPr>
              <a:xfrm>
                <a:off x="4811405" y="371422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1" name="Oval 452"/>
              <p:cNvSpPr>
                <a:spLocks noChangeAspect="1"/>
              </p:cNvSpPr>
              <p:nvPr/>
            </p:nvSpPr>
            <p:spPr>
              <a:xfrm>
                <a:off x="4855389" y="374270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52" name="Oval 452"/>
              <p:cNvSpPr>
                <a:spLocks noChangeAspect="1"/>
              </p:cNvSpPr>
              <p:nvPr/>
            </p:nvSpPr>
            <p:spPr>
              <a:xfrm>
                <a:off x="4899373" y="378667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>
              <a:off x="5918608" y="4616460"/>
              <a:ext cx="988600" cy="1019814"/>
              <a:chOff x="6057574" y="4688979"/>
              <a:chExt cx="988600" cy="1019814"/>
            </a:xfrm>
          </p:grpSpPr>
          <p:sp>
            <p:nvSpPr>
              <p:cNvPr id="293" name="Oval 452"/>
              <p:cNvSpPr>
                <a:spLocks noChangeAspect="1"/>
              </p:cNvSpPr>
              <p:nvPr/>
            </p:nvSpPr>
            <p:spPr>
              <a:xfrm>
                <a:off x="6057574" y="4688979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294" name="Oval 452"/>
              <p:cNvSpPr>
                <a:spLocks noChangeAspect="1"/>
              </p:cNvSpPr>
              <p:nvPr/>
            </p:nvSpPr>
            <p:spPr>
              <a:xfrm>
                <a:off x="6100942" y="472507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295" name="Oval 452"/>
              <p:cNvSpPr>
                <a:spLocks noChangeAspect="1"/>
              </p:cNvSpPr>
              <p:nvPr/>
            </p:nvSpPr>
            <p:spPr>
              <a:xfrm>
                <a:off x="6144310" y="4761173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00" name="Oval 452"/>
              <p:cNvSpPr>
                <a:spLocks noChangeAspect="1"/>
              </p:cNvSpPr>
              <p:nvPr/>
            </p:nvSpPr>
            <p:spPr>
              <a:xfrm>
                <a:off x="6187678" y="4797270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08" name="Oval 452"/>
              <p:cNvSpPr>
                <a:spLocks noChangeAspect="1"/>
              </p:cNvSpPr>
              <p:nvPr/>
            </p:nvSpPr>
            <p:spPr>
              <a:xfrm>
                <a:off x="6231046" y="483336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17" name="Oval 452"/>
              <p:cNvSpPr>
                <a:spLocks noChangeAspect="1"/>
              </p:cNvSpPr>
              <p:nvPr/>
            </p:nvSpPr>
            <p:spPr>
              <a:xfrm>
                <a:off x="6274413" y="486946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41" name="Oval 452"/>
              <p:cNvSpPr>
                <a:spLocks noChangeAspect="1"/>
              </p:cNvSpPr>
              <p:nvPr/>
            </p:nvSpPr>
            <p:spPr>
              <a:xfrm>
                <a:off x="6310358" y="491345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</p:grpSp>
        <p:sp>
          <p:nvSpPr>
            <p:cNvPr id="285" name="Oval 452"/>
            <p:cNvSpPr>
              <a:spLocks noChangeAspect="1"/>
            </p:cNvSpPr>
            <p:nvPr/>
          </p:nvSpPr>
          <p:spPr>
            <a:xfrm>
              <a:off x="3377350" y="4758581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286" name="Oval 452"/>
            <p:cNvSpPr>
              <a:spLocks noChangeAspect="1"/>
            </p:cNvSpPr>
            <p:nvPr/>
          </p:nvSpPr>
          <p:spPr>
            <a:xfrm>
              <a:off x="6065108" y="2436474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292" name="Oval 452"/>
            <p:cNvSpPr>
              <a:spLocks noChangeAspect="1"/>
            </p:cNvSpPr>
            <p:nvPr/>
          </p:nvSpPr>
          <p:spPr>
            <a:xfrm>
              <a:off x="4730573" y="2415549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7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  <p:sp>
        <p:nvSpPr>
          <p:cNvPr id="402" name="Oval 452"/>
          <p:cNvSpPr>
            <a:spLocks noChangeAspect="1"/>
          </p:cNvSpPr>
          <p:nvPr/>
        </p:nvSpPr>
        <p:spPr>
          <a:xfrm>
            <a:off x="268961" y="1763062"/>
            <a:ext cx="5035158" cy="4347881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30" name="Straight Connector 529"/>
          <p:cNvCxnSpPr/>
          <p:nvPr/>
        </p:nvCxnSpPr>
        <p:spPr>
          <a:xfrm flipV="1">
            <a:off x="1854026" y="263692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>
            <a:off x="1826415" y="266165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V="1">
            <a:off x="1882034" y="403361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854423" y="405834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124971" y="4275087"/>
            <a:ext cx="1159020" cy="790117"/>
            <a:chOff x="2124971" y="4275087"/>
            <a:chExt cx="1159020" cy="790117"/>
          </a:xfrm>
        </p:grpSpPr>
        <p:sp>
          <p:nvSpPr>
            <p:cNvPr id="554" name="Rectangle 553"/>
            <p:cNvSpPr/>
            <p:nvPr/>
          </p:nvSpPr>
          <p:spPr>
            <a:xfrm>
              <a:off x="2124971" y="4275087"/>
              <a:ext cx="1159020" cy="7901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0" name="Rectangle 34"/>
            <p:cNvSpPr/>
            <p:nvPr/>
          </p:nvSpPr>
          <p:spPr>
            <a:xfrm rot="5400000">
              <a:off x="2375354" y="4411965"/>
              <a:ext cx="601572" cy="509054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2096963" y="2878397"/>
            <a:ext cx="1159020" cy="790117"/>
            <a:chOff x="-1454874" y="1997659"/>
            <a:chExt cx="623477" cy="507391"/>
          </a:xfrm>
        </p:grpSpPr>
        <p:sp>
          <p:nvSpPr>
            <p:cNvPr id="537" name="Rectangle 536"/>
            <p:cNvSpPr/>
            <p:nvPr/>
          </p:nvSpPr>
          <p:spPr>
            <a:xfrm>
              <a:off x="-1454874" y="1997659"/>
              <a:ext cx="623477" cy="507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8" name="Rectangle 34"/>
            <p:cNvSpPr/>
            <p:nvPr/>
          </p:nvSpPr>
          <p:spPr>
            <a:xfrm rot="16200000">
              <a:off x="-1304210" y="2074099"/>
              <a:ext cx="360836" cy="349965"/>
            </a:xfrm>
            <a:custGeom>
              <a:avLst/>
              <a:gdLst/>
              <a:ahLst/>
              <a:cxnLst/>
              <a:rect l="l" t="t" r="r" b="b"/>
              <a:pathLst>
                <a:path w="914400" h="664093">
                  <a:moveTo>
                    <a:pt x="914400" y="38"/>
                  </a:moveTo>
                  <a:lnTo>
                    <a:pt x="914400" y="664093"/>
                  </a:lnTo>
                  <a:lnTo>
                    <a:pt x="779459" y="664093"/>
                  </a:lnTo>
                  <a:lnTo>
                    <a:pt x="779459" y="388681"/>
                  </a:lnTo>
                  <a:lnTo>
                    <a:pt x="109275" y="388681"/>
                  </a:lnTo>
                  <a:lnTo>
                    <a:pt x="109275" y="664093"/>
                  </a:lnTo>
                  <a:lnTo>
                    <a:pt x="0" y="664093"/>
                  </a:lnTo>
                  <a:lnTo>
                    <a:pt x="0" y="0"/>
                  </a:lnTo>
                  <a:lnTo>
                    <a:pt x="459777" y="338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35286" y="2646709"/>
            <a:ext cx="241475" cy="282792"/>
            <a:chOff x="3335286" y="2646709"/>
            <a:chExt cx="241475" cy="28279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3346843" y="4039086"/>
            <a:ext cx="241475" cy="282792"/>
            <a:chOff x="3335286" y="2646709"/>
            <a:chExt cx="241475" cy="282792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 37"/>
          <p:cNvSpPr/>
          <p:nvPr/>
        </p:nvSpPr>
        <p:spPr>
          <a:xfrm rot="20678343" flipH="1" flipV="1">
            <a:off x="1338812" y="3275924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9" name="Freeform 38"/>
          <p:cNvSpPr/>
          <p:nvPr/>
        </p:nvSpPr>
        <p:spPr>
          <a:xfrm rot="20678343">
            <a:off x="3640716" y="3187845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533" name="Rectangle 532"/>
          <p:cNvSpPr/>
          <p:nvPr/>
        </p:nvSpPr>
        <p:spPr>
          <a:xfrm>
            <a:off x="1663115" y="287839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240850" y="287839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 rot="20678343" flipH="1" flipV="1">
            <a:off x="1356743" y="4653486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 rot="20678343">
            <a:off x="3658647" y="4565407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555" name="Rectangle 554"/>
          <p:cNvSpPr/>
          <p:nvPr/>
        </p:nvSpPr>
        <p:spPr>
          <a:xfrm>
            <a:off x="1691123" y="427508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240850" y="427508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  <p:sp>
        <p:nvSpPr>
          <p:cNvPr id="402" name="Oval 452"/>
          <p:cNvSpPr>
            <a:spLocks noChangeAspect="1"/>
          </p:cNvSpPr>
          <p:nvPr/>
        </p:nvSpPr>
        <p:spPr>
          <a:xfrm>
            <a:off x="268961" y="1763062"/>
            <a:ext cx="5035158" cy="4347881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30" name="Straight Connector 529"/>
          <p:cNvCxnSpPr/>
          <p:nvPr/>
        </p:nvCxnSpPr>
        <p:spPr>
          <a:xfrm flipV="1">
            <a:off x="1854026" y="263692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>
            <a:off x="1826415" y="266165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V="1">
            <a:off x="1882034" y="403361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854423" y="405834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124971" y="4275087"/>
            <a:ext cx="1159020" cy="790117"/>
            <a:chOff x="2124971" y="4275087"/>
            <a:chExt cx="1159020" cy="790117"/>
          </a:xfrm>
        </p:grpSpPr>
        <p:sp>
          <p:nvSpPr>
            <p:cNvPr id="554" name="Rectangle 553"/>
            <p:cNvSpPr/>
            <p:nvPr/>
          </p:nvSpPr>
          <p:spPr>
            <a:xfrm>
              <a:off x="2124971" y="4275087"/>
              <a:ext cx="1159020" cy="7901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0" name="Rectangle 34"/>
            <p:cNvSpPr/>
            <p:nvPr/>
          </p:nvSpPr>
          <p:spPr>
            <a:xfrm rot="5400000">
              <a:off x="2375354" y="4411965"/>
              <a:ext cx="601572" cy="509054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2096963" y="2878397"/>
            <a:ext cx="1159020" cy="790117"/>
            <a:chOff x="-1454874" y="1997659"/>
            <a:chExt cx="623477" cy="507391"/>
          </a:xfrm>
        </p:grpSpPr>
        <p:sp>
          <p:nvSpPr>
            <p:cNvPr id="537" name="Rectangle 536"/>
            <p:cNvSpPr/>
            <p:nvPr/>
          </p:nvSpPr>
          <p:spPr>
            <a:xfrm>
              <a:off x="-1454874" y="1997659"/>
              <a:ext cx="623477" cy="507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8" name="Rectangle 34"/>
            <p:cNvSpPr/>
            <p:nvPr/>
          </p:nvSpPr>
          <p:spPr>
            <a:xfrm rot="16200000">
              <a:off x="-1304210" y="2074099"/>
              <a:ext cx="360836" cy="349965"/>
            </a:xfrm>
            <a:custGeom>
              <a:avLst/>
              <a:gdLst/>
              <a:ahLst/>
              <a:cxnLst/>
              <a:rect l="l" t="t" r="r" b="b"/>
              <a:pathLst>
                <a:path w="914400" h="664093">
                  <a:moveTo>
                    <a:pt x="914400" y="38"/>
                  </a:moveTo>
                  <a:lnTo>
                    <a:pt x="914400" y="664093"/>
                  </a:lnTo>
                  <a:lnTo>
                    <a:pt x="779459" y="664093"/>
                  </a:lnTo>
                  <a:lnTo>
                    <a:pt x="779459" y="388681"/>
                  </a:lnTo>
                  <a:lnTo>
                    <a:pt x="109275" y="388681"/>
                  </a:lnTo>
                  <a:lnTo>
                    <a:pt x="109275" y="664093"/>
                  </a:lnTo>
                  <a:lnTo>
                    <a:pt x="0" y="664093"/>
                  </a:lnTo>
                  <a:lnTo>
                    <a:pt x="0" y="0"/>
                  </a:lnTo>
                  <a:lnTo>
                    <a:pt x="459777" y="338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35286" y="2646709"/>
            <a:ext cx="241475" cy="282792"/>
            <a:chOff x="3335286" y="2646709"/>
            <a:chExt cx="241475" cy="28279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3346843" y="4039086"/>
            <a:ext cx="241475" cy="282792"/>
            <a:chOff x="3335286" y="2646709"/>
            <a:chExt cx="241475" cy="282792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 127"/>
          <p:cNvSpPr/>
          <p:nvPr/>
        </p:nvSpPr>
        <p:spPr>
          <a:xfrm rot="20678343" flipH="1" flipV="1">
            <a:off x="1338812" y="3275924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29" name="Freeform 128"/>
          <p:cNvSpPr/>
          <p:nvPr/>
        </p:nvSpPr>
        <p:spPr>
          <a:xfrm rot="20678343">
            <a:off x="4163651" y="3187845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0" name="Freeform 129"/>
          <p:cNvSpPr/>
          <p:nvPr/>
        </p:nvSpPr>
        <p:spPr>
          <a:xfrm rot="20678343" flipH="1" flipV="1">
            <a:off x="1356743" y="4653486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1" name="Freeform 130"/>
          <p:cNvSpPr/>
          <p:nvPr/>
        </p:nvSpPr>
        <p:spPr>
          <a:xfrm rot="20678343">
            <a:off x="4181582" y="4565407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533" name="Rectangle 532"/>
          <p:cNvSpPr/>
          <p:nvPr/>
        </p:nvSpPr>
        <p:spPr>
          <a:xfrm>
            <a:off x="1663115" y="287839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80420" y="2878397"/>
            <a:ext cx="645707" cy="790750"/>
            <a:chOff x="3132190" y="2878397"/>
            <a:chExt cx="645707" cy="790750"/>
          </a:xfrm>
        </p:grpSpPr>
        <p:sp>
          <p:nvSpPr>
            <p:cNvPr id="529" name="Rectangle 528"/>
            <p:cNvSpPr/>
            <p:nvPr/>
          </p:nvSpPr>
          <p:spPr>
            <a:xfrm>
              <a:off x="3132190" y="2878397"/>
              <a:ext cx="645707" cy="790086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322264" y="287906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348469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364712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55" name="Rectangle 554"/>
          <p:cNvSpPr/>
          <p:nvPr/>
        </p:nvSpPr>
        <p:spPr>
          <a:xfrm>
            <a:off x="1691123" y="427508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80420" y="4275087"/>
            <a:ext cx="645707" cy="790750"/>
            <a:chOff x="3160198" y="4275087"/>
            <a:chExt cx="645707" cy="790750"/>
          </a:xfrm>
        </p:grpSpPr>
        <p:sp>
          <p:nvSpPr>
            <p:cNvPr id="551" name="Rectangle 550"/>
            <p:cNvSpPr/>
            <p:nvPr/>
          </p:nvSpPr>
          <p:spPr>
            <a:xfrm>
              <a:off x="3160198" y="4275087"/>
              <a:ext cx="645707" cy="790086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3350272" y="427575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351269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67512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3240850" y="287839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240850" y="427508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  <p:sp>
        <p:nvSpPr>
          <p:cNvPr id="402" name="Oval 452"/>
          <p:cNvSpPr>
            <a:spLocks noChangeAspect="1"/>
          </p:cNvSpPr>
          <p:nvPr/>
        </p:nvSpPr>
        <p:spPr>
          <a:xfrm>
            <a:off x="268961" y="1763062"/>
            <a:ext cx="5035158" cy="4347881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30" name="Straight Connector 529"/>
          <p:cNvCxnSpPr/>
          <p:nvPr/>
        </p:nvCxnSpPr>
        <p:spPr>
          <a:xfrm flipV="1">
            <a:off x="1854026" y="263692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>
            <a:off x="1826415" y="266165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V="1">
            <a:off x="1882034" y="403361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854423" y="405834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124971" y="4275087"/>
            <a:ext cx="1159020" cy="790117"/>
            <a:chOff x="2124971" y="4275087"/>
            <a:chExt cx="1159020" cy="790117"/>
          </a:xfrm>
        </p:grpSpPr>
        <p:sp>
          <p:nvSpPr>
            <p:cNvPr id="554" name="Rectangle 553"/>
            <p:cNvSpPr/>
            <p:nvPr/>
          </p:nvSpPr>
          <p:spPr>
            <a:xfrm>
              <a:off x="2124971" y="4275087"/>
              <a:ext cx="1159020" cy="7901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0" name="Rectangle 34"/>
            <p:cNvSpPr/>
            <p:nvPr/>
          </p:nvSpPr>
          <p:spPr>
            <a:xfrm rot="5400000">
              <a:off x="2375354" y="4411965"/>
              <a:ext cx="601572" cy="509054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2096963" y="2878397"/>
            <a:ext cx="1159020" cy="790117"/>
            <a:chOff x="-1454874" y="1997659"/>
            <a:chExt cx="623477" cy="507391"/>
          </a:xfrm>
        </p:grpSpPr>
        <p:sp>
          <p:nvSpPr>
            <p:cNvPr id="537" name="Rectangle 536"/>
            <p:cNvSpPr/>
            <p:nvPr/>
          </p:nvSpPr>
          <p:spPr>
            <a:xfrm>
              <a:off x="-1454874" y="1997659"/>
              <a:ext cx="623477" cy="507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8" name="Rectangle 34"/>
            <p:cNvSpPr/>
            <p:nvPr/>
          </p:nvSpPr>
          <p:spPr>
            <a:xfrm rot="16200000">
              <a:off x="-1304210" y="2074099"/>
              <a:ext cx="360836" cy="349965"/>
            </a:xfrm>
            <a:custGeom>
              <a:avLst/>
              <a:gdLst/>
              <a:ahLst/>
              <a:cxnLst/>
              <a:rect l="l" t="t" r="r" b="b"/>
              <a:pathLst>
                <a:path w="914400" h="664093">
                  <a:moveTo>
                    <a:pt x="914400" y="38"/>
                  </a:moveTo>
                  <a:lnTo>
                    <a:pt x="914400" y="664093"/>
                  </a:lnTo>
                  <a:lnTo>
                    <a:pt x="779459" y="664093"/>
                  </a:lnTo>
                  <a:lnTo>
                    <a:pt x="779459" y="388681"/>
                  </a:lnTo>
                  <a:lnTo>
                    <a:pt x="109275" y="388681"/>
                  </a:lnTo>
                  <a:lnTo>
                    <a:pt x="109275" y="664093"/>
                  </a:lnTo>
                  <a:lnTo>
                    <a:pt x="0" y="664093"/>
                  </a:lnTo>
                  <a:lnTo>
                    <a:pt x="0" y="0"/>
                  </a:lnTo>
                  <a:lnTo>
                    <a:pt x="459777" y="338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35286" y="2646709"/>
            <a:ext cx="241475" cy="282792"/>
            <a:chOff x="3335286" y="2646709"/>
            <a:chExt cx="241475" cy="28279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3346843" y="4039086"/>
            <a:ext cx="241475" cy="282792"/>
            <a:chOff x="3335286" y="2646709"/>
            <a:chExt cx="241475" cy="282792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 127"/>
          <p:cNvSpPr/>
          <p:nvPr/>
        </p:nvSpPr>
        <p:spPr>
          <a:xfrm rot="20678343" flipH="1" flipV="1">
            <a:off x="1338812" y="3275924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29" name="Freeform 128"/>
          <p:cNvSpPr/>
          <p:nvPr/>
        </p:nvSpPr>
        <p:spPr>
          <a:xfrm rot="20678343">
            <a:off x="4163651" y="3187845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0" name="Freeform 129"/>
          <p:cNvSpPr/>
          <p:nvPr/>
        </p:nvSpPr>
        <p:spPr>
          <a:xfrm rot="20678343" flipH="1" flipV="1">
            <a:off x="1356743" y="4653486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1" name="Freeform 130"/>
          <p:cNvSpPr/>
          <p:nvPr/>
        </p:nvSpPr>
        <p:spPr>
          <a:xfrm rot="20678343">
            <a:off x="4181582" y="4565407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533" name="Rectangle 532"/>
          <p:cNvSpPr/>
          <p:nvPr/>
        </p:nvSpPr>
        <p:spPr>
          <a:xfrm>
            <a:off x="1663115" y="287839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80420" y="2878397"/>
            <a:ext cx="645707" cy="790750"/>
            <a:chOff x="3132190" y="2878397"/>
            <a:chExt cx="645707" cy="790750"/>
          </a:xfrm>
        </p:grpSpPr>
        <p:sp>
          <p:nvSpPr>
            <p:cNvPr id="529" name="Rectangle 528"/>
            <p:cNvSpPr/>
            <p:nvPr/>
          </p:nvSpPr>
          <p:spPr>
            <a:xfrm>
              <a:off x="3132190" y="2878397"/>
              <a:ext cx="645707" cy="790086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322264" y="287906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348469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364712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55" name="Rectangle 554"/>
          <p:cNvSpPr/>
          <p:nvPr/>
        </p:nvSpPr>
        <p:spPr>
          <a:xfrm>
            <a:off x="1691123" y="427508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80420" y="4275087"/>
            <a:ext cx="645707" cy="790750"/>
            <a:chOff x="3160198" y="4275087"/>
            <a:chExt cx="645707" cy="790750"/>
          </a:xfrm>
        </p:grpSpPr>
        <p:sp>
          <p:nvSpPr>
            <p:cNvPr id="551" name="Rectangle 550"/>
            <p:cNvSpPr/>
            <p:nvPr/>
          </p:nvSpPr>
          <p:spPr>
            <a:xfrm>
              <a:off x="3160198" y="4275087"/>
              <a:ext cx="645707" cy="790086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3350272" y="427575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351269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67512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3240850" y="287839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240850" y="427508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895018" y="2069777"/>
            <a:ext cx="27565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u="sng" dirty="0"/>
              <a:t>15 base barcode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91025" y="3058772"/>
            <a:ext cx="2240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CTTCCTAGTGTTTGC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19141" y="4457097"/>
            <a:ext cx="2384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AAGAGCTGTCATAGG</a:t>
            </a:r>
          </a:p>
        </p:txBody>
      </p:sp>
    </p:spTree>
    <p:extLst>
      <p:ext uri="{BB962C8B-B14F-4D97-AF65-F5344CB8AC3E}">
        <p14:creationId xmlns:p14="http://schemas.microsoft.com/office/powerpoint/2010/main" val="1113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  <p:sp>
        <p:nvSpPr>
          <p:cNvPr id="402" name="Oval 452"/>
          <p:cNvSpPr>
            <a:spLocks noChangeAspect="1"/>
          </p:cNvSpPr>
          <p:nvPr/>
        </p:nvSpPr>
        <p:spPr>
          <a:xfrm>
            <a:off x="268961" y="1763062"/>
            <a:ext cx="5035158" cy="4347881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cxnSp>
        <p:nvCxnSpPr>
          <p:cNvPr id="530" name="Straight Connector 529"/>
          <p:cNvCxnSpPr/>
          <p:nvPr/>
        </p:nvCxnSpPr>
        <p:spPr>
          <a:xfrm flipV="1">
            <a:off x="1854026" y="263692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>
            <a:off x="1826415" y="266165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V="1">
            <a:off x="1882034" y="4033612"/>
            <a:ext cx="0" cy="2827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854423" y="4058340"/>
            <a:ext cx="323275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124971" y="4275087"/>
            <a:ext cx="1159020" cy="790117"/>
            <a:chOff x="2124971" y="4275087"/>
            <a:chExt cx="1159020" cy="790117"/>
          </a:xfrm>
        </p:grpSpPr>
        <p:sp>
          <p:nvSpPr>
            <p:cNvPr id="554" name="Rectangle 553"/>
            <p:cNvSpPr/>
            <p:nvPr/>
          </p:nvSpPr>
          <p:spPr>
            <a:xfrm>
              <a:off x="2124971" y="4275087"/>
              <a:ext cx="1159020" cy="7901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50" name="Rectangle 34"/>
            <p:cNvSpPr/>
            <p:nvPr/>
          </p:nvSpPr>
          <p:spPr>
            <a:xfrm rot="5400000">
              <a:off x="2375354" y="4411965"/>
              <a:ext cx="601572" cy="509054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2096963" y="2878397"/>
            <a:ext cx="1159020" cy="790117"/>
            <a:chOff x="-1454874" y="1997659"/>
            <a:chExt cx="623477" cy="507391"/>
          </a:xfrm>
        </p:grpSpPr>
        <p:sp>
          <p:nvSpPr>
            <p:cNvPr id="537" name="Rectangle 536"/>
            <p:cNvSpPr/>
            <p:nvPr/>
          </p:nvSpPr>
          <p:spPr>
            <a:xfrm>
              <a:off x="-1454874" y="1997659"/>
              <a:ext cx="623477" cy="507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38" name="Rectangle 34"/>
            <p:cNvSpPr/>
            <p:nvPr/>
          </p:nvSpPr>
          <p:spPr>
            <a:xfrm rot="16200000">
              <a:off x="-1304210" y="2074099"/>
              <a:ext cx="360836" cy="349965"/>
            </a:xfrm>
            <a:custGeom>
              <a:avLst/>
              <a:gdLst/>
              <a:ahLst/>
              <a:cxnLst/>
              <a:rect l="l" t="t" r="r" b="b"/>
              <a:pathLst>
                <a:path w="914400" h="664093">
                  <a:moveTo>
                    <a:pt x="914400" y="38"/>
                  </a:moveTo>
                  <a:lnTo>
                    <a:pt x="914400" y="664093"/>
                  </a:lnTo>
                  <a:lnTo>
                    <a:pt x="779459" y="664093"/>
                  </a:lnTo>
                  <a:lnTo>
                    <a:pt x="779459" y="388681"/>
                  </a:lnTo>
                  <a:lnTo>
                    <a:pt x="109275" y="388681"/>
                  </a:lnTo>
                  <a:lnTo>
                    <a:pt x="109275" y="664093"/>
                  </a:lnTo>
                  <a:lnTo>
                    <a:pt x="0" y="664093"/>
                  </a:lnTo>
                  <a:lnTo>
                    <a:pt x="0" y="0"/>
                  </a:lnTo>
                  <a:lnTo>
                    <a:pt x="459777" y="338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35286" y="2646709"/>
            <a:ext cx="241475" cy="282792"/>
            <a:chOff x="3335286" y="2646709"/>
            <a:chExt cx="241475" cy="28279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3346843" y="4039086"/>
            <a:ext cx="241475" cy="282792"/>
            <a:chOff x="3335286" y="2646709"/>
            <a:chExt cx="241475" cy="282792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3455720" y="2646709"/>
              <a:ext cx="0" cy="2827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3335286" y="2646709"/>
              <a:ext cx="241475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 127"/>
          <p:cNvSpPr/>
          <p:nvPr/>
        </p:nvSpPr>
        <p:spPr>
          <a:xfrm rot="20678343" flipH="1" flipV="1">
            <a:off x="1338812" y="3275924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29" name="Freeform 128"/>
          <p:cNvSpPr/>
          <p:nvPr/>
        </p:nvSpPr>
        <p:spPr>
          <a:xfrm rot="20678343">
            <a:off x="4163651" y="3187845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0" name="Freeform 129"/>
          <p:cNvSpPr/>
          <p:nvPr/>
        </p:nvSpPr>
        <p:spPr>
          <a:xfrm rot="20678343" flipH="1" flipV="1">
            <a:off x="1356743" y="4653486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131" name="Freeform 130"/>
          <p:cNvSpPr/>
          <p:nvPr/>
        </p:nvSpPr>
        <p:spPr>
          <a:xfrm rot="20678343">
            <a:off x="4181582" y="4565407"/>
            <a:ext cx="376697" cy="163213"/>
          </a:xfrm>
          <a:custGeom>
            <a:avLst/>
            <a:gdLst>
              <a:gd name="connsiteX0" fmla="*/ 0 w 635000"/>
              <a:gd name="connsiteY0" fmla="*/ 123095 h 280360"/>
              <a:gd name="connsiteX1" fmla="*/ 338666 w 635000"/>
              <a:gd name="connsiteY1" fmla="*/ 278317 h 280360"/>
              <a:gd name="connsiteX2" fmla="*/ 465666 w 635000"/>
              <a:gd name="connsiteY2" fmla="*/ 24317 h 280360"/>
              <a:gd name="connsiteX3" fmla="*/ 635000 w 635000"/>
              <a:gd name="connsiteY3" fmla="*/ 10206 h 2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" h="280360">
                <a:moveTo>
                  <a:pt x="0" y="123095"/>
                </a:moveTo>
                <a:cubicBezTo>
                  <a:pt x="130527" y="208937"/>
                  <a:pt x="261055" y="294780"/>
                  <a:pt x="338666" y="278317"/>
                </a:cubicBezTo>
                <a:cubicBezTo>
                  <a:pt x="416277" y="261854"/>
                  <a:pt x="416277" y="69002"/>
                  <a:pt x="465666" y="24317"/>
                </a:cubicBezTo>
                <a:cubicBezTo>
                  <a:pt x="515055" y="-20368"/>
                  <a:pt x="635000" y="10206"/>
                  <a:pt x="635000" y="10206"/>
                </a:cubicBezTo>
              </a:path>
            </a:pathLst>
          </a:cu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533" name="Rectangle 532"/>
          <p:cNvSpPr/>
          <p:nvPr/>
        </p:nvSpPr>
        <p:spPr>
          <a:xfrm>
            <a:off x="1663115" y="287839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80420" y="2878397"/>
            <a:ext cx="645707" cy="790750"/>
            <a:chOff x="3132190" y="2878397"/>
            <a:chExt cx="645707" cy="790750"/>
          </a:xfrm>
        </p:grpSpPr>
        <p:sp>
          <p:nvSpPr>
            <p:cNvPr id="529" name="Rectangle 528"/>
            <p:cNvSpPr/>
            <p:nvPr/>
          </p:nvSpPr>
          <p:spPr>
            <a:xfrm>
              <a:off x="3132190" y="2878397"/>
              <a:ext cx="645707" cy="790086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322264" y="287906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348469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3647121" y="287842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55" name="Rectangle 554"/>
          <p:cNvSpPr/>
          <p:nvPr/>
        </p:nvSpPr>
        <p:spPr>
          <a:xfrm>
            <a:off x="1691123" y="4275087"/>
            <a:ext cx="444157" cy="790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80420" y="4275087"/>
            <a:ext cx="645707" cy="790750"/>
            <a:chOff x="3160198" y="4275087"/>
            <a:chExt cx="645707" cy="790750"/>
          </a:xfrm>
        </p:grpSpPr>
        <p:sp>
          <p:nvSpPr>
            <p:cNvPr id="551" name="Rectangle 550"/>
            <p:cNvSpPr/>
            <p:nvPr/>
          </p:nvSpPr>
          <p:spPr>
            <a:xfrm>
              <a:off x="3160198" y="4275087"/>
              <a:ext cx="645707" cy="790086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3350272" y="4275751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351269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3675129" y="4275118"/>
              <a:ext cx="62822" cy="7900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3240850" y="287839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240850" y="4275087"/>
            <a:ext cx="444157" cy="79008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895018" y="2069777"/>
            <a:ext cx="27565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u="sng" dirty="0"/>
              <a:t>15 base barcode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91025" y="3058772"/>
            <a:ext cx="2240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CTTCCTAGTGTTTGC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19141" y="4457097"/>
            <a:ext cx="2384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AAGAGCTGTCATAGG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676273" y="5612068"/>
            <a:ext cx="33477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4</a:t>
            </a:r>
            <a:r>
              <a:rPr lang="en-US" sz="3000" baseline="30000" dirty="0"/>
              <a:t>15</a:t>
            </a:r>
            <a:r>
              <a:rPr lang="en-US" sz="3000" dirty="0"/>
              <a:t>= &gt;1,000,000,000</a:t>
            </a:r>
          </a:p>
        </p:txBody>
      </p:sp>
    </p:spTree>
    <p:extLst>
      <p:ext uri="{BB962C8B-B14F-4D97-AF65-F5344CB8AC3E}">
        <p14:creationId xmlns:p14="http://schemas.microsoft.com/office/powerpoint/2010/main" val="14540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New design challenges for protein engineering</a:t>
            </a:r>
          </a:p>
        </p:txBody>
      </p:sp>
      <p:sp>
        <p:nvSpPr>
          <p:cNvPr id="12" name="Oval 87"/>
          <p:cNvSpPr/>
          <p:nvPr/>
        </p:nvSpPr>
        <p:spPr>
          <a:xfrm rot="5400000">
            <a:off x="2922736" y="2474244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33"/>
          <p:cNvSpPr/>
          <p:nvPr/>
        </p:nvSpPr>
        <p:spPr>
          <a:xfrm rot="16200000">
            <a:off x="1133434" y="2515239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7"/>
          <p:cNvSpPr/>
          <p:nvPr/>
        </p:nvSpPr>
        <p:spPr>
          <a:xfrm rot="5400000">
            <a:off x="2919671" y="1745385"/>
            <a:ext cx="377570" cy="520216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 flipV="1">
            <a:off x="1129666" y="1775848"/>
            <a:ext cx="408304" cy="472651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6" name="Rectangle 34"/>
          <p:cNvSpPr/>
          <p:nvPr/>
        </p:nvSpPr>
        <p:spPr>
          <a:xfrm rot="5400000" flipV="1">
            <a:off x="1131789" y="3302800"/>
            <a:ext cx="408304" cy="476897"/>
          </a:xfrm>
          <a:custGeom>
            <a:avLst/>
            <a:gdLst/>
            <a:ahLst/>
            <a:cxnLst/>
            <a:rect l="l" t="t" r="r" b="b"/>
            <a:pathLst>
              <a:path w="301752" h="340101">
                <a:moveTo>
                  <a:pt x="1" y="340101"/>
                </a:moveTo>
                <a:lnTo>
                  <a:pt x="30694" y="340101"/>
                </a:lnTo>
                <a:lnTo>
                  <a:pt x="30234" y="339354"/>
                </a:lnTo>
                <a:cubicBezTo>
                  <a:pt x="23756" y="325868"/>
                  <a:pt x="20174" y="311041"/>
                  <a:pt x="20174" y="295477"/>
                </a:cubicBezTo>
                <a:cubicBezTo>
                  <a:pt x="20174" y="233222"/>
                  <a:pt x="77488" y="182754"/>
                  <a:pt x="148189" y="182754"/>
                </a:cubicBezTo>
                <a:cubicBezTo>
                  <a:pt x="218890" y="182754"/>
                  <a:pt x="276204" y="233222"/>
                  <a:pt x="276204" y="295477"/>
                </a:cubicBezTo>
                <a:cubicBezTo>
                  <a:pt x="276204" y="311041"/>
                  <a:pt x="272622" y="325868"/>
                  <a:pt x="266144" y="339354"/>
                </a:cubicBezTo>
                <a:lnTo>
                  <a:pt x="265683" y="340101"/>
                </a:lnTo>
                <a:lnTo>
                  <a:pt x="286822" y="340101"/>
                </a:lnTo>
                <a:lnTo>
                  <a:pt x="298617" y="340101"/>
                </a:lnTo>
                <a:lnTo>
                  <a:pt x="301752" y="340101"/>
                </a:lnTo>
                <a:lnTo>
                  <a:pt x="301752" y="95404"/>
                </a:lnTo>
                <a:lnTo>
                  <a:pt x="301752" y="1"/>
                </a:lnTo>
                <a:lnTo>
                  <a:pt x="136984" y="1"/>
                </a:lnTo>
                <a:lnTo>
                  <a:pt x="136984" y="0"/>
                </a:lnTo>
                <a:lnTo>
                  <a:pt x="0" y="0"/>
                </a:lnTo>
                <a:lnTo>
                  <a:pt x="0" y="117619"/>
                </a:lnTo>
                <a:lnTo>
                  <a:pt x="1" y="117619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9" name="Oval 87"/>
          <p:cNvSpPr/>
          <p:nvPr/>
        </p:nvSpPr>
        <p:spPr>
          <a:xfrm rot="5400000">
            <a:off x="2919723" y="3281702"/>
            <a:ext cx="377570" cy="522932"/>
          </a:xfrm>
          <a:custGeom>
            <a:avLst/>
            <a:gdLst/>
            <a:ahLst/>
            <a:cxnLst/>
            <a:rect l="l" t="t" r="r" b="b"/>
            <a:pathLst>
              <a:path w="279038" h="372931">
                <a:moveTo>
                  <a:pt x="0" y="0"/>
                </a:moveTo>
                <a:lnTo>
                  <a:pt x="279038" y="0"/>
                </a:lnTo>
                <a:lnTo>
                  <a:pt x="279038" y="218354"/>
                </a:lnTo>
                <a:lnTo>
                  <a:pt x="237955" y="217940"/>
                </a:lnTo>
                <a:lnTo>
                  <a:pt x="235080" y="222211"/>
                </a:lnTo>
                <a:lnTo>
                  <a:pt x="216792" y="290648"/>
                </a:lnTo>
                <a:lnTo>
                  <a:pt x="220950" y="306538"/>
                </a:lnTo>
                <a:cubicBezTo>
                  <a:pt x="220950" y="343206"/>
                  <a:pt x="182417" y="372931"/>
                  <a:pt x="134885" y="372931"/>
                </a:cubicBezTo>
                <a:cubicBezTo>
                  <a:pt x="87353" y="372931"/>
                  <a:pt x="48820" y="343206"/>
                  <a:pt x="48820" y="306538"/>
                </a:cubicBezTo>
                <a:cubicBezTo>
                  <a:pt x="48820" y="297371"/>
                  <a:pt x="51229" y="288638"/>
                  <a:pt x="55584" y="280695"/>
                </a:cubicBezTo>
                <a:lnTo>
                  <a:pt x="57654" y="278326"/>
                </a:lnTo>
                <a:lnTo>
                  <a:pt x="45042" y="218409"/>
                </a:lnTo>
                <a:lnTo>
                  <a:pt x="44692" y="217889"/>
                </a:lnTo>
                <a:lnTo>
                  <a:pt x="0" y="21833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04425" y="1074618"/>
            <a:ext cx="3197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Protein networks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1781019" y="2647261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>
            <a:off x="1771944" y="1882284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>
            <a:off x="1771944" y="3424770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5886738" y="1378205"/>
            <a:ext cx="697294" cy="1390103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87"/>
          <p:cNvSpPr/>
          <p:nvPr/>
        </p:nvSpPr>
        <p:spPr>
          <a:xfrm rot="5400000">
            <a:off x="7354965" y="1728946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33"/>
          <p:cNvSpPr/>
          <p:nvPr/>
        </p:nvSpPr>
        <p:spPr>
          <a:xfrm rot="16200000">
            <a:off x="5468840" y="1782048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84252" y="1030314"/>
            <a:ext cx="4119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De novo </a:t>
            </a:r>
            <a:r>
              <a:rPr lang="en-US" sz="3000" dirty="0"/>
              <a:t>heterodimers</a:t>
            </a:r>
          </a:p>
        </p:txBody>
      </p:sp>
      <p:sp>
        <p:nvSpPr>
          <p:cNvPr id="53" name="Left-Right Arrow 52"/>
          <p:cNvSpPr/>
          <p:nvPr/>
        </p:nvSpPr>
        <p:spPr>
          <a:xfrm>
            <a:off x="6275654" y="2667313"/>
            <a:ext cx="61048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33"/>
          <p:cNvSpPr/>
          <p:nvPr/>
        </p:nvSpPr>
        <p:spPr>
          <a:xfrm rot="16200000">
            <a:off x="5468840" y="2527347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33"/>
          <p:cNvSpPr/>
          <p:nvPr/>
        </p:nvSpPr>
        <p:spPr>
          <a:xfrm rot="16200000">
            <a:off x="5468840" y="3240500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87"/>
          <p:cNvSpPr/>
          <p:nvPr/>
        </p:nvSpPr>
        <p:spPr>
          <a:xfrm rot="5400000">
            <a:off x="7354965" y="2502001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87"/>
          <p:cNvSpPr/>
          <p:nvPr/>
        </p:nvSpPr>
        <p:spPr>
          <a:xfrm rot="5400000">
            <a:off x="7354965" y="3187398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uble Bracket 3"/>
          <p:cNvSpPr/>
          <p:nvPr/>
        </p:nvSpPr>
        <p:spPr>
          <a:xfrm>
            <a:off x="5200261" y="1636000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uble Bracket 63"/>
          <p:cNvSpPr/>
          <p:nvPr/>
        </p:nvSpPr>
        <p:spPr>
          <a:xfrm>
            <a:off x="7097601" y="1636000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619847" y="1786829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5580289" y="2721933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5717923" y="3568429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7169731" y="3307325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292599" y="2780397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7385935" y="1810429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40682" y="4202867"/>
            <a:ext cx="698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Ligand/pH mediated or disrupted binders</a:t>
            </a:r>
          </a:p>
        </p:txBody>
      </p:sp>
      <p:sp>
        <p:nvSpPr>
          <p:cNvPr id="73" name="Oval 87"/>
          <p:cNvSpPr/>
          <p:nvPr/>
        </p:nvSpPr>
        <p:spPr>
          <a:xfrm rot="5400000">
            <a:off x="3404884" y="4854764"/>
            <a:ext cx="518292" cy="577465"/>
          </a:xfrm>
          <a:custGeom>
            <a:avLst/>
            <a:gdLst/>
            <a:ahLst/>
            <a:cxnLst/>
            <a:rect l="l" t="t" r="r" b="b"/>
            <a:pathLst>
              <a:path w="518292" h="577465">
                <a:moveTo>
                  <a:pt x="0" y="424323"/>
                </a:moveTo>
                <a:lnTo>
                  <a:pt x="0" y="0"/>
                </a:lnTo>
                <a:lnTo>
                  <a:pt x="518292" y="0"/>
                </a:lnTo>
                <a:lnTo>
                  <a:pt x="518292" y="424354"/>
                </a:lnTo>
                <a:lnTo>
                  <a:pt x="441984" y="423550"/>
                </a:lnTo>
                <a:lnTo>
                  <a:pt x="342963" y="577465"/>
                </a:lnTo>
                <a:lnTo>
                  <a:pt x="182098" y="577465"/>
                </a:lnTo>
                <a:lnTo>
                  <a:pt x="83013" y="42345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34"/>
          <p:cNvSpPr/>
          <p:nvPr/>
        </p:nvSpPr>
        <p:spPr>
          <a:xfrm rot="5400000" flipV="1">
            <a:off x="2023392" y="4832691"/>
            <a:ext cx="560483" cy="63825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12644" y="5988359"/>
            <a:ext cx="1102039" cy="560483"/>
            <a:chOff x="1397183" y="6065539"/>
            <a:chExt cx="1102039" cy="560483"/>
          </a:xfrm>
        </p:grpSpPr>
        <p:sp>
          <p:nvSpPr>
            <p:cNvPr id="81" name="Oval 87"/>
            <p:cNvSpPr/>
            <p:nvPr/>
          </p:nvSpPr>
          <p:spPr>
            <a:xfrm rot="5400000">
              <a:off x="1951344" y="6052809"/>
              <a:ext cx="518292" cy="577465"/>
            </a:xfrm>
            <a:custGeom>
              <a:avLst/>
              <a:gdLst/>
              <a:ahLst/>
              <a:cxnLst/>
              <a:rect l="l" t="t" r="r" b="b"/>
              <a:pathLst>
                <a:path w="518292" h="577465">
                  <a:moveTo>
                    <a:pt x="0" y="424323"/>
                  </a:moveTo>
                  <a:lnTo>
                    <a:pt x="0" y="0"/>
                  </a:lnTo>
                  <a:lnTo>
                    <a:pt x="518292" y="0"/>
                  </a:lnTo>
                  <a:lnTo>
                    <a:pt x="518292" y="424354"/>
                  </a:lnTo>
                  <a:lnTo>
                    <a:pt x="441984" y="423550"/>
                  </a:lnTo>
                  <a:lnTo>
                    <a:pt x="342963" y="577465"/>
                  </a:lnTo>
                  <a:lnTo>
                    <a:pt x="182098" y="577465"/>
                  </a:lnTo>
                  <a:lnTo>
                    <a:pt x="83013" y="423450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34"/>
            <p:cNvSpPr/>
            <p:nvPr/>
          </p:nvSpPr>
          <p:spPr>
            <a:xfrm rot="5400000" flipV="1">
              <a:off x="1436070" y="6026652"/>
              <a:ext cx="560483" cy="638258"/>
            </a:xfrm>
            <a:custGeom>
              <a:avLst/>
              <a:gdLst/>
              <a:ahLst/>
              <a:cxnLst/>
              <a:rect l="l" t="t" r="r" b="b"/>
              <a:pathLst>
                <a:path w="301752" h="337073">
                  <a:moveTo>
                    <a:pt x="1" y="337073"/>
                  </a:moveTo>
                  <a:lnTo>
                    <a:pt x="35901" y="337073"/>
                  </a:lnTo>
                  <a:lnTo>
                    <a:pt x="148495" y="175282"/>
                  </a:lnTo>
                  <a:lnTo>
                    <a:pt x="261090" y="337073"/>
                  </a:lnTo>
                  <a:lnTo>
                    <a:pt x="301752" y="337073"/>
                  </a:lnTo>
                  <a:lnTo>
                    <a:pt x="301752" y="90588"/>
                  </a:lnTo>
                  <a:lnTo>
                    <a:pt x="301752" y="90588"/>
                  </a:lnTo>
                  <a:lnTo>
                    <a:pt x="301752" y="0"/>
                  </a:lnTo>
                  <a:lnTo>
                    <a:pt x="0" y="0"/>
                  </a:lnTo>
                  <a:lnTo>
                    <a:pt x="0" y="90588"/>
                  </a:lnTo>
                  <a:lnTo>
                    <a:pt x="1" y="90588"/>
                  </a:lnTo>
                  <a:close/>
                </a:path>
              </a:pathLst>
            </a:custGeom>
            <a:solidFill>
              <a:srgbClr val="D7D700"/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83" name="Oval 87"/>
            <p:cNvSpPr/>
            <p:nvPr/>
          </p:nvSpPr>
          <p:spPr>
            <a:xfrm rot="5400000">
              <a:off x="1790640" y="6302203"/>
              <a:ext cx="106773" cy="82982"/>
            </a:xfrm>
            <a:custGeom>
              <a:avLst/>
              <a:gdLst/>
              <a:ahLst/>
              <a:cxnLst/>
              <a:rect l="l" t="t" r="r" b="b"/>
              <a:pathLst>
                <a:path w="106773" h="82982">
                  <a:moveTo>
                    <a:pt x="0" y="0"/>
                  </a:moveTo>
                  <a:lnTo>
                    <a:pt x="106773" y="0"/>
                  </a:lnTo>
                  <a:lnTo>
                    <a:pt x="53387" y="82982"/>
                  </a:lnTo>
                  <a:close/>
                </a:path>
              </a:pathLst>
            </a:custGeom>
            <a:solidFill>
              <a:srgbClr val="C0504D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Oval 87"/>
          <p:cNvSpPr/>
          <p:nvPr/>
        </p:nvSpPr>
        <p:spPr>
          <a:xfrm rot="5400000">
            <a:off x="6144495" y="4739398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34"/>
          <p:cNvSpPr/>
          <p:nvPr/>
        </p:nvSpPr>
        <p:spPr>
          <a:xfrm rot="5400000" flipV="1">
            <a:off x="5658323" y="4773052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88" name="Down Arrow 87"/>
          <p:cNvSpPr>
            <a:spLocks/>
          </p:cNvSpPr>
          <p:nvPr/>
        </p:nvSpPr>
        <p:spPr>
          <a:xfrm flipH="1">
            <a:off x="6054520" y="5487258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Oval 87"/>
          <p:cNvSpPr/>
          <p:nvPr/>
        </p:nvSpPr>
        <p:spPr>
          <a:xfrm rot="5400000">
            <a:off x="6257029" y="5604796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7"/>
          <p:cNvSpPr/>
          <p:nvPr/>
        </p:nvSpPr>
        <p:spPr>
          <a:xfrm rot="5400000">
            <a:off x="6498825" y="5912805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34"/>
          <p:cNvSpPr/>
          <p:nvPr/>
        </p:nvSpPr>
        <p:spPr>
          <a:xfrm rot="5400000" flipV="1">
            <a:off x="5257325" y="5946459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92" name="Oval 87"/>
          <p:cNvSpPr/>
          <p:nvPr/>
        </p:nvSpPr>
        <p:spPr>
          <a:xfrm rot="5400000">
            <a:off x="5623600" y="6222314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wn Arrow 92"/>
          <p:cNvSpPr>
            <a:spLocks/>
          </p:cNvSpPr>
          <p:nvPr/>
        </p:nvSpPr>
        <p:spPr>
          <a:xfrm flipH="1">
            <a:off x="2900981" y="5495408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Oval 87"/>
          <p:cNvSpPr/>
          <p:nvPr/>
        </p:nvSpPr>
        <p:spPr>
          <a:xfrm rot="5400000">
            <a:off x="3103490" y="5612946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-10342" y="947338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854430" y="1969710"/>
            <a:ext cx="7435141" cy="3432933"/>
            <a:chOff x="1093687" y="2101973"/>
            <a:chExt cx="6920166" cy="3432933"/>
          </a:xfrm>
        </p:grpSpPr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1093687" y="2101973"/>
              <a:ext cx="6920166" cy="343293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6779" y="2234171"/>
              <a:ext cx="66708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Experimental screening is still necessary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467018" y="2827715"/>
            <a:ext cx="6209964" cy="2281091"/>
            <a:chOff x="8725648" y="2742074"/>
            <a:chExt cx="6209964" cy="2281091"/>
          </a:xfrm>
        </p:grpSpPr>
        <p:grpSp>
          <p:nvGrpSpPr>
            <p:cNvPr id="75" name="Group 74"/>
            <p:cNvGrpSpPr/>
            <p:nvPr/>
          </p:nvGrpSpPr>
          <p:grpSpPr>
            <a:xfrm>
              <a:off x="12870855" y="2831619"/>
              <a:ext cx="711094" cy="570219"/>
              <a:chOff x="4574700" y="1241063"/>
              <a:chExt cx="613362" cy="509975"/>
            </a:xfrm>
          </p:grpSpPr>
          <p:sp>
            <p:nvSpPr>
              <p:cNvPr id="121" name="Rectangle 30"/>
              <p:cNvSpPr>
                <a:spLocks noChangeAspect="1"/>
              </p:cNvSpPr>
              <p:nvPr/>
            </p:nvSpPr>
            <p:spPr>
              <a:xfrm flipV="1">
                <a:off x="4690734" y="1241063"/>
                <a:ext cx="184565" cy="232076"/>
              </a:xfrm>
              <a:custGeom>
                <a:avLst/>
                <a:gdLst/>
                <a:ahLst/>
                <a:cxnLst/>
                <a:rect l="l" t="t" r="r" b="b"/>
                <a:pathLst>
                  <a:path w="207020" h="299072">
                    <a:moveTo>
                      <a:pt x="99538" y="299072"/>
                    </a:moveTo>
                    <a:lnTo>
                      <a:pt x="200987" y="235685"/>
                    </a:lnTo>
                    <a:lnTo>
                      <a:pt x="207019" y="235685"/>
                    </a:lnTo>
                    <a:lnTo>
                      <a:pt x="207019" y="231916"/>
                    </a:lnTo>
                    <a:lnTo>
                      <a:pt x="207020" y="231916"/>
                    </a:lnTo>
                    <a:lnTo>
                      <a:pt x="207019" y="231914"/>
                    </a:lnTo>
                    <a:lnTo>
                      <a:pt x="207019" y="193738"/>
                    </a:lnTo>
                    <a:lnTo>
                      <a:pt x="207020" y="193736"/>
                    </a:lnTo>
                    <a:lnTo>
                      <a:pt x="207019" y="193736"/>
                    </a:lnTo>
                    <a:lnTo>
                      <a:pt x="207019" y="189965"/>
                    </a:lnTo>
                    <a:lnTo>
                      <a:pt x="200984" y="189965"/>
                    </a:lnTo>
                    <a:lnTo>
                      <a:pt x="99538" y="126580"/>
                    </a:lnTo>
                    <a:lnTo>
                      <a:pt x="75312" y="165353"/>
                    </a:lnTo>
                    <a:lnTo>
                      <a:pt x="114703" y="189965"/>
                    </a:lnTo>
                    <a:lnTo>
                      <a:pt x="45719" y="189965"/>
                    </a:lnTo>
                    <a:lnTo>
                      <a:pt x="45719" y="0"/>
                    </a:lnTo>
                    <a:lnTo>
                      <a:pt x="0" y="0"/>
                    </a:lnTo>
                    <a:lnTo>
                      <a:pt x="0" y="189965"/>
                    </a:lnTo>
                    <a:lnTo>
                      <a:pt x="0" y="235684"/>
                    </a:lnTo>
                    <a:lnTo>
                      <a:pt x="0" y="235685"/>
                    </a:lnTo>
                    <a:lnTo>
                      <a:pt x="114707" y="235685"/>
                    </a:lnTo>
                    <a:lnTo>
                      <a:pt x="75312" y="26029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396"/>
              <p:cNvSpPr>
                <a:spLocks noChangeAspect="1"/>
              </p:cNvSpPr>
              <p:nvPr/>
            </p:nvSpPr>
            <p:spPr>
              <a:xfrm flipV="1">
                <a:off x="5080239" y="1468819"/>
                <a:ext cx="107823" cy="203172"/>
              </a:xfrm>
              <a:custGeom>
                <a:avLst/>
                <a:gdLst/>
                <a:ahLst/>
                <a:cxnLst/>
                <a:rect l="l" t="t" r="r" b="b"/>
                <a:pathLst>
                  <a:path w="156220" h="239146">
                    <a:moveTo>
                      <a:pt x="0" y="239146"/>
                    </a:moveTo>
                    <a:lnTo>
                      <a:pt x="156220" y="239146"/>
                    </a:lnTo>
                    <a:lnTo>
                      <a:pt x="156220" y="187556"/>
                    </a:lnTo>
                    <a:lnTo>
                      <a:pt x="100335" y="187556"/>
                    </a:lnTo>
                    <a:lnTo>
                      <a:pt x="100335" y="0"/>
                    </a:lnTo>
                    <a:lnTo>
                      <a:pt x="54616" y="0"/>
                    </a:lnTo>
                    <a:lnTo>
                      <a:pt x="54616" y="187556"/>
                    </a:lnTo>
                    <a:lnTo>
                      <a:pt x="0" y="1875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574700" y="1643422"/>
                <a:ext cx="265834" cy="107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840531" y="1643422"/>
                <a:ext cx="252535" cy="1076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093066" y="1643422"/>
                <a:ext cx="86717" cy="10314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452"/>
              <p:cNvSpPr/>
              <p:nvPr/>
            </p:nvSpPr>
            <p:spPr>
              <a:xfrm rot="16200000">
                <a:off x="4650238" y="1396091"/>
                <a:ext cx="117147" cy="246159"/>
              </a:xfrm>
              <a:custGeom>
                <a:avLst/>
                <a:gdLst/>
                <a:ahLst/>
                <a:cxnLst/>
                <a:rect l="l" t="t" r="r" b="b"/>
                <a:pathLst>
                  <a:path w="1100501" h="1913469">
                    <a:moveTo>
                      <a:pt x="0" y="0"/>
                    </a:moveTo>
                    <a:lnTo>
                      <a:pt x="1100501" y="0"/>
                    </a:lnTo>
                    <a:lnTo>
                      <a:pt x="1100501" y="282377"/>
                    </a:lnTo>
                    <a:lnTo>
                      <a:pt x="439826" y="282377"/>
                    </a:lnTo>
                    <a:lnTo>
                      <a:pt x="439826" y="1684801"/>
                    </a:lnTo>
                    <a:lnTo>
                      <a:pt x="1100501" y="1684801"/>
                    </a:lnTo>
                    <a:lnTo>
                      <a:pt x="1100501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620070" y="1578511"/>
                <a:ext cx="175907" cy="503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395"/>
              <p:cNvSpPr/>
              <p:nvPr/>
            </p:nvSpPr>
            <p:spPr>
              <a:xfrm rot="16200000">
                <a:off x="4658297" y="1338391"/>
                <a:ext cx="109447" cy="211821"/>
              </a:xfrm>
              <a:custGeom>
                <a:avLst/>
                <a:gdLst/>
                <a:ahLst/>
                <a:cxnLst/>
                <a:rect l="l" t="t" r="r" b="b"/>
                <a:pathLst>
                  <a:path w="1028167" h="1913469">
                    <a:moveTo>
                      <a:pt x="690954" y="0"/>
                    </a:moveTo>
                    <a:lnTo>
                      <a:pt x="1028167" y="0"/>
                    </a:lnTo>
                    <a:lnTo>
                      <a:pt x="1028167" y="1913469"/>
                    </a:lnTo>
                    <a:lnTo>
                      <a:pt x="690954" y="1913469"/>
                    </a:lnTo>
                    <a:lnTo>
                      <a:pt x="690954" y="1515275"/>
                    </a:lnTo>
                    <a:lnTo>
                      <a:pt x="0" y="1515275"/>
                    </a:lnTo>
                    <a:lnTo>
                      <a:pt x="0" y="438042"/>
                    </a:lnTo>
                    <a:lnTo>
                      <a:pt x="690954" y="438042"/>
                    </a:lnTo>
                    <a:close/>
                  </a:path>
                </a:pathLst>
              </a:custGeom>
              <a:solidFill>
                <a:srgbClr val="E4E400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2869558" y="3435277"/>
              <a:ext cx="633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Y2H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023588" y="4610662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FF0000"/>
                  </a:solidFill>
                  <a:latin typeface="Adobe Devanagari"/>
                  <a:ea typeface="Zapf Dingbats"/>
                  <a:cs typeface="Adobe Devanagari"/>
                  <a:sym typeface="Zapf Dingbats"/>
                </a:rPr>
                <a:t>✗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020973" y="4166956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FF0000"/>
                  </a:solidFill>
                  <a:latin typeface="Adobe Devanagari"/>
                  <a:ea typeface="Zapf Dingbats"/>
                  <a:cs typeface="Adobe Devanagari"/>
                  <a:sym typeface="Zapf Dingbats"/>
                </a:rPr>
                <a:t>✗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3588" y="3794424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8000"/>
                  </a:solidFill>
                  <a:latin typeface="Arial"/>
                  <a:ea typeface="Zapf Dingbats"/>
                  <a:cs typeface="Arial"/>
                  <a:sym typeface="Zapf Dingbats"/>
                </a:rPr>
                <a:t>✓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4024593" y="2827502"/>
              <a:ext cx="463035" cy="555158"/>
              <a:chOff x="6216932" y="1460597"/>
              <a:chExt cx="399396" cy="496505"/>
            </a:xfrm>
          </p:grpSpPr>
          <p:sp>
            <p:nvSpPr>
              <p:cNvPr id="117" name="Can 116"/>
              <p:cNvSpPr/>
              <p:nvPr/>
            </p:nvSpPr>
            <p:spPr>
              <a:xfrm rot="10800000">
                <a:off x="6216932" y="1460597"/>
                <a:ext cx="399396" cy="361176"/>
              </a:xfrm>
              <a:prstGeom prst="can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452"/>
              <p:cNvSpPr/>
              <p:nvPr/>
            </p:nvSpPr>
            <p:spPr>
              <a:xfrm rot="5400000">
                <a:off x="6356072" y="1711104"/>
                <a:ext cx="117147" cy="246159"/>
              </a:xfrm>
              <a:custGeom>
                <a:avLst/>
                <a:gdLst/>
                <a:ahLst/>
                <a:cxnLst/>
                <a:rect l="l" t="t" r="r" b="b"/>
                <a:pathLst>
                  <a:path w="1100501" h="1913469">
                    <a:moveTo>
                      <a:pt x="0" y="0"/>
                    </a:moveTo>
                    <a:lnTo>
                      <a:pt x="1100501" y="0"/>
                    </a:lnTo>
                    <a:lnTo>
                      <a:pt x="1100501" y="282377"/>
                    </a:lnTo>
                    <a:lnTo>
                      <a:pt x="439826" y="282377"/>
                    </a:lnTo>
                    <a:lnTo>
                      <a:pt x="439826" y="1684801"/>
                    </a:lnTo>
                    <a:lnTo>
                      <a:pt x="1100501" y="1684801"/>
                    </a:lnTo>
                    <a:lnTo>
                      <a:pt x="1100501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19" name="Oval 395"/>
              <p:cNvSpPr/>
              <p:nvPr/>
            </p:nvSpPr>
            <p:spPr>
              <a:xfrm rot="5400000">
                <a:off x="6359922" y="1796221"/>
                <a:ext cx="109447" cy="212315"/>
              </a:xfrm>
              <a:custGeom>
                <a:avLst/>
                <a:gdLst/>
                <a:ahLst/>
                <a:cxnLst/>
                <a:rect l="l" t="t" r="r" b="b"/>
                <a:pathLst>
                  <a:path w="1028167" h="1913469">
                    <a:moveTo>
                      <a:pt x="690954" y="0"/>
                    </a:moveTo>
                    <a:lnTo>
                      <a:pt x="1028167" y="0"/>
                    </a:lnTo>
                    <a:lnTo>
                      <a:pt x="1028167" y="1913469"/>
                    </a:lnTo>
                    <a:lnTo>
                      <a:pt x="690954" y="1913469"/>
                    </a:lnTo>
                    <a:lnTo>
                      <a:pt x="690954" y="1515275"/>
                    </a:lnTo>
                    <a:lnTo>
                      <a:pt x="0" y="1515275"/>
                    </a:lnTo>
                    <a:lnTo>
                      <a:pt x="0" y="438042"/>
                    </a:lnTo>
                    <a:lnTo>
                      <a:pt x="690954" y="438042"/>
                    </a:lnTo>
                    <a:close/>
                  </a:path>
                </a:pathLst>
              </a:custGeom>
              <a:solidFill>
                <a:srgbClr val="E4E400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6345888" y="1468819"/>
                <a:ext cx="133161" cy="487950"/>
              </a:xfrm>
              <a:custGeom>
                <a:avLst/>
                <a:gdLst>
                  <a:gd name="connsiteX0" fmla="*/ 53826 w 133161"/>
                  <a:gd name="connsiteY0" fmla="*/ 587444 h 587444"/>
                  <a:gd name="connsiteX1" fmla="*/ 132426 w 133161"/>
                  <a:gd name="connsiteY1" fmla="*/ 467473 h 587444"/>
                  <a:gd name="connsiteX2" fmla="*/ 12457 w 133161"/>
                  <a:gd name="connsiteY2" fmla="*/ 372324 h 587444"/>
                  <a:gd name="connsiteX3" fmla="*/ 132426 w 133161"/>
                  <a:gd name="connsiteY3" fmla="*/ 268900 h 587444"/>
                  <a:gd name="connsiteX4" fmla="*/ 47 w 133161"/>
                  <a:gd name="connsiteY4" fmla="*/ 177888 h 587444"/>
                  <a:gd name="connsiteX5" fmla="*/ 115878 w 133161"/>
                  <a:gd name="connsiteY5" fmla="*/ 78601 h 587444"/>
                  <a:gd name="connsiteX6" fmla="*/ 8320 w 133161"/>
                  <a:gd name="connsiteY6" fmla="*/ 0 h 587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161" h="587444">
                    <a:moveTo>
                      <a:pt x="53826" y="587444"/>
                    </a:moveTo>
                    <a:cubicBezTo>
                      <a:pt x="96573" y="545385"/>
                      <a:pt x="139321" y="503326"/>
                      <a:pt x="132426" y="467473"/>
                    </a:cubicBezTo>
                    <a:cubicBezTo>
                      <a:pt x="125531" y="431620"/>
                      <a:pt x="12457" y="405419"/>
                      <a:pt x="12457" y="372324"/>
                    </a:cubicBezTo>
                    <a:cubicBezTo>
                      <a:pt x="12457" y="339229"/>
                      <a:pt x="134494" y="301306"/>
                      <a:pt x="132426" y="268900"/>
                    </a:cubicBezTo>
                    <a:cubicBezTo>
                      <a:pt x="130358" y="236494"/>
                      <a:pt x="2805" y="209605"/>
                      <a:pt x="47" y="177888"/>
                    </a:cubicBezTo>
                    <a:cubicBezTo>
                      <a:pt x="-2711" y="146171"/>
                      <a:pt x="114499" y="108249"/>
                      <a:pt x="115878" y="78601"/>
                    </a:cubicBezTo>
                    <a:cubicBezTo>
                      <a:pt x="117257" y="48953"/>
                      <a:pt x="8320" y="0"/>
                      <a:pt x="8320" y="0"/>
                    </a:cubicBezTo>
                  </a:path>
                </a:pathLst>
              </a:custGeom>
              <a:ln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3989419" y="3423629"/>
              <a:ext cx="53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BLI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4082530" y="4609788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8000"/>
                  </a:solidFill>
                  <a:latin typeface="Arial"/>
                  <a:ea typeface="Zapf Dingbats"/>
                  <a:cs typeface="Arial"/>
                  <a:sym typeface="Zapf Dingbats"/>
                </a:rPr>
                <a:t>✓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4079914" y="4166082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8000"/>
                  </a:solidFill>
                  <a:latin typeface="Arial"/>
                  <a:ea typeface="Zapf Dingbats"/>
                  <a:cs typeface="Arial"/>
                  <a:sym typeface="Zapf Dingbats"/>
                </a:rPr>
                <a:t>✓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4082530" y="3793549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FF0000"/>
                  </a:solidFill>
                  <a:latin typeface="Adobe Devanagari"/>
                  <a:ea typeface="Zapf Dingbats"/>
                  <a:cs typeface="Adobe Devanagari"/>
                  <a:sym typeface="Zapf Dingbats"/>
                </a:rPr>
                <a:t>✗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1907999" y="2896408"/>
              <a:ext cx="630767" cy="440641"/>
              <a:chOff x="6490057" y="1304064"/>
              <a:chExt cx="544075" cy="394087"/>
            </a:xfrm>
          </p:grpSpPr>
          <p:grpSp>
            <p:nvGrpSpPr>
              <p:cNvPr id="109" name="Group 108"/>
              <p:cNvGrpSpPr>
                <a:grpSpLocks noChangeAspect="1"/>
              </p:cNvGrpSpPr>
              <p:nvPr/>
            </p:nvGrpSpPr>
            <p:grpSpPr>
              <a:xfrm>
                <a:off x="6490057" y="1304064"/>
                <a:ext cx="360338" cy="394087"/>
                <a:chOff x="438140" y="387318"/>
                <a:chExt cx="3385097" cy="3063362"/>
              </a:xfrm>
            </p:grpSpPr>
            <p:sp>
              <p:nvSpPr>
                <p:cNvPr id="114" name="Oval 452"/>
                <p:cNvSpPr/>
                <p:nvPr/>
              </p:nvSpPr>
              <p:spPr>
                <a:xfrm>
                  <a:off x="438140" y="387318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9050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15" name="Oval 452"/>
                <p:cNvSpPr/>
                <p:nvPr/>
              </p:nvSpPr>
              <p:spPr>
                <a:xfrm>
                  <a:off x="2722736" y="911049"/>
                  <a:ext cx="1100501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501" h="1913469">
                      <a:moveTo>
                        <a:pt x="0" y="0"/>
                      </a:moveTo>
                      <a:lnTo>
                        <a:pt x="1100501" y="0"/>
                      </a:lnTo>
                      <a:lnTo>
                        <a:pt x="1100501" y="282377"/>
                      </a:lnTo>
                      <a:lnTo>
                        <a:pt x="439826" y="282377"/>
                      </a:lnTo>
                      <a:lnTo>
                        <a:pt x="439826" y="1684801"/>
                      </a:lnTo>
                      <a:lnTo>
                        <a:pt x="1100501" y="1684801"/>
                      </a:lnTo>
                      <a:lnTo>
                        <a:pt x="1100501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90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605210" y="972089"/>
                  <a:ext cx="216621" cy="1771150"/>
                </a:xfrm>
                <a:prstGeom prst="rect">
                  <a:avLst/>
                </a:prstGeom>
                <a:solidFill>
                  <a:srgbClr val="C4BD9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110" name="Oval 395"/>
              <p:cNvSpPr/>
              <p:nvPr/>
            </p:nvSpPr>
            <p:spPr>
              <a:xfrm>
                <a:off x="6814164" y="1392839"/>
                <a:ext cx="109447" cy="205792"/>
              </a:xfrm>
              <a:custGeom>
                <a:avLst/>
                <a:gdLst/>
                <a:ahLst/>
                <a:cxnLst/>
                <a:rect l="l" t="t" r="r" b="b"/>
                <a:pathLst>
                  <a:path w="1028167" h="1913469">
                    <a:moveTo>
                      <a:pt x="690954" y="0"/>
                    </a:moveTo>
                    <a:lnTo>
                      <a:pt x="1028167" y="0"/>
                    </a:lnTo>
                    <a:lnTo>
                      <a:pt x="1028167" y="1913469"/>
                    </a:lnTo>
                    <a:lnTo>
                      <a:pt x="690954" y="1913469"/>
                    </a:lnTo>
                    <a:lnTo>
                      <a:pt x="690954" y="1515275"/>
                    </a:lnTo>
                    <a:lnTo>
                      <a:pt x="0" y="1515275"/>
                    </a:lnTo>
                    <a:lnTo>
                      <a:pt x="0" y="438042"/>
                    </a:lnTo>
                    <a:lnTo>
                      <a:pt x="690954" y="438042"/>
                    </a:lnTo>
                    <a:close/>
                  </a:path>
                </a:pathLst>
              </a:custGeom>
              <a:solidFill>
                <a:srgbClr val="E4E400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 rot="19983567">
                <a:off x="6910619" y="1322891"/>
                <a:ext cx="123513" cy="84803"/>
                <a:chOff x="7022388" y="1348875"/>
                <a:chExt cx="123513" cy="84803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022388" y="1394803"/>
                  <a:ext cx="9403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Oval 112"/>
                <p:cNvSpPr/>
                <p:nvPr/>
              </p:nvSpPr>
              <p:spPr>
                <a:xfrm>
                  <a:off x="7054461" y="1348875"/>
                  <a:ext cx="91440" cy="8480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11847850" y="3435277"/>
              <a:ext cx="6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YSD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994349" y="4621506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8000"/>
                  </a:solidFill>
                  <a:latin typeface="Arial"/>
                  <a:ea typeface="Zapf Dingbats"/>
                  <a:cs typeface="Arial"/>
                  <a:sym typeface="Zapf Dingbats"/>
                </a:rPr>
                <a:t>✓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1991733" y="4177800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8000"/>
                  </a:solidFill>
                  <a:latin typeface="Arial"/>
                  <a:ea typeface="Zapf Dingbats"/>
                  <a:cs typeface="Arial"/>
                  <a:sym typeface="Zapf Dingbats"/>
                </a:rPr>
                <a:t>✓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994349" y="3805267"/>
              <a:ext cx="362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FF0000"/>
                  </a:solidFill>
                  <a:latin typeface="Adobe Devanagari"/>
                  <a:ea typeface="Zapf Dingbats"/>
                  <a:cs typeface="Adobe Devanagari"/>
                  <a:sym typeface="Zapf Dingbats"/>
                </a:rPr>
                <a:t>✗</a:t>
              </a:r>
              <a:endParaRPr lang="en-US" sz="2000" b="1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5400000">
              <a:off x="10694143" y="781951"/>
              <a:ext cx="2281091" cy="620133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74354" y="3826056"/>
              <a:ext cx="1929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Library-on-library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771737" y="4634214"/>
              <a:ext cx="3169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Controllable environment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774354" y="4228043"/>
              <a:ext cx="1416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Quantitative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H="1">
              <a:off x="8734044" y="4224969"/>
              <a:ext cx="6201568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8725648" y="4619770"/>
              <a:ext cx="6201568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8734022" y="3823545"/>
              <a:ext cx="6201568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5330625" y="6469871"/>
            <a:ext cx="38723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Fields, Stanley, et al. (1989) </a:t>
            </a:r>
            <a:r>
              <a:rPr lang="en-US" sz="1200" i="1" dirty="0"/>
              <a:t>Nature</a:t>
            </a:r>
            <a:r>
              <a:rPr lang="en-US" sz="1200" dirty="0"/>
              <a:t> 340.6230: 245-246 .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6793" y="6284331"/>
            <a:ext cx="37262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Yu, </a:t>
            </a:r>
            <a:r>
              <a:rPr lang="en-US" sz="1200" dirty="0" err="1"/>
              <a:t>Haiyuan</a:t>
            </a:r>
            <a:r>
              <a:rPr lang="en-US" sz="1200" dirty="0"/>
              <a:t>, et al. (2011) </a:t>
            </a:r>
            <a:r>
              <a:rPr lang="en-US" sz="1200" i="1" dirty="0"/>
              <a:t>Nature Methods</a:t>
            </a:r>
            <a:r>
              <a:rPr lang="en-US" sz="1200" dirty="0"/>
              <a:t> 8.6: 478-480.</a:t>
            </a:r>
          </a:p>
        </p:txBody>
      </p:sp>
      <p:sp>
        <p:nvSpPr>
          <p:cNvPr id="8" name="Rectangle 7"/>
          <p:cNvSpPr/>
          <p:nvPr/>
        </p:nvSpPr>
        <p:spPr>
          <a:xfrm>
            <a:off x="4631009" y="611709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/>
              <a:t>Boder</a:t>
            </a:r>
            <a:r>
              <a:rPr lang="en-US" sz="1200" dirty="0"/>
              <a:t>, Eric, et al. (1997) </a:t>
            </a:r>
            <a:r>
              <a:rPr lang="en-US" sz="1200" i="1" dirty="0"/>
              <a:t>Nature Biotechnology</a:t>
            </a:r>
            <a:r>
              <a:rPr lang="en-US" sz="1200" dirty="0"/>
              <a:t> 15.6: 553-557.</a:t>
            </a:r>
          </a:p>
        </p:txBody>
      </p:sp>
      <p:sp>
        <p:nvSpPr>
          <p:cNvPr id="13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597" y="-102358"/>
            <a:ext cx="2133600" cy="365125"/>
          </a:xfrm>
        </p:spPr>
        <p:txBody>
          <a:bodyPr/>
          <a:lstStyle/>
          <a:p>
            <a:fld id="{3E0492E7-054E-A143-9D77-6A066674DADB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  <p:grpSp>
        <p:nvGrpSpPr>
          <p:cNvPr id="386" name="Group 385"/>
          <p:cNvGrpSpPr>
            <a:grpSpLocks noChangeAspect="1"/>
          </p:cNvGrpSpPr>
          <p:nvPr/>
        </p:nvGrpSpPr>
        <p:grpSpPr>
          <a:xfrm>
            <a:off x="746965" y="1585905"/>
            <a:ext cx="3628006" cy="1790470"/>
            <a:chOff x="389832" y="248073"/>
            <a:chExt cx="6503937" cy="3209776"/>
          </a:xfrm>
        </p:grpSpPr>
        <p:sp>
          <p:nvSpPr>
            <p:cNvPr id="387" name="Oval 452"/>
            <p:cNvSpPr>
              <a:spLocks noChangeAspect="1"/>
            </p:cNvSpPr>
            <p:nvPr/>
          </p:nvSpPr>
          <p:spPr>
            <a:xfrm>
              <a:off x="389832" y="297709"/>
              <a:ext cx="3481647" cy="3160140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8" name="Oval 452"/>
            <p:cNvSpPr>
              <a:spLocks noChangeAspect="1"/>
            </p:cNvSpPr>
            <p:nvPr/>
          </p:nvSpPr>
          <p:spPr>
            <a:xfrm>
              <a:off x="2745091" y="839907"/>
              <a:ext cx="1131891" cy="1968043"/>
            </a:xfrm>
            <a:custGeom>
              <a:avLst/>
              <a:gdLst/>
              <a:ahLst/>
              <a:cxnLst/>
              <a:rect l="l" t="t" r="r" b="b"/>
              <a:pathLst>
                <a:path w="1100501" h="1913469">
                  <a:moveTo>
                    <a:pt x="0" y="0"/>
                  </a:moveTo>
                  <a:lnTo>
                    <a:pt x="1100501" y="0"/>
                  </a:lnTo>
                  <a:lnTo>
                    <a:pt x="1100501" y="282377"/>
                  </a:lnTo>
                  <a:lnTo>
                    <a:pt x="439826" y="282377"/>
                  </a:lnTo>
                  <a:lnTo>
                    <a:pt x="439826" y="1684801"/>
                  </a:lnTo>
                  <a:lnTo>
                    <a:pt x="1100501" y="1684801"/>
                  </a:lnTo>
                  <a:lnTo>
                    <a:pt x="1100501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9" name="Rectangle 388"/>
            <p:cNvSpPr>
              <a:spLocks noChangeAspect="1"/>
            </p:cNvSpPr>
            <p:nvPr/>
          </p:nvSpPr>
          <p:spPr>
            <a:xfrm>
              <a:off x="2562858" y="865917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0" name="Oval 395"/>
            <p:cNvSpPr>
              <a:spLocks noChangeAspect="1"/>
            </p:cNvSpPr>
            <p:nvPr/>
          </p:nvSpPr>
          <p:spPr>
            <a:xfrm>
              <a:off x="3437859" y="248073"/>
              <a:ext cx="3455910" cy="3160140"/>
            </a:xfrm>
            <a:custGeom>
              <a:avLst/>
              <a:gdLst/>
              <a:ahLst/>
              <a:cxnLst/>
              <a:rect l="l" t="t" r="r" b="b"/>
              <a:pathLst>
                <a:path w="3360070" h="3063362">
                  <a:moveTo>
                    <a:pt x="2188847" y="0"/>
                  </a:moveTo>
                  <a:cubicBezTo>
                    <a:pt x="2835696" y="0"/>
                    <a:pt x="3360070" y="685757"/>
                    <a:pt x="3360070" y="1531681"/>
                  </a:cubicBezTo>
                  <a:cubicBezTo>
                    <a:pt x="3360070" y="2377605"/>
                    <a:pt x="2835696" y="3063362"/>
                    <a:pt x="2188847" y="3063362"/>
                  </a:cubicBezTo>
                  <a:cubicBezTo>
                    <a:pt x="1824994" y="3063362"/>
                    <a:pt x="1499894" y="2846385"/>
                    <a:pt x="1285075" y="2505973"/>
                  </a:cubicBezTo>
                  <a:lnTo>
                    <a:pt x="1276212" y="2489671"/>
                  </a:lnTo>
                  <a:lnTo>
                    <a:pt x="690954" y="2489671"/>
                  </a:lnTo>
                  <a:lnTo>
                    <a:pt x="690954" y="2091477"/>
                  </a:lnTo>
                  <a:lnTo>
                    <a:pt x="0" y="2091477"/>
                  </a:lnTo>
                  <a:lnTo>
                    <a:pt x="0" y="1014244"/>
                  </a:lnTo>
                  <a:lnTo>
                    <a:pt x="690954" y="1014244"/>
                  </a:lnTo>
                  <a:lnTo>
                    <a:pt x="690954" y="576202"/>
                  </a:lnTo>
                  <a:lnTo>
                    <a:pt x="1274848" y="576202"/>
                  </a:lnTo>
                  <a:lnTo>
                    <a:pt x="1285075" y="557390"/>
                  </a:lnTo>
                  <a:cubicBezTo>
                    <a:pt x="1499894" y="216978"/>
                    <a:pt x="1824994" y="0"/>
                    <a:pt x="2188847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1" name="Rectangle 390"/>
            <p:cNvSpPr>
              <a:spLocks noChangeAspect="1"/>
            </p:cNvSpPr>
            <p:nvPr/>
          </p:nvSpPr>
          <p:spPr>
            <a:xfrm>
              <a:off x="4294830" y="1344986"/>
              <a:ext cx="327955" cy="103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2" name="Oval 395"/>
            <p:cNvSpPr>
              <a:spLocks noChangeAspect="1"/>
            </p:cNvSpPr>
            <p:nvPr/>
          </p:nvSpPr>
          <p:spPr>
            <a:xfrm>
              <a:off x="3437859" y="842792"/>
              <a:ext cx="1057492" cy="1968043"/>
            </a:xfrm>
            <a:custGeom>
              <a:avLst/>
              <a:gdLst/>
              <a:ahLst/>
              <a:cxnLst/>
              <a:rect l="l" t="t" r="r" b="b"/>
              <a:pathLst>
                <a:path w="1028167" h="1913469">
                  <a:moveTo>
                    <a:pt x="690954" y="0"/>
                  </a:moveTo>
                  <a:lnTo>
                    <a:pt x="1028167" y="0"/>
                  </a:lnTo>
                  <a:lnTo>
                    <a:pt x="1028167" y="1913469"/>
                  </a:lnTo>
                  <a:lnTo>
                    <a:pt x="690954" y="1913469"/>
                  </a:lnTo>
                  <a:lnTo>
                    <a:pt x="690954" y="1515275"/>
                  </a:lnTo>
                  <a:lnTo>
                    <a:pt x="0" y="1515275"/>
                  </a:lnTo>
                  <a:lnTo>
                    <a:pt x="0" y="438042"/>
                  </a:lnTo>
                  <a:lnTo>
                    <a:pt x="690954" y="438042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3" name="Rectangle 392"/>
            <p:cNvSpPr>
              <a:spLocks noChangeAspect="1"/>
            </p:cNvSpPr>
            <p:nvPr/>
          </p:nvSpPr>
          <p:spPr>
            <a:xfrm>
              <a:off x="4439819" y="870659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4938391" y="1590612"/>
            <a:ext cx="3403235" cy="1790470"/>
            <a:chOff x="-4074946" y="1729082"/>
            <a:chExt cx="2958974" cy="1460294"/>
          </a:xfrm>
        </p:grpSpPr>
        <p:sp>
          <p:nvSpPr>
            <p:cNvPr id="395" name="Oval 452"/>
            <p:cNvSpPr>
              <a:spLocks noChangeAspect="1"/>
            </p:cNvSpPr>
            <p:nvPr/>
          </p:nvSpPr>
          <p:spPr>
            <a:xfrm>
              <a:off x="-4074946" y="1751664"/>
              <a:ext cx="1140939" cy="1437712"/>
            </a:xfrm>
            <a:custGeom>
              <a:avLst/>
              <a:gdLst/>
              <a:ahLst/>
              <a:cxnLst/>
              <a:rect l="l" t="t" r="r" b="b"/>
              <a:pathLst>
                <a:path w="1140939" h="1437712">
                  <a:moveTo>
                    <a:pt x="548048" y="0"/>
                  </a:moveTo>
                  <a:cubicBezTo>
                    <a:pt x="699387" y="0"/>
                    <a:pt x="836399" y="80461"/>
                    <a:pt x="935576" y="210548"/>
                  </a:cubicBezTo>
                  <a:lnTo>
                    <a:pt x="960002" y="245800"/>
                  </a:lnTo>
                  <a:lnTo>
                    <a:pt x="1140939" y="245800"/>
                  </a:lnTo>
                  <a:lnTo>
                    <a:pt x="1140939" y="1143838"/>
                  </a:lnTo>
                  <a:lnTo>
                    <a:pt x="989349" y="1143838"/>
                  </a:lnTo>
                  <a:lnTo>
                    <a:pt x="970948" y="1176115"/>
                  </a:lnTo>
                  <a:cubicBezTo>
                    <a:pt x="870428" y="1335879"/>
                    <a:pt x="718305" y="1437712"/>
                    <a:pt x="548048" y="1437712"/>
                  </a:cubicBezTo>
                  <a:cubicBezTo>
                    <a:pt x="245369" y="1437712"/>
                    <a:pt x="0" y="1115869"/>
                    <a:pt x="0" y="718856"/>
                  </a:cubicBezTo>
                  <a:cubicBezTo>
                    <a:pt x="0" y="321843"/>
                    <a:pt x="245369" y="0"/>
                    <a:pt x="548048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6" name="Oval 452"/>
            <p:cNvSpPr>
              <a:spLocks noChangeAspect="1"/>
            </p:cNvSpPr>
            <p:nvPr/>
          </p:nvSpPr>
          <p:spPr>
            <a:xfrm>
              <a:off x="-3003419" y="1998338"/>
              <a:ext cx="475809" cy="895365"/>
            </a:xfrm>
            <a:custGeom>
              <a:avLst/>
              <a:gdLst/>
              <a:ahLst/>
              <a:cxnLst/>
              <a:rect l="l" t="t" r="r" b="b"/>
              <a:pathLst>
                <a:path w="475809" h="895365">
                  <a:moveTo>
                    <a:pt x="0" y="0"/>
                  </a:moveTo>
                  <a:lnTo>
                    <a:pt x="475809" y="0"/>
                  </a:lnTo>
                  <a:lnTo>
                    <a:pt x="475809" y="211760"/>
                  </a:lnTo>
                  <a:lnTo>
                    <a:pt x="94192" y="446185"/>
                  </a:lnTo>
                  <a:lnTo>
                    <a:pt x="475809" y="680611"/>
                  </a:lnTo>
                  <a:lnTo>
                    <a:pt x="475809" y="895365"/>
                  </a:lnTo>
                  <a:lnTo>
                    <a:pt x="0" y="895365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7" name="Rectangle 396"/>
            <p:cNvSpPr>
              <a:spLocks noChangeAspect="1"/>
            </p:cNvSpPr>
            <p:nvPr/>
          </p:nvSpPr>
          <p:spPr>
            <a:xfrm>
              <a:off x="-3086326" y="2010171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8" name="Oval 395"/>
            <p:cNvSpPr>
              <a:spLocks noChangeAspect="1"/>
            </p:cNvSpPr>
            <p:nvPr/>
          </p:nvSpPr>
          <p:spPr>
            <a:xfrm>
              <a:off x="-2298364" y="1729082"/>
              <a:ext cx="1182392" cy="1437712"/>
            </a:xfrm>
            <a:custGeom>
              <a:avLst/>
              <a:gdLst/>
              <a:ahLst/>
              <a:cxnLst/>
              <a:rect l="l" t="t" r="r" b="b"/>
              <a:pathLst>
                <a:path w="1182392" h="1437712">
                  <a:moveTo>
                    <a:pt x="634344" y="0"/>
                  </a:moveTo>
                  <a:cubicBezTo>
                    <a:pt x="937023" y="0"/>
                    <a:pt x="1182392" y="321843"/>
                    <a:pt x="1182392" y="718856"/>
                  </a:cubicBezTo>
                  <a:cubicBezTo>
                    <a:pt x="1182392" y="1115869"/>
                    <a:pt x="937023" y="1437712"/>
                    <a:pt x="634344" y="1437712"/>
                  </a:cubicBezTo>
                  <a:cubicBezTo>
                    <a:pt x="464087" y="1437712"/>
                    <a:pt x="311964" y="1335880"/>
                    <a:pt x="211444" y="1176116"/>
                  </a:cubicBezTo>
                  <a:lnTo>
                    <a:pt x="207296" y="1168465"/>
                  </a:lnTo>
                  <a:lnTo>
                    <a:pt x="0" y="1168465"/>
                  </a:lnTo>
                  <a:lnTo>
                    <a:pt x="0" y="270426"/>
                  </a:lnTo>
                  <a:lnTo>
                    <a:pt x="206658" y="270426"/>
                  </a:lnTo>
                  <a:lnTo>
                    <a:pt x="211444" y="261597"/>
                  </a:lnTo>
                  <a:cubicBezTo>
                    <a:pt x="311964" y="101833"/>
                    <a:pt x="464087" y="0"/>
                    <a:pt x="634344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9" name="Rectangle 398"/>
            <p:cNvSpPr>
              <a:spLocks noChangeAspect="1"/>
            </p:cNvSpPr>
            <p:nvPr/>
          </p:nvSpPr>
          <p:spPr>
            <a:xfrm>
              <a:off x="-2298363" y="2228125"/>
              <a:ext cx="149204" cy="4714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0" name="Oval 395"/>
            <p:cNvSpPr>
              <a:spLocks noChangeAspect="1"/>
            </p:cNvSpPr>
            <p:nvPr/>
          </p:nvSpPr>
          <p:spPr>
            <a:xfrm>
              <a:off x="-2721413" y="1999651"/>
              <a:ext cx="514277" cy="895365"/>
            </a:xfrm>
            <a:custGeom>
              <a:avLst/>
              <a:gdLst/>
              <a:ahLst/>
              <a:cxnLst/>
              <a:rect l="l" t="t" r="r" b="b"/>
              <a:pathLst>
                <a:path w="514277" h="895365">
                  <a:moveTo>
                    <a:pt x="311511" y="0"/>
                  </a:moveTo>
                  <a:lnTo>
                    <a:pt x="514277" y="0"/>
                  </a:lnTo>
                  <a:lnTo>
                    <a:pt x="514277" y="895365"/>
                  </a:lnTo>
                  <a:lnTo>
                    <a:pt x="311511" y="895365"/>
                  </a:lnTo>
                  <a:lnTo>
                    <a:pt x="311511" y="635020"/>
                  </a:lnTo>
                  <a:lnTo>
                    <a:pt x="0" y="440646"/>
                  </a:lnTo>
                  <a:lnTo>
                    <a:pt x="311511" y="246273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1" name="Rectangle 400"/>
            <p:cNvSpPr>
              <a:spLocks noChangeAspect="1"/>
            </p:cNvSpPr>
            <p:nvPr/>
          </p:nvSpPr>
          <p:spPr>
            <a:xfrm>
              <a:off x="-2232400" y="2012329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sp>
        <p:nvSpPr>
          <p:cNvPr id="402" name="Oval 452"/>
          <p:cNvSpPr>
            <a:spLocks noChangeAspect="1"/>
          </p:cNvSpPr>
          <p:nvPr/>
        </p:nvSpPr>
        <p:spPr>
          <a:xfrm>
            <a:off x="1485736" y="4021978"/>
            <a:ext cx="2198510" cy="237634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3" name="Oval 452"/>
          <p:cNvSpPr>
            <a:spLocks noChangeAspect="1"/>
          </p:cNvSpPr>
          <p:nvPr/>
        </p:nvSpPr>
        <p:spPr>
          <a:xfrm>
            <a:off x="5603360" y="4019861"/>
            <a:ext cx="2198510" cy="237634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4" name="Down Arrow 403"/>
          <p:cNvSpPr/>
          <p:nvPr/>
        </p:nvSpPr>
        <p:spPr>
          <a:xfrm>
            <a:off x="2318400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Down Arrow 404"/>
          <p:cNvSpPr/>
          <p:nvPr/>
        </p:nvSpPr>
        <p:spPr>
          <a:xfrm>
            <a:off x="6463216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7067" y="2150529"/>
            <a:ext cx="923381" cy="564166"/>
            <a:chOff x="957067" y="2150528"/>
            <a:chExt cx="923381" cy="564166"/>
          </a:xfrm>
        </p:grpSpPr>
        <p:sp>
          <p:nvSpPr>
            <p:cNvPr id="415" name="Rectangle 414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25" name="Straight Connector 424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83" name="Rectangle 482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4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2" name="Rectangle 41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216196" y="2150529"/>
            <a:ext cx="923381" cy="564166"/>
            <a:chOff x="7216194" y="2150528"/>
            <a:chExt cx="923381" cy="564166"/>
          </a:xfrm>
        </p:grpSpPr>
        <p:grpSp>
          <p:nvGrpSpPr>
            <p:cNvPr id="511" name="Group 510"/>
            <p:cNvGrpSpPr/>
            <p:nvPr/>
          </p:nvGrpSpPr>
          <p:grpSpPr>
            <a:xfrm>
              <a:off x="7216194" y="2150528"/>
              <a:ext cx="923381" cy="564166"/>
              <a:chOff x="957067" y="2150528"/>
              <a:chExt cx="923381" cy="564166"/>
            </a:xfrm>
          </p:grpSpPr>
          <p:sp>
            <p:nvSpPr>
              <p:cNvPr id="512" name="Rectangle 511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13" name="Straight Connector 512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Rectangle 519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2" name="Rectangle 34"/>
            <p:cNvSpPr/>
            <p:nvPr/>
          </p:nvSpPr>
          <p:spPr>
            <a:xfrm rot="16200000">
              <a:off x="7458318" y="2381361"/>
              <a:ext cx="364539" cy="237895"/>
            </a:xfrm>
            <a:custGeom>
              <a:avLst/>
              <a:gdLst/>
              <a:ahLst/>
              <a:cxnLst/>
              <a:rect l="l" t="t" r="r" b="b"/>
              <a:pathLst>
                <a:path w="307108" h="205241">
                  <a:moveTo>
                    <a:pt x="307108" y="110304"/>
                  </a:moveTo>
                  <a:lnTo>
                    <a:pt x="307108" y="203465"/>
                  </a:lnTo>
                  <a:lnTo>
                    <a:pt x="166029" y="205241"/>
                  </a:lnTo>
                  <a:lnTo>
                    <a:pt x="0" y="203150"/>
                  </a:lnTo>
                  <a:lnTo>
                    <a:pt x="0" y="110287"/>
                  </a:lnTo>
                  <a:lnTo>
                    <a:pt x="90676" y="111139"/>
                  </a:lnTo>
                  <a:lnTo>
                    <a:pt x="149144" y="0"/>
                  </a:lnTo>
                  <a:lnTo>
                    <a:pt x="207663" y="111238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00859" y="2151896"/>
            <a:ext cx="923381" cy="564166"/>
            <a:chOff x="5100857" y="2151895"/>
            <a:chExt cx="923381" cy="564166"/>
          </a:xfrm>
        </p:grpSpPr>
        <p:grpSp>
          <p:nvGrpSpPr>
            <p:cNvPr id="500" name="Group 499"/>
            <p:cNvGrpSpPr/>
            <p:nvPr/>
          </p:nvGrpSpPr>
          <p:grpSpPr>
            <a:xfrm>
              <a:off x="5100857" y="2151895"/>
              <a:ext cx="923381" cy="564166"/>
              <a:chOff x="957067" y="2150528"/>
              <a:chExt cx="923381" cy="564166"/>
            </a:xfrm>
          </p:grpSpPr>
          <p:sp>
            <p:nvSpPr>
              <p:cNvPr id="501" name="Rectangle 500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13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02" name="Straight Connector 501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Rectangle 508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4" name="Rectangle 34"/>
            <p:cNvSpPr/>
            <p:nvPr/>
          </p:nvSpPr>
          <p:spPr>
            <a:xfrm rot="16200000">
              <a:off x="5373510" y="2398037"/>
              <a:ext cx="320109" cy="208202"/>
            </a:xfrm>
            <a:custGeom>
              <a:avLst/>
              <a:gdLst/>
              <a:ahLst/>
              <a:cxnLst/>
              <a:rect l="l" t="t" r="r" b="b"/>
              <a:pathLst>
                <a:path w="307108" h="162871">
                  <a:moveTo>
                    <a:pt x="307108" y="33"/>
                  </a:moveTo>
                  <a:lnTo>
                    <a:pt x="307108" y="162323"/>
                  </a:lnTo>
                  <a:lnTo>
                    <a:pt x="230776" y="162871"/>
                  </a:lnTo>
                  <a:lnTo>
                    <a:pt x="154187" y="51632"/>
                  </a:lnTo>
                  <a:lnTo>
                    <a:pt x="77666" y="162772"/>
                  </a:lnTo>
                  <a:lnTo>
                    <a:pt x="0" y="162215"/>
                  </a:lnTo>
                  <a:lnTo>
                    <a:pt x="0" y="0"/>
                  </a:lnTo>
                  <a:lnTo>
                    <a:pt x="154420" y="2760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39460" y="2151896"/>
            <a:ext cx="923381" cy="564166"/>
            <a:chOff x="3239458" y="2151895"/>
            <a:chExt cx="923381" cy="564166"/>
          </a:xfrm>
        </p:grpSpPr>
        <p:grpSp>
          <p:nvGrpSpPr>
            <p:cNvPr id="489" name="Group 488"/>
            <p:cNvGrpSpPr/>
            <p:nvPr/>
          </p:nvGrpSpPr>
          <p:grpSpPr>
            <a:xfrm>
              <a:off x="3239458" y="2151895"/>
              <a:ext cx="923381" cy="564166"/>
              <a:chOff x="957067" y="2150528"/>
              <a:chExt cx="923381" cy="564166"/>
            </a:xfrm>
          </p:grpSpPr>
          <p:sp>
            <p:nvSpPr>
              <p:cNvPr id="490" name="Rectangle 489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3366FF"/>
                  </a:solidFill>
                </a:endParaRPr>
              </a:p>
            </p:txBody>
          </p:sp>
          <p:cxnSp>
            <p:nvCxnSpPr>
              <p:cNvPr id="491" name="Straight Connector 490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Rectangle 497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5" name="Rectangle 34"/>
            <p:cNvSpPr/>
            <p:nvPr/>
          </p:nvSpPr>
          <p:spPr>
            <a:xfrm rot="5400000">
              <a:off x="3505152" y="2386663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28" name="Group 527"/>
          <p:cNvGrpSpPr/>
          <p:nvPr/>
        </p:nvGrpSpPr>
        <p:grpSpPr>
          <a:xfrm>
            <a:off x="2094468" y="4499589"/>
            <a:ext cx="923381" cy="564166"/>
            <a:chOff x="957067" y="2150528"/>
            <a:chExt cx="923381" cy="564166"/>
          </a:xfrm>
        </p:grpSpPr>
        <p:sp>
          <p:nvSpPr>
            <p:cNvPr id="529" name="Rectangle 528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30" name="Straight Connector 529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2" name="Group 531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8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533" name="Rectangle 532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48" name="Group 547"/>
          <p:cNvGrpSpPr/>
          <p:nvPr/>
        </p:nvGrpSpPr>
        <p:grpSpPr>
          <a:xfrm>
            <a:off x="2106697" y="5262954"/>
            <a:ext cx="923381" cy="564166"/>
            <a:chOff x="3239458" y="2151895"/>
            <a:chExt cx="923381" cy="564166"/>
          </a:xfrm>
        </p:grpSpPr>
        <p:grpSp>
          <p:nvGrpSpPr>
            <p:cNvPr id="549" name="Group 548"/>
            <p:cNvGrpSpPr/>
            <p:nvPr/>
          </p:nvGrpSpPr>
          <p:grpSpPr>
            <a:xfrm>
              <a:off x="3239458" y="2151895"/>
              <a:ext cx="923381" cy="564166"/>
              <a:chOff x="957067" y="2150528"/>
              <a:chExt cx="923381" cy="564166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3366FF"/>
                  </a:solidFill>
                </a:endParaRPr>
              </a:p>
            </p:txBody>
          </p:sp>
          <p:cxnSp>
            <p:nvCxnSpPr>
              <p:cNvPr id="552" name="Straight Connector 551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4" name="Rectangle 553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50" name="Rectangle 34"/>
            <p:cNvSpPr/>
            <p:nvPr/>
          </p:nvSpPr>
          <p:spPr>
            <a:xfrm rot="5400000">
              <a:off x="3505152" y="2386663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6269215" y="4485594"/>
            <a:ext cx="923381" cy="564166"/>
            <a:chOff x="5100857" y="2151895"/>
            <a:chExt cx="923381" cy="564166"/>
          </a:xfrm>
        </p:grpSpPr>
        <p:grpSp>
          <p:nvGrpSpPr>
            <p:cNvPr id="560" name="Group 559"/>
            <p:cNvGrpSpPr/>
            <p:nvPr/>
          </p:nvGrpSpPr>
          <p:grpSpPr>
            <a:xfrm>
              <a:off x="5100857" y="2151895"/>
              <a:ext cx="923381" cy="564166"/>
              <a:chOff x="957067" y="2150528"/>
              <a:chExt cx="923381" cy="564166"/>
            </a:xfrm>
          </p:grpSpPr>
          <p:sp>
            <p:nvSpPr>
              <p:cNvPr id="562" name="Rectangle 561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13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63" name="Straight Connector 562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Rectangle 564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61" name="Rectangle 34"/>
            <p:cNvSpPr/>
            <p:nvPr/>
          </p:nvSpPr>
          <p:spPr>
            <a:xfrm rot="16200000">
              <a:off x="5373510" y="2398037"/>
              <a:ext cx="320109" cy="208202"/>
            </a:xfrm>
            <a:custGeom>
              <a:avLst/>
              <a:gdLst/>
              <a:ahLst/>
              <a:cxnLst/>
              <a:rect l="l" t="t" r="r" b="b"/>
              <a:pathLst>
                <a:path w="307108" h="162871">
                  <a:moveTo>
                    <a:pt x="307108" y="33"/>
                  </a:moveTo>
                  <a:lnTo>
                    <a:pt x="307108" y="162323"/>
                  </a:lnTo>
                  <a:lnTo>
                    <a:pt x="230776" y="162871"/>
                  </a:lnTo>
                  <a:lnTo>
                    <a:pt x="154187" y="51632"/>
                  </a:lnTo>
                  <a:lnTo>
                    <a:pt x="77666" y="162772"/>
                  </a:lnTo>
                  <a:lnTo>
                    <a:pt x="0" y="162215"/>
                  </a:lnTo>
                  <a:lnTo>
                    <a:pt x="0" y="0"/>
                  </a:lnTo>
                  <a:lnTo>
                    <a:pt x="154420" y="2760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70" name="Group 569"/>
          <p:cNvGrpSpPr/>
          <p:nvPr/>
        </p:nvGrpSpPr>
        <p:grpSpPr>
          <a:xfrm>
            <a:off x="6279411" y="5262591"/>
            <a:ext cx="923381" cy="564166"/>
            <a:chOff x="7216194" y="2150528"/>
            <a:chExt cx="923381" cy="564166"/>
          </a:xfrm>
        </p:grpSpPr>
        <p:grpSp>
          <p:nvGrpSpPr>
            <p:cNvPr id="571" name="Group 570"/>
            <p:cNvGrpSpPr/>
            <p:nvPr/>
          </p:nvGrpSpPr>
          <p:grpSpPr>
            <a:xfrm>
              <a:off x="7216194" y="2150528"/>
              <a:ext cx="923381" cy="564166"/>
              <a:chOff x="957067" y="2150528"/>
              <a:chExt cx="923381" cy="564166"/>
            </a:xfrm>
          </p:grpSpPr>
          <p:sp>
            <p:nvSpPr>
              <p:cNvPr id="573" name="Rectangle 572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74" name="Straight Connector 573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6" name="Rectangle 575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72" name="Rectangle 34"/>
            <p:cNvSpPr/>
            <p:nvPr/>
          </p:nvSpPr>
          <p:spPr>
            <a:xfrm rot="16200000">
              <a:off x="7458318" y="2381361"/>
              <a:ext cx="364539" cy="237895"/>
            </a:xfrm>
            <a:custGeom>
              <a:avLst/>
              <a:gdLst/>
              <a:ahLst/>
              <a:cxnLst/>
              <a:rect l="l" t="t" r="r" b="b"/>
              <a:pathLst>
                <a:path w="307108" h="205241">
                  <a:moveTo>
                    <a:pt x="307108" y="110304"/>
                  </a:moveTo>
                  <a:lnTo>
                    <a:pt x="307108" y="203465"/>
                  </a:lnTo>
                  <a:lnTo>
                    <a:pt x="166029" y="205241"/>
                  </a:lnTo>
                  <a:lnTo>
                    <a:pt x="0" y="203150"/>
                  </a:lnTo>
                  <a:lnTo>
                    <a:pt x="0" y="110287"/>
                  </a:lnTo>
                  <a:lnTo>
                    <a:pt x="90676" y="111139"/>
                  </a:lnTo>
                  <a:lnTo>
                    <a:pt x="149144" y="0"/>
                  </a:lnTo>
                  <a:lnTo>
                    <a:pt x="207663" y="111238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7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>
            <a:grpSpLocks noChangeAspect="1"/>
          </p:cNvGrpSpPr>
          <p:nvPr/>
        </p:nvGrpSpPr>
        <p:grpSpPr>
          <a:xfrm>
            <a:off x="746965" y="1585905"/>
            <a:ext cx="3628006" cy="1790470"/>
            <a:chOff x="389832" y="248073"/>
            <a:chExt cx="6503937" cy="3209776"/>
          </a:xfrm>
        </p:grpSpPr>
        <p:sp>
          <p:nvSpPr>
            <p:cNvPr id="387" name="Oval 452"/>
            <p:cNvSpPr>
              <a:spLocks noChangeAspect="1"/>
            </p:cNvSpPr>
            <p:nvPr/>
          </p:nvSpPr>
          <p:spPr>
            <a:xfrm>
              <a:off x="389832" y="297709"/>
              <a:ext cx="3481647" cy="3160140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8" name="Oval 452"/>
            <p:cNvSpPr>
              <a:spLocks noChangeAspect="1"/>
            </p:cNvSpPr>
            <p:nvPr/>
          </p:nvSpPr>
          <p:spPr>
            <a:xfrm>
              <a:off x="2745091" y="839907"/>
              <a:ext cx="1131891" cy="1968043"/>
            </a:xfrm>
            <a:custGeom>
              <a:avLst/>
              <a:gdLst/>
              <a:ahLst/>
              <a:cxnLst/>
              <a:rect l="l" t="t" r="r" b="b"/>
              <a:pathLst>
                <a:path w="1100501" h="1913469">
                  <a:moveTo>
                    <a:pt x="0" y="0"/>
                  </a:moveTo>
                  <a:lnTo>
                    <a:pt x="1100501" y="0"/>
                  </a:lnTo>
                  <a:lnTo>
                    <a:pt x="1100501" y="282377"/>
                  </a:lnTo>
                  <a:lnTo>
                    <a:pt x="439826" y="282377"/>
                  </a:lnTo>
                  <a:lnTo>
                    <a:pt x="439826" y="1684801"/>
                  </a:lnTo>
                  <a:lnTo>
                    <a:pt x="1100501" y="1684801"/>
                  </a:lnTo>
                  <a:lnTo>
                    <a:pt x="1100501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9" name="Rectangle 388"/>
            <p:cNvSpPr>
              <a:spLocks noChangeAspect="1"/>
            </p:cNvSpPr>
            <p:nvPr/>
          </p:nvSpPr>
          <p:spPr>
            <a:xfrm>
              <a:off x="2562858" y="865917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0" name="Oval 395"/>
            <p:cNvSpPr>
              <a:spLocks noChangeAspect="1"/>
            </p:cNvSpPr>
            <p:nvPr/>
          </p:nvSpPr>
          <p:spPr>
            <a:xfrm>
              <a:off x="3437859" y="248073"/>
              <a:ext cx="3455910" cy="3160140"/>
            </a:xfrm>
            <a:custGeom>
              <a:avLst/>
              <a:gdLst/>
              <a:ahLst/>
              <a:cxnLst/>
              <a:rect l="l" t="t" r="r" b="b"/>
              <a:pathLst>
                <a:path w="3360070" h="3063362">
                  <a:moveTo>
                    <a:pt x="2188847" y="0"/>
                  </a:moveTo>
                  <a:cubicBezTo>
                    <a:pt x="2835696" y="0"/>
                    <a:pt x="3360070" y="685757"/>
                    <a:pt x="3360070" y="1531681"/>
                  </a:cubicBezTo>
                  <a:cubicBezTo>
                    <a:pt x="3360070" y="2377605"/>
                    <a:pt x="2835696" y="3063362"/>
                    <a:pt x="2188847" y="3063362"/>
                  </a:cubicBezTo>
                  <a:cubicBezTo>
                    <a:pt x="1824994" y="3063362"/>
                    <a:pt x="1499894" y="2846385"/>
                    <a:pt x="1285075" y="2505973"/>
                  </a:cubicBezTo>
                  <a:lnTo>
                    <a:pt x="1276212" y="2489671"/>
                  </a:lnTo>
                  <a:lnTo>
                    <a:pt x="690954" y="2489671"/>
                  </a:lnTo>
                  <a:lnTo>
                    <a:pt x="690954" y="2091477"/>
                  </a:lnTo>
                  <a:lnTo>
                    <a:pt x="0" y="2091477"/>
                  </a:lnTo>
                  <a:lnTo>
                    <a:pt x="0" y="1014244"/>
                  </a:lnTo>
                  <a:lnTo>
                    <a:pt x="690954" y="1014244"/>
                  </a:lnTo>
                  <a:lnTo>
                    <a:pt x="690954" y="576202"/>
                  </a:lnTo>
                  <a:lnTo>
                    <a:pt x="1274848" y="576202"/>
                  </a:lnTo>
                  <a:lnTo>
                    <a:pt x="1285075" y="557390"/>
                  </a:lnTo>
                  <a:cubicBezTo>
                    <a:pt x="1499894" y="216978"/>
                    <a:pt x="1824994" y="0"/>
                    <a:pt x="2188847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1" name="Rectangle 390"/>
            <p:cNvSpPr>
              <a:spLocks noChangeAspect="1"/>
            </p:cNvSpPr>
            <p:nvPr/>
          </p:nvSpPr>
          <p:spPr>
            <a:xfrm>
              <a:off x="4294830" y="1344986"/>
              <a:ext cx="327955" cy="103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2" name="Oval 395"/>
            <p:cNvSpPr>
              <a:spLocks noChangeAspect="1"/>
            </p:cNvSpPr>
            <p:nvPr/>
          </p:nvSpPr>
          <p:spPr>
            <a:xfrm>
              <a:off x="3437859" y="842792"/>
              <a:ext cx="1057492" cy="1968043"/>
            </a:xfrm>
            <a:custGeom>
              <a:avLst/>
              <a:gdLst/>
              <a:ahLst/>
              <a:cxnLst/>
              <a:rect l="l" t="t" r="r" b="b"/>
              <a:pathLst>
                <a:path w="1028167" h="1913469">
                  <a:moveTo>
                    <a:pt x="690954" y="0"/>
                  </a:moveTo>
                  <a:lnTo>
                    <a:pt x="1028167" y="0"/>
                  </a:lnTo>
                  <a:lnTo>
                    <a:pt x="1028167" y="1913469"/>
                  </a:lnTo>
                  <a:lnTo>
                    <a:pt x="690954" y="1913469"/>
                  </a:lnTo>
                  <a:lnTo>
                    <a:pt x="690954" y="1515275"/>
                  </a:lnTo>
                  <a:lnTo>
                    <a:pt x="0" y="1515275"/>
                  </a:lnTo>
                  <a:lnTo>
                    <a:pt x="0" y="438042"/>
                  </a:lnTo>
                  <a:lnTo>
                    <a:pt x="690954" y="438042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3" name="Rectangle 392"/>
            <p:cNvSpPr>
              <a:spLocks noChangeAspect="1"/>
            </p:cNvSpPr>
            <p:nvPr/>
          </p:nvSpPr>
          <p:spPr>
            <a:xfrm>
              <a:off x="4439819" y="870659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4938391" y="1590612"/>
            <a:ext cx="3403235" cy="1790470"/>
            <a:chOff x="-4074946" y="1729082"/>
            <a:chExt cx="2958974" cy="1460294"/>
          </a:xfrm>
        </p:grpSpPr>
        <p:sp>
          <p:nvSpPr>
            <p:cNvPr id="395" name="Oval 452"/>
            <p:cNvSpPr>
              <a:spLocks noChangeAspect="1"/>
            </p:cNvSpPr>
            <p:nvPr/>
          </p:nvSpPr>
          <p:spPr>
            <a:xfrm>
              <a:off x="-4074946" y="1751664"/>
              <a:ext cx="1140939" cy="1437712"/>
            </a:xfrm>
            <a:custGeom>
              <a:avLst/>
              <a:gdLst/>
              <a:ahLst/>
              <a:cxnLst/>
              <a:rect l="l" t="t" r="r" b="b"/>
              <a:pathLst>
                <a:path w="1140939" h="1437712">
                  <a:moveTo>
                    <a:pt x="548048" y="0"/>
                  </a:moveTo>
                  <a:cubicBezTo>
                    <a:pt x="699387" y="0"/>
                    <a:pt x="836399" y="80461"/>
                    <a:pt x="935576" y="210548"/>
                  </a:cubicBezTo>
                  <a:lnTo>
                    <a:pt x="960002" y="245800"/>
                  </a:lnTo>
                  <a:lnTo>
                    <a:pt x="1140939" y="245800"/>
                  </a:lnTo>
                  <a:lnTo>
                    <a:pt x="1140939" y="1143838"/>
                  </a:lnTo>
                  <a:lnTo>
                    <a:pt x="989349" y="1143838"/>
                  </a:lnTo>
                  <a:lnTo>
                    <a:pt x="970948" y="1176115"/>
                  </a:lnTo>
                  <a:cubicBezTo>
                    <a:pt x="870428" y="1335879"/>
                    <a:pt x="718305" y="1437712"/>
                    <a:pt x="548048" y="1437712"/>
                  </a:cubicBezTo>
                  <a:cubicBezTo>
                    <a:pt x="245369" y="1437712"/>
                    <a:pt x="0" y="1115869"/>
                    <a:pt x="0" y="718856"/>
                  </a:cubicBezTo>
                  <a:cubicBezTo>
                    <a:pt x="0" y="321843"/>
                    <a:pt x="245369" y="0"/>
                    <a:pt x="548048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6" name="Oval 452"/>
            <p:cNvSpPr>
              <a:spLocks noChangeAspect="1"/>
            </p:cNvSpPr>
            <p:nvPr/>
          </p:nvSpPr>
          <p:spPr>
            <a:xfrm>
              <a:off x="-3003419" y="1998338"/>
              <a:ext cx="475809" cy="895365"/>
            </a:xfrm>
            <a:custGeom>
              <a:avLst/>
              <a:gdLst/>
              <a:ahLst/>
              <a:cxnLst/>
              <a:rect l="l" t="t" r="r" b="b"/>
              <a:pathLst>
                <a:path w="475809" h="895365">
                  <a:moveTo>
                    <a:pt x="0" y="0"/>
                  </a:moveTo>
                  <a:lnTo>
                    <a:pt x="475809" y="0"/>
                  </a:lnTo>
                  <a:lnTo>
                    <a:pt x="475809" y="211760"/>
                  </a:lnTo>
                  <a:lnTo>
                    <a:pt x="94192" y="446185"/>
                  </a:lnTo>
                  <a:lnTo>
                    <a:pt x="475809" y="680611"/>
                  </a:lnTo>
                  <a:lnTo>
                    <a:pt x="475809" y="895365"/>
                  </a:lnTo>
                  <a:lnTo>
                    <a:pt x="0" y="895365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7" name="Rectangle 396"/>
            <p:cNvSpPr>
              <a:spLocks noChangeAspect="1"/>
            </p:cNvSpPr>
            <p:nvPr/>
          </p:nvSpPr>
          <p:spPr>
            <a:xfrm>
              <a:off x="-3086326" y="2010171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8" name="Oval 395"/>
            <p:cNvSpPr>
              <a:spLocks noChangeAspect="1"/>
            </p:cNvSpPr>
            <p:nvPr/>
          </p:nvSpPr>
          <p:spPr>
            <a:xfrm>
              <a:off x="-2298364" y="1729082"/>
              <a:ext cx="1182392" cy="1437712"/>
            </a:xfrm>
            <a:custGeom>
              <a:avLst/>
              <a:gdLst/>
              <a:ahLst/>
              <a:cxnLst/>
              <a:rect l="l" t="t" r="r" b="b"/>
              <a:pathLst>
                <a:path w="1182392" h="1437712">
                  <a:moveTo>
                    <a:pt x="634344" y="0"/>
                  </a:moveTo>
                  <a:cubicBezTo>
                    <a:pt x="937023" y="0"/>
                    <a:pt x="1182392" y="321843"/>
                    <a:pt x="1182392" y="718856"/>
                  </a:cubicBezTo>
                  <a:cubicBezTo>
                    <a:pt x="1182392" y="1115869"/>
                    <a:pt x="937023" y="1437712"/>
                    <a:pt x="634344" y="1437712"/>
                  </a:cubicBezTo>
                  <a:cubicBezTo>
                    <a:pt x="464087" y="1437712"/>
                    <a:pt x="311964" y="1335880"/>
                    <a:pt x="211444" y="1176116"/>
                  </a:cubicBezTo>
                  <a:lnTo>
                    <a:pt x="207296" y="1168465"/>
                  </a:lnTo>
                  <a:lnTo>
                    <a:pt x="0" y="1168465"/>
                  </a:lnTo>
                  <a:lnTo>
                    <a:pt x="0" y="270426"/>
                  </a:lnTo>
                  <a:lnTo>
                    <a:pt x="206658" y="270426"/>
                  </a:lnTo>
                  <a:lnTo>
                    <a:pt x="211444" y="261597"/>
                  </a:lnTo>
                  <a:cubicBezTo>
                    <a:pt x="311964" y="101833"/>
                    <a:pt x="464087" y="0"/>
                    <a:pt x="634344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9" name="Rectangle 398"/>
            <p:cNvSpPr>
              <a:spLocks noChangeAspect="1"/>
            </p:cNvSpPr>
            <p:nvPr/>
          </p:nvSpPr>
          <p:spPr>
            <a:xfrm>
              <a:off x="-2298363" y="2228125"/>
              <a:ext cx="149204" cy="4714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0" name="Oval 395"/>
            <p:cNvSpPr>
              <a:spLocks noChangeAspect="1"/>
            </p:cNvSpPr>
            <p:nvPr/>
          </p:nvSpPr>
          <p:spPr>
            <a:xfrm>
              <a:off x="-2721413" y="1999651"/>
              <a:ext cx="514277" cy="895365"/>
            </a:xfrm>
            <a:custGeom>
              <a:avLst/>
              <a:gdLst/>
              <a:ahLst/>
              <a:cxnLst/>
              <a:rect l="l" t="t" r="r" b="b"/>
              <a:pathLst>
                <a:path w="514277" h="895365">
                  <a:moveTo>
                    <a:pt x="311511" y="0"/>
                  </a:moveTo>
                  <a:lnTo>
                    <a:pt x="514277" y="0"/>
                  </a:lnTo>
                  <a:lnTo>
                    <a:pt x="514277" y="895365"/>
                  </a:lnTo>
                  <a:lnTo>
                    <a:pt x="311511" y="895365"/>
                  </a:lnTo>
                  <a:lnTo>
                    <a:pt x="311511" y="635020"/>
                  </a:lnTo>
                  <a:lnTo>
                    <a:pt x="0" y="440646"/>
                  </a:lnTo>
                  <a:lnTo>
                    <a:pt x="311511" y="246273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1" name="Rectangle 400"/>
            <p:cNvSpPr>
              <a:spLocks noChangeAspect="1"/>
            </p:cNvSpPr>
            <p:nvPr/>
          </p:nvSpPr>
          <p:spPr>
            <a:xfrm>
              <a:off x="-2232400" y="2012329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sp>
        <p:nvSpPr>
          <p:cNvPr id="402" name="Oval 452"/>
          <p:cNvSpPr>
            <a:spLocks noChangeAspect="1"/>
          </p:cNvSpPr>
          <p:nvPr/>
        </p:nvSpPr>
        <p:spPr>
          <a:xfrm>
            <a:off x="1485736" y="4021978"/>
            <a:ext cx="2198510" cy="237634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noFill/>
          <a:ln w="38100" cmpd="sng">
            <a:solidFill>
              <a:srgbClr val="59595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3" name="Oval 452"/>
          <p:cNvSpPr>
            <a:spLocks noChangeAspect="1"/>
          </p:cNvSpPr>
          <p:nvPr/>
        </p:nvSpPr>
        <p:spPr>
          <a:xfrm>
            <a:off x="5603360" y="4019861"/>
            <a:ext cx="2198510" cy="237634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noFill/>
          <a:ln w="38100" cmpd="sng">
            <a:solidFill>
              <a:srgbClr val="59595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04" name="Down Arrow 403"/>
          <p:cNvSpPr/>
          <p:nvPr/>
        </p:nvSpPr>
        <p:spPr>
          <a:xfrm>
            <a:off x="2318400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Down Arrow 404"/>
          <p:cNvSpPr/>
          <p:nvPr/>
        </p:nvSpPr>
        <p:spPr>
          <a:xfrm>
            <a:off x="6463216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7067" y="2150529"/>
            <a:ext cx="923381" cy="564166"/>
            <a:chOff x="957067" y="2150528"/>
            <a:chExt cx="923381" cy="564166"/>
          </a:xfrm>
        </p:grpSpPr>
        <p:sp>
          <p:nvSpPr>
            <p:cNvPr id="415" name="Rectangle 414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25" name="Straight Connector 424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83" name="Rectangle 482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4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2" name="Rectangle 41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3239460" y="2151896"/>
            <a:ext cx="923381" cy="564166"/>
            <a:chOff x="957067" y="2150528"/>
            <a:chExt cx="923381" cy="564166"/>
          </a:xfrm>
        </p:grpSpPr>
        <p:sp>
          <p:nvSpPr>
            <p:cNvPr id="490" name="Rectangle 489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cxnSp>
          <p:nvCxnSpPr>
            <p:cNvPr id="491" name="Straight Connector 490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Rectangle 497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100859" y="2151896"/>
            <a:ext cx="923381" cy="564166"/>
            <a:chOff x="957067" y="2150528"/>
            <a:chExt cx="923381" cy="564166"/>
          </a:xfrm>
        </p:grpSpPr>
        <p:sp>
          <p:nvSpPr>
            <p:cNvPr id="501" name="Rectangle 500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13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02" name="Straight Connector 501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Rectangle 508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7216196" y="2150529"/>
            <a:ext cx="923381" cy="564166"/>
            <a:chOff x="957067" y="2150528"/>
            <a:chExt cx="923381" cy="564166"/>
          </a:xfrm>
        </p:grpSpPr>
        <p:sp>
          <p:nvSpPr>
            <p:cNvPr id="512" name="Rectangle 511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E000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13" name="Straight Connector 512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Rectangle 519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22" name="Rectangle 34"/>
          <p:cNvSpPr/>
          <p:nvPr/>
        </p:nvSpPr>
        <p:spPr>
          <a:xfrm rot="16200000">
            <a:off x="7458319" y="2381362"/>
            <a:ext cx="364539" cy="237895"/>
          </a:xfrm>
          <a:custGeom>
            <a:avLst/>
            <a:gdLst/>
            <a:ahLst/>
            <a:cxnLst/>
            <a:rect l="l" t="t" r="r" b="b"/>
            <a:pathLst>
              <a:path w="307108" h="205241">
                <a:moveTo>
                  <a:pt x="307108" y="110304"/>
                </a:moveTo>
                <a:lnTo>
                  <a:pt x="307108" y="203465"/>
                </a:lnTo>
                <a:lnTo>
                  <a:pt x="166029" y="205241"/>
                </a:lnTo>
                <a:lnTo>
                  <a:pt x="0" y="203150"/>
                </a:lnTo>
                <a:lnTo>
                  <a:pt x="0" y="110287"/>
                </a:lnTo>
                <a:lnTo>
                  <a:pt x="90676" y="111139"/>
                </a:lnTo>
                <a:lnTo>
                  <a:pt x="149144" y="0"/>
                </a:lnTo>
                <a:lnTo>
                  <a:pt x="207663" y="111238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4" name="Rectangle 34"/>
          <p:cNvSpPr/>
          <p:nvPr/>
        </p:nvSpPr>
        <p:spPr>
          <a:xfrm rot="16200000">
            <a:off x="5373511" y="2398037"/>
            <a:ext cx="320109" cy="208202"/>
          </a:xfrm>
          <a:custGeom>
            <a:avLst/>
            <a:gdLst/>
            <a:ahLst/>
            <a:cxnLst/>
            <a:rect l="l" t="t" r="r" b="b"/>
            <a:pathLst>
              <a:path w="307108" h="162871">
                <a:moveTo>
                  <a:pt x="307108" y="33"/>
                </a:moveTo>
                <a:lnTo>
                  <a:pt x="307108" y="162323"/>
                </a:lnTo>
                <a:lnTo>
                  <a:pt x="230776" y="162871"/>
                </a:lnTo>
                <a:lnTo>
                  <a:pt x="154187" y="51632"/>
                </a:lnTo>
                <a:lnTo>
                  <a:pt x="77666" y="162772"/>
                </a:lnTo>
                <a:lnTo>
                  <a:pt x="0" y="162215"/>
                </a:lnTo>
                <a:lnTo>
                  <a:pt x="0" y="0"/>
                </a:lnTo>
                <a:lnTo>
                  <a:pt x="154420" y="2760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5" name="Rectangle 34"/>
          <p:cNvSpPr/>
          <p:nvPr/>
        </p:nvSpPr>
        <p:spPr>
          <a:xfrm rot="5400000">
            <a:off x="3505153" y="2386664"/>
            <a:ext cx="328791" cy="222269"/>
          </a:xfrm>
          <a:custGeom>
            <a:avLst/>
            <a:gdLst/>
            <a:ahLst/>
            <a:cxnLst/>
            <a:rect l="l" t="t" r="r" b="b"/>
            <a:pathLst>
              <a:path w="307108" h="163481">
                <a:moveTo>
                  <a:pt x="307108" y="14"/>
                </a:moveTo>
                <a:lnTo>
                  <a:pt x="307108" y="77709"/>
                </a:lnTo>
                <a:lnTo>
                  <a:pt x="227226" y="78548"/>
                </a:lnTo>
                <a:lnTo>
                  <a:pt x="227226" y="161132"/>
                </a:lnTo>
                <a:lnTo>
                  <a:pt x="154368" y="163481"/>
                </a:lnTo>
                <a:lnTo>
                  <a:pt x="68624" y="160716"/>
                </a:lnTo>
                <a:lnTo>
                  <a:pt x="68624" y="78167"/>
                </a:lnTo>
                <a:lnTo>
                  <a:pt x="0" y="77446"/>
                </a:lnTo>
                <a:lnTo>
                  <a:pt x="0" y="0"/>
                </a:lnTo>
                <a:lnTo>
                  <a:pt x="154420" y="120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grpSp>
        <p:nvGrpSpPr>
          <p:cNvPr id="406" name="Group 405"/>
          <p:cNvGrpSpPr/>
          <p:nvPr/>
        </p:nvGrpSpPr>
        <p:grpSpPr>
          <a:xfrm>
            <a:off x="2094468" y="4499589"/>
            <a:ext cx="923381" cy="564166"/>
            <a:chOff x="957067" y="2150528"/>
            <a:chExt cx="923381" cy="564166"/>
          </a:xfrm>
        </p:grpSpPr>
        <p:sp>
          <p:nvSpPr>
            <p:cNvPr id="448" name="Rectangle 447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49" name="Straight Connector 448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1" name="Group 450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56" name="Rectangle 455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57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52" name="Rectangle 45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2106697" y="5262954"/>
            <a:ext cx="923381" cy="564166"/>
            <a:chOff x="3239458" y="2151895"/>
            <a:chExt cx="923381" cy="564166"/>
          </a:xfrm>
        </p:grpSpPr>
        <p:grpSp>
          <p:nvGrpSpPr>
            <p:cNvPr id="459" name="Group 458"/>
            <p:cNvGrpSpPr/>
            <p:nvPr/>
          </p:nvGrpSpPr>
          <p:grpSpPr>
            <a:xfrm>
              <a:off x="3239458" y="2151895"/>
              <a:ext cx="923381" cy="564166"/>
              <a:chOff x="957067" y="2150528"/>
              <a:chExt cx="923381" cy="564166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3366FF"/>
                  </a:solidFill>
                </a:endParaRP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60" name="Rectangle 34"/>
            <p:cNvSpPr/>
            <p:nvPr/>
          </p:nvSpPr>
          <p:spPr>
            <a:xfrm rot="5400000">
              <a:off x="3505152" y="2386663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6269215" y="4485594"/>
            <a:ext cx="923381" cy="564166"/>
            <a:chOff x="5100857" y="2151895"/>
            <a:chExt cx="923381" cy="564166"/>
          </a:xfrm>
        </p:grpSpPr>
        <p:grpSp>
          <p:nvGrpSpPr>
            <p:cNvPr id="523" name="Group 522"/>
            <p:cNvGrpSpPr/>
            <p:nvPr/>
          </p:nvGrpSpPr>
          <p:grpSpPr>
            <a:xfrm>
              <a:off x="5100857" y="2151895"/>
              <a:ext cx="923381" cy="564166"/>
              <a:chOff x="957067" y="2150528"/>
              <a:chExt cx="923381" cy="564166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13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28" name="Straight Connector 527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Rectangle 529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6" name="Rectangle 34"/>
            <p:cNvSpPr/>
            <p:nvPr/>
          </p:nvSpPr>
          <p:spPr>
            <a:xfrm rot="16200000">
              <a:off x="5373510" y="2398037"/>
              <a:ext cx="320109" cy="208202"/>
            </a:xfrm>
            <a:custGeom>
              <a:avLst/>
              <a:gdLst/>
              <a:ahLst/>
              <a:cxnLst/>
              <a:rect l="l" t="t" r="r" b="b"/>
              <a:pathLst>
                <a:path w="307108" h="162871">
                  <a:moveTo>
                    <a:pt x="307108" y="33"/>
                  </a:moveTo>
                  <a:lnTo>
                    <a:pt x="307108" y="162323"/>
                  </a:lnTo>
                  <a:lnTo>
                    <a:pt x="230776" y="162871"/>
                  </a:lnTo>
                  <a:lnTo>
                    <a:pt x="154187" y="51632"/>
                  </a:lnTo>
                  <a:lnTo>
                    <a:pt x="77666" y="162772"/>
                  </a:lnTo>
                  <a:lnTo>
                    <a:pt x="0" y="162215"/>
                  </a:lnTo>
                  <a:lnTo>
                    <a:pt x="0" y="0"/>
                  </a:lnTo>
                  <a:lnTo>
                    <a:pt x="154420" y="2760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6279411" y="5262591"/>
            <a:ext cx="923381" cy="564166"/>
            <a:chOff x="7216194" y="2150528"/>
            <a:chExt cx="923381" cy="564166"/>
          </a:xfrm>
        </p:grpSpPr>
        <p:grpSp>
          <p:nvGrpSpPr>
            <p:cNvPr id="536" name="Group 535"/>
            <p:cNvGrpSpPr/>
            <p:nvPr/>
          </p:nvGrpSpPr>
          <p:grpSpPr>
            <a:xfrm>
              <a:off x="7216194" y="2150528"/>
              <a:ext cx="923381" cy="564166"/>
              <a:chOff x="957067" y="2150528"/>
              <a:chExt cx="923381" cy="564166"/>
            </a:xfrm>
          </p:grpSpPr>
          <p:sp>
            <p:nvSpPr>
              <p:cNvPr id="538" name="Rectangle 53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9" name="Straight Connector 538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1" name="Rectangle 540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37" name="Rectangle 34"/>
            <p:cNvSpPr/>
            <p:nvPr/>
          </p:nvSpPr>
          <p:spPr>
            <a:xfrm rot="16200000">
              <a:off x="7458318" y="2381361"/>
              <a:ext cx="364539" cy="237895"/>
            </a:xfrm>
            <a:custGeom>
              <a:avLst/>
              <a:gdLst/>
              <a:ahLst/>
              <a:cxnLst/>
              <a:rect l="l" t="t" r="r" b="b"/>
              <a:pathLst>
                <a:path w="307108" h="205241">
                  <a:moveTo>
                    <a:pt x="307108" y="110304"/>
                  </a:moveTo>
                  <a:lnTo>
                    <a:pt x="307108" y="203465"/>
                  </a:lnTo>
                  <a:lnTo>
                    <a:pt x="166029" y="205241"/>
                  </a:lnTo>
                  <a:lnTo>
                    <a:pt x="0" y="203150"/>
                  </a:lnTo>
                  <a:lnTo>
                    <a:pt x="0" y="110287"/>
                  </a:lnTo>
                  <a:lnTo>
                    <a:pt x="90676" y="111139"/>
                  </a:lnTo>
                  <a:lnTo>
                    <a:pt x="149144" y="0"/>
                  </a:lnTo>
                  <a:lnTo>
                    <a:pt x="207663" y="111238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1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</p:spTree>
    <p:extLst>
      <p:ext uri="{BB962C8B-B14F-4D97-AF65-F5344CB8AC3E}">
        <p14:creationId xmlns:p14="http://schemas.microsoft.com/office/powerpoint/2010/main" val="19340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>
            <a:grpSpLocks noChangeAspect="1"/>
          </p:cNvGrpSpPr>
          <p:nvPr/>
        </p:nvGrpSpPr>
        <p:grpSpPr>
          <a:xfrm>
            <a:off x="746965" y="1585905"/>
            <a:ext cx="3628006" cy="1790470"/>
            <a:chOff x="389832" y="248073"/>
            <a:chExt cx="6503937" cy="3209776"/>
          </a:xfrm>
        </p:grpSpPr>
        <p:sp>
          <p:nvSpPr>
            <p:cNvPr id="387" name="Oval 452"/>
            <p:cNvSpPr>
              <a:spLocks noChangeAspect="1"/>
            </p:cNvSpPr>
            <p:nvPr/>
          </p:nvSpPr>
          <p:spPr>
            <a:xfrm>
              <a:off x="389832" y="297709"/>
              <a:ext cx="3481647" cy="3160140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8" name="Oval 452"/>
            <p:cNvSpPr>
              <a:spLocks noChangeAspect="1"/>
            </p:cNvSpPr>
            <p:nvPr/>
          </p:nvSpPr>
          <p:spPr>
            <a:xfrm>
              <a:off x="2745091" y="839907"/>
              <a:ext cx="1131891" cy="1968043"/>
            </a:xfrm>
            <a:custGeom>
              <a:avLst/>
              <a:gdLst/>
              <a:ahLst/>
              <a:cxnLst/>
              <a:rect l="l" t="t" r="r" b="b"/>
              <a:pathLst>
                <a:path w="1100501" h="1913469">
                  <a:moveTo>
                    <a:pt x="0" y="0"/>
                  </a:moveTo>
                  <a:lnTo>
                    <a:pt x="1100501" y="0"/>
                  </a:lnTo>
                  <a:lnTo>
                    <a:pt x="1100501" y="282377"/>
                  </a:lnTo>
                  <a:lnTo>
                    <a:pt x="439826" y="282377"/>
                  </a:lnTo>
                  <a:lnTo>
                    <a:pt x="439826" y="1684801"/>
                  </a:lnTo>
                  <a:lnTo>
                    <a:pt x="1100501" y="1684801"/>
                  </a:lnTo>
                  <a:lnTo>
                    <a:pt x="1100501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9" name="Rectangle 388"/>
            <p:cNvSpPr>
              <a:spLocks noChangeAspect="1"/>
            </p:cNvSpPr>
            <p:nvPr/>
          </p:nvSpPr>
          <p:spPr>
            <a:xfrm>
              <a:off x="2562858" y="865917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0" name="Oval 395"/>
            <p:cNvSpPr>
              <a:spLocks noChangeAspect="1"/>
            </p:cNvSpPr>
            <p:nvPr/>
          </p:nvSpPr>
          <p:spPr>
            <a:xfrm>
              <a:off x="3437859" y="248073"/>
              <a:ext cx="3455910" cy="3160140"/>
            </a:xfrm>
            <a:custGeom>
              <a:avLst/>
              <a:gdLst/>
              <a:ahLst/>
              <a:cxnLst/>
              <a:rect l="l" t="t" r="r" b="b"/>
              <a:pathLst>
                <a:path w="3360070" h="3063362">
                  <a:moveTo>
                    <a:pt x="2188847" y="0"/>
                  </a:moveTo>
                  <a:cubicBezTo>
                    <a:pt x="2835696" y="0"/>
                    <a:pt x="3360070" y="685757"/>
                    <a:pt x="3360070" y="1531681"/>
                  </a:cubicBezTo>
                  <a:cubicBezTo>
                    <a:pt x="3360070" y="2377605"/>
                    <a:pt x="2835696" y="3063362"/>
                    <a:pt x="2188847" y="3063362"/>
                  </a:cubicBezTo>
                  <a:cubicBezTo>
                    <a:pt x="1824994" y="3063362"/>
                    <a:pt x="1499894" y="2846385"/>
                    <a:pt x="1285075" y="2505973"/>
                  </a:cubicBezTo>
                  <a:lnTo>
                    <a:pt x="1276212" y="2489671"/>
                  </a:lnTo>
                  <a:lnTo>
                    <a:pt x="690954" y="2489671"/>
                  </a:lnTo>
                  <a:lnTo>
                    <a:pt x="690954" y="2091477"/>
                  </a:lnTo>
                  <a:lnTo>
                    <a:pt x="0" y="2091477"/>
                  </a:lnTo>
                  <a:lnTo>
                    <a:pt x="0" y="1014244"/>
                  </a:lnTo>
                  <a:lnTo>
                    <a:pt x="690954" y="1014244"/>
                  </a:lnTo>
                  <a:lnTo>
                    <a:pt x="690954" y="576202"/>
                  </a:lnTo>
                  <a:lnTo>
                    <a:pt x="1274848" y="576202"/>
                  </a:lnTo>
                  <a:lnTo>
                    <a:pt x="1285075" y="557390"/>
                  </a:lnTo>
                  <a:cubicBezTo>
                    <a:pt x="1499894" y="216978"/>
                    <a:pt x="1824994" y="0"/>
                    <a:pt x="2188847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1" name="Rectangle 390"/>
            <p:cNvSpPr>
              <a:spLocks noChangeAspect="1"/>
            </p:cNvSpPr>
            <p:nvPr/>
          </p:nvSpPr>
          <p:spPr>
            <a:xfrm>
              <a:off x="4294830" y="1344986"/>
              <a:ext cx="327955" cy="103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2" name="Oval 395"/>
            <p:cNvSpPr>
              <a:spLocks noChangeAspect="1"/>
            </p:cNvSpPr>
            <p:nvPr/>
          </p:nvSpPr>
          <p:spPr>
            <a:xfrm>
              <a:off x="3437859" y="842792"/>
              <a:ext cx="1057492" cy="1968043"/>
            </a:xfrm>
            <a:custGeom>
              <a:avLst/>
              <a:gdLst/>
              <a:ahLst/>
              <a:cxnLst/>
              <a:rect l="l" t="t" r="r" b="b"/>
              <a:pathLst>
                <a:path w="1028167" h="1913469">
                  <a:moveTo>
                    <a:pt x="690954" y="0"/>
                  </a:moveTo>
                  <a:lnTo>
                    <a:pt x="1028167" y="0"/>
                  </a:lnTo>
                  <a:lnTo>
                    <a:pt x="1028167" y="1913469"/>
                  </a:lnTo>
                  <a:lnTo>
                    <a:pt x="690954" y="1913469"/>
                  </a:lnTo>
                  <a:lnTo>
                    <a:pt x="690954" y="1515275"/>
                  </a:lnTo>
                  <a:lnTo>
                    <a:pt x="0" y="1515275"/>
                  </a:lnTo>
                  <a:lnTo>
                    <a:pt x="0" y="438042"/>
                  </a:lnTo>
                  <a:lnTo>
                    <a:pt x="690954" y="438042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3" name="Rectangle 392"/>
            <p:cNvSpPr>
              <a:spLocks noChangeAspect="1"/>
            </p:cNvSpPr>
            <p:nvPr/>
          </p:nvSpPr>
          <p:spPr>
            <a:xfrm>
              <a:off x="4439819" y="870659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4938391" y="1590612"/>
            <a:ext cx="3403235" cy="1790470"/>
            <a:chOff x="-4074946" y="1729082"/>
            <a:chExt cx="2958974" cy="1460294"/>
          </a:xfrm>
        </p:grpSpPr>
        <p:sp>
          <p:nvSpPr>
            <p:cNvPr id="395" name="Oval 452"/>
            <p:cNvSpPr>
              <a:spLocks noChangeAspect="1"/>
            </p:cNvSpPr>
            <p:nvPr/>
          </p:nvSpPr>
          <p:spPr>
            <a:xfrm>
              <a:off x="-4074946" y="1751664"/>
              <a:ext cx="1140939" cy="1437712"/>
            </a:xfrm>
            <a:custGeom>
              <a:avLst/>
              <a:gdLst/>
              <a:ahLst/>
              <a:cxnLst/>
              <a:rect l="l" t="t" r="r" b="b"/>
              <a:pathLst>
                <a:path w="1140939" h="1437712">
                  <a:moveTo>
                    <a:pt x="548048" y="0"/>
                  </a:moveTo>
                  <a:cubicBezTo>
                    <a:pt x="699387" y="0"/>
                    <a:pt x="836399" y="80461"/>
                    <a:pt x="935576" y="210548"/>
                  </a:cubicBezTo>
                  <a:lnTo>
                    <a:pt x="960002" y="245800"/>
                  </a:lnTo>
                  <a:lnTo>
                    <a:pt x="1140939" y="245800"/>
                  </a:lnTo>
                  <a:lnTo>
                    <a:pt x="1140939" y="1143838"/>
                  </a:lnTo>
                  <a:lnTo>
                    <a:pt x="989349" y="1143838"/>
                  </a:lnTo>
                  <a:lnTo>
                    <a:pt x="970948" y="1176115"/>
                  </a:lnTo>
                  <a:cubicBezTo>
                    <a:pt x="870428" y="1335879"/>
                    <a:pt x="718305" y="1437712"/>
                    <a:pt x="548048" y="1437712"/>
                  </a:cubicBezTo>
                  <a:cubicBezTo>
                    <a:pt x="245369" y="1437712"/>
                    <a:pt x="0" y="1115869"/>
                    <a:pt x="0" y="718856"/>
                  </a:cubicBezTo>
                  <a:cubicBezTo>
                    <a:pt x="0" y="321843"/>
                    <a:pt x="245369" y="0"/>
                    <a:pt x="548048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6" name="Oval 452"/>
            <p:cNvSpPr>
              <a:spLocks noChangeAspect="1"/>
            </p:cNvSpPr>
            <p:nvPr/>
          </p:nvSpPr>
          <p:spPr>
            <a:xfrm>
              <a:off x="-3003419" y="1998338"/>
              <a:ext cx="475809" cy="895365"/>
            </a:xfrm>
            <a:custGeom>
              <a:avLst/>
              <a:gdLst/>
              <a:ahLst/>
              <a:cxnLst/>
              <a:rect l="l" t="t" r="r" b="b"/>
              <a:pathLst>
                <a:path w="475809" h="895365">
                  <a:moveTo>
                    <a:pt x="0" y="0"/>
                  </a:moveTo>
                  <a:lnTo>
                    <a:pt x="475809" y="0"/>
                  </a:lnTo>
                  <a:lnTo>
                    <a:pt x="475809" y="211760"/>
                  </a:lnTo>
                  <a:lnTo>
                    <a:pt x="94192" y="446185"/>
                  </a:lnTo>
                  <a:lnTo>
                    <a:pt x="475809" y="680611"/>
                  </a:lnTo>
                  <a:lnTo>
                    <a:pt x="475809" y="895365"/>
                  </a:lnTo>
                  <a:lnTo>
                    <a:pt x="0" y="895365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7" name="Rectangle 396"/>
            <p:cNvSpPr>
              <a:spLocks noChangeAspect="1"/>
            </p:cNvSpPr>
            <p:nvPr/>
          </p:nvSpPr>
          <p:spPr>
            <a:xfrm>
              <a:off x="-3086326" y="2010171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8" name="Oval 395"/>
            <p:cNvSpPr>
              <a:spLocks noChangeAspect="1"/>
            </p:cNvSpPr>
            <p:nvPr/>
          </p:nvSpPr>
          <p:spPr>
            <a:xfrm>
              <a:off x="-2298364" y="1729082"/>
              <a:ext cx="1182392" cy="1437712"/>
            </a:xfrm>
            <a:custGeom>
              <a:avLst/>
              <a:gdLst/>
              <a:ahLst/>
              <a:cxnLst/>
              <a:rect l="l" t="t" r="r" b="b"/>
              <a:pathLst>
                <a:path w="1182392" h="1437712">
                  <a:moveTo>
                    <a:pt x="634344" y="0"/>
                  </a:moveTo>
                  <a:cubicBezTo>
                    <a:pt x="937023" y="0"/>
                    <a:pt x="1182392" y="321843"/>
                    <a:pt x="1182392" y="718856"/>
                  </a:cubicBezTo>
                  <a:cubicBezTo>
                    <a:pt x="1182392" y="1115869"/>
                    <a:pt x="937023" y="1437712"/>
                    <a:pt x="634344" y="1437712"/>
                  </a:cubicBezTo>
                  <a:cubicBezTo>
                    <a:pt x="464087" y="1437712"/>
                    <a:pt x="311964" y="1335880"/>
                    <a:pt x="211444" y="1176116"/>
                  </a:cubicBezTo>
                  <a:lnTo>
                    <a:pt x="207296" y="1168465"/>
                  </a:lnTo>
                  <a:lnTo>
                    <a:pt x="0" y="1168465"/>
                  </a:lnTo>
                  <a:lnTo>
                    <a:pt x="0" y="270426"/>
                  </a:lnTo>
                  <a:lnTo>
                    <a:pt x="206658" y="270426"/>
                  </a:lnTo>
                  <a:lnTo>
                    <a:pt x="211444" y="261597"/>
                  </a:lnTo>
                  <a:cubicBezTo>
                    <a:pt x="311964" y="101833"/>
                    <a:pt x="464087" y="0"/>
                    <a:pt x="634344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9" name="Rectangle 398"/>
            <p:cNvSpPr>
              <a:spLocks noChangeAspect="1"/>
            </p:cNvSpPr>
            <p:nvPr/>
          </p:nvSpPr>
          <p:spPr>
            <a:xfrm>
              <a:off x="-2298363" y="2228125"/>
              <a:ext cx="149204" cy="4714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0" name="Oval 395"/>
            <p:cNvSpPr>
              <a:spLocks noChangeAspect="1"/>
            </p:cNvSpPr>
            <p:nvPr/>
          </p:nvSpPr>
          <p:spPr>
            <a:xfrm>
              <a:off x="-2721413" y="1999651"/>
              <a:ext cx="514277" cy="895365"/>
            </a:xfrm>
            <a:custGeom>
              <a:avLst/>
              <a:gdLst/>
              <a:ahLst/>
              <a:cxnLst/>
              <a:rect l="l" t="t" r="r" b="b"/>
              <a:pathLst>
                <a:path w="514277" h="895365">
                  <a:moveTo>
                    <a:pt x="311511" y="0"/>
                  </a:moveTo>
                  <a:lnTo>
                    <a:pt x="514277" y="0"/>
                  </a:lnTo>
                  <a:lnTo>
                    <a:pt x="514277" y="895365"/>
                  </a:lnTo>
                  <a:lnTo>
                    <a:pt x="311511" y="895365"/>
                  </a:lnTo>
                  <a:lnTo>
                    <a:pt x="311511" y="635020"/>
                  </a:lnTo>
                  <a:lnTo>
                    <a:pt x="0" y="440646"/>
                  </a:lnTo>
                  <a:lnTo>
                    <a:pt x="311511" y="246273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1" name="Rectangle 400"/>
            <p:cNvSpPr>
              <a:spLocks noChangeAspect="1"/>
            </p:cNvSpPr>
            <p:nvPr/>
          </p:nvSpPr>
          <p:spPr>
            <a:xfrm>
              <a:off x="-2232400" y="2012329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sp>
        <p:nvSpPr>
          <p:cNvPr id="404" name="Down Arrow 403"/>
          <p:cNvSpPr/>
          <p:nvPr/>
        </p:nvSpPr>
        <p:spPr>
          <a:xfrm>
            <a:off x="2318400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Down Arrow 404"/>
          <p:cNvSpPr/>
          <p:nvPr/>
        </p:nvSpPr>
        <p:spPr>
          <a:xfrm>
            <a:off x="6463216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7067" y="2150529"/>
            <a:ext cx="923381" cy="564166"/>
            <a:chOff x="957067" y="2150528"/>
            <a:chExt cx="923381" cy="564166"/>
          </a:xfrm>
        </p:grpSpPr>
        <p:sp>
          <p:nvSpPr>
            <p:cNvPr id="415" name="Rectangle 414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25" name="Straight Connector 424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83" name="Rectangle 482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4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2" name="Rectangle 41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3239460" y="2151896"/>
            <a:ext cx="923381" cy="564166"/>
            <a:chOff x="957067" y="2150528"/>
            <a:chExt cx="923381" cy="564166"/>
          </a:xfrm>
        </p:grpSpPr>
        <p:sp>
          <p:nvSpPr>
            <p:cNvPr id="490" name="Rectangle 489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cxnSp>
          <p:nvCxnSpPr>
            <p:cNvPr id="491" name="Straight Connector 490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Rectangle 497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100859" y="2151896"/>
            <a:ext cx="923381" cy="564166"/>
            <a:chOff x="957067" y="2150528"/>
            <a:chExt cx="923381" cy="564166"/>
          </a:xfrm>
        </p:grpSpPr>
        <p:sp>
          <p:nvSpPr>
            <p:cNvPr id="501" name="Rectangle 500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13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02" name="Straight Connector 501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Rectangle 508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7216196" y="2150529"/>
            <a:ext cx="923381" cy="564166"/>
            <a:chOff x="957067" y="2150528"/>
            <a:chExt cx="923381" cy="564166"/>
          </a:xfrm>
        </p:grpSpPr>
        <p:sp>
          <p:nvSpPr>
            <p:cNvPr id="512" name="Rectangle 511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E000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13" name="Straight Connector 512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Rectangle 519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22" name="Rectangle 34"/>
          <p:cNvSpPr/>
          <p:nvPr/>
        </p:nvSpPr>
        <p:spPr>
          <a:xfrm rot="16200000">
            <a:off x="7458319" y="2381362"/>
            <a:ext cx="364539" cy="237895"/>
          </a:xfrm>
          <a:custGeom>
            <a:avLst/>
            <a:gdLst/>
            <a:ahLst/>
            <a:cxnLst/>
            <a:rect l="l" t="t" r="r" b="b"/>
            <a:pathLst>
              <a:path w="307108" h="205241">
                <a:moveTo>
                  <a:pt x="307108" y="110304"/>
                </a:moveTo>
                <a:lnTo>
                  <a:pt x="307108" y="203465"/>
                </a:lnTo>
                <a:lnTo>
                  <a:pt x="166029" y="205241"/>
                </a:lnTo>
                <a:lnTo>
                  <a:pt x="0" y="203150"/>
                </a:lnTo>
                <a:lnTo>
                  <a:pt x="0" y="110287"/>
                </a:lnTo>
                <a:lnTo>
                  <a:pt x="90676" y="111139"/>
                </a:lnTo>
                <a:lnTo>
                  <a:pt x="149144" y="0"/>
                </a:lnTo>
                <a:lnTo>
                  <a:pt x="207663" y="111238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4" name="Rectangle 34"/>
          <p:cNvSpPr/>
          <p:nvPr/>
        </p:nvSpPr>
        <p:spPr>
          <a:xfrm rot="16200000">
            <a:off x="5373511" y="2398037"/>
            <a:ext cx="320109" cy="208202"/>
          </a:xfrm>
          <a:custGeom>
            <a:avLst/>
            <a:gdLst/>
            <a:ahLst/>
            <a:cxnLst/>
            <a:rect l="l" t="t" r="r" b="b"/>
            <a:pathLst>
              <a:path w="307108" h="162871">
                <a:moveTo>
                  <a:pt x="307108" y="33"/>
                </a:moveTo>
                <a:lnTo>
                  <a:pt x="307108" y="162323"/>
                </a:lnTo>
                <a:lnTo>
                  <a:pt x="230776" y="162871"/>
                </a:lnTo>
                <a:lnTo>
                  <a:pt x="154187" y="51632"/>
                </a:lnTo>
                <a:lnTo>
                  <a:pt x="77666" y="162772"/>
                </a:lnTo>
                <a:lnTo>
                  <a:pt x="0" y="162215"/>
                </a:lnTo>
                <a:lnTo>
                  <a:pt x="0" y="0"/>
                </a:lnTo>
                <a:lnTo>
                  <a:pt x="154420" y="2760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5" name="Rectangle 34"/>
          <p:cNvSpPr/>
          <p:nvPr/>
        </p:nvSpPr>
        <p:spPr>
          <a:xfrm rot="5400000">
            <a:off x="3505153" y="2386664"/>
            <a:ext cx="328791" cy="222269"/>
          </a:xfrm>
          <a:custGeom>
            <a:avLst/>
            <a:gdLst/>
            <a:ahLst/>
            <a:cxnLst/>
            <a:rect l="l" t="t" r="r" b="b"/>
            <a:pathLst>
              <a:path w="307108" h="163481">
                <a:moveTo>
                  <a:pt x="307108" y="14"/>
                </a:moveTo>
                <a:lnTo>
                  <a:pt x="307108" y="77709"/>
                </a:lnTo>
                <a:lnTo>
                  <a:pt x="227226" y="78548"/>
                </a:lnTo>
                <a:lnTo>
                  <a:pt x="227226" y="161132"/>
                </a:lnTo>
                <a:lnTo>
                  <a:pt x="154368" y="163481"/>
                </a:lnTo>
                <a:lnTo>
                  <a:pt x="68624" y="160716"/>
                </a:lnTo>
                <a:lnTo>
                  <a:pt x="68624" y="78167"/>
                </a:lnTo>
                <a:lnTo>
                  <a:pt x="0" y="77446"/>
                </a:lnTo>
                <a:lnTo>
                  <a:pt x="0" y="0"/>
                </a:lnTo>
                <a:lnTo>
                  <a:pt x="154420" y="120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grpSp>
        <p:nvGrpSpPr>
          <p:cNvPr id="406" name="Group 405"/>
          <p:cNvGrpSpPr/>
          <p:nvPr/>
        </p:nvGrpSpPr>
        <p:grpSpPr>
          <a:xfrm>
            <a:off x="6121767" y="4782803"/>
            <a:ext cx="923381" cy="564166"/>
            <a:chOff x="957067" y="2150528"/>
            <a:chExt cx="923381" cy="564166"/>
          </a:xfrm>
        </p:grpSpPr>
        <p:sp>
          <p:nvSpPr>
            <p:cNvPr id="448" name="Rectangle 447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49" name="Straight Connector 448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1" name="Group 450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56" name="Rectangle 455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57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52" name="Rectangle 45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1866956" y="4495601"/>
            <a:ext cx="923381" cy="564166"/>
            <a:chOff x="3239458" y="2151895"/>
            <a:chExt cx="923381" cy="564166"/>
          </a:xfrm>
        </p:grpSpPr>
        <p:grpSp>
          <p:nvGrpSpPr>
            <p:cNvPr id="459" name="Group 458"/>
            <p:cNvGrpSpPr/>
            <p:nvPr/>
          </p:nvGrpSpPr>
          <p:grpSpPr>
            <a:xfrm>
              <a:off x="3239458" y="2151895"/>
              <a:ext cx="923381" cy="564166"/>
              <a:chOff x="957067" y="2150528"/>
              <a:chExt cx="923381" cy="564166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3366FF"/>
                  </a:solidFill>
                </a:endParaRP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60" name="Rectangle 34"/>
            <p:cNvSpPr/>
            <p:nvPr/>
          </p:nvSpPr>
          <p:spPr>
            <a:xfrm rot="5400000">
              <a:off x="3505152" y="2386663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4266641" y="3931434"/>
            <a:ext cx="923381" cy="564166"/>
            <a:chOff x="5100857" y="2151895"/>
            <a:chExt cx="923381" cy="564166"/>
          </a:xfrm>
        </p:grpSpPr>
        <p:grpSp>
          <p:nvGrpSpPr>
            <p:cNvPr id="523" name="Group 522"/>
            <p:cNvGrpSpPr/>
            <p:nvPr/>
          </p:nvGrpSpPr>
          <p:grpSpPr>
            <a:xfrm>
              <a:off x="5100857" y="2151895"/>
              <a:ext cx="923381" cy="564166"/>
              <a:chOff x="957067" y="2150528"/>
              <a:chExt cx="923381" cy="564166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13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28" name="Straight Connector 527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Rectangle 529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6" name="Rectangle 34"/>
            <p:cNvSpPr/>
            <p:nvPr/>
          </p:nvSpPr>
          <p:spPr>
            <a:xfrm rot="16200000">
              <a:off x="5373510" y="2398037"/>
              <a:ext cx="320109" cy="208202"/>
            </a:xfrm>
            <a:custGeom>
              <a:avLst/>
              <a:gdLst/>
              <a:ahLst/>
              <a:cxnLst/>
              <a:rect l="l" t="t" r="r" b="b"/>
              <a:pathLst>
                <a:path w="307108" h="162871">
                  <a:moveTo>
                    <a:pt x="307108" y="33"/>
                  </a:moveTo>
                  <a:lnTo>
                    <a:pt x="307108" y="162323"/>
                  </a:lnTo>
                  <a:lnTo>
                    <a:pt x="230776" y="162871"/>
                  </a:lnTo>
                  <a:lnTo>
                    <a:pt x="154187" y="51632"/>
                  </a:lnTo>
                  <a:lnTo>
                    <a:pt x="77666" y="162772"/>
                  </a:lnTo>
                  <a:lnTo>
                    <a:pt x="0" y="162215"/>
                  </a:lnTo>
                  <a:lnTo>
                    <a:pt x="0" y="0"/>
                  </a:lnTo>
                  <a:lnTo>
                    <a:pt x="154420" y="2760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3624616" y="5569469"/>
            <a:ext cx="923381" cy="564166"/>
            <a:chOff x="7216194" y="2150528"/>
            <a:chExt cx="923381" cy="564166"/>
          </a:xfrm>
        </p:grpSpPr>
        <p:grpSp>
          <p:nvGrpSpPr>
            <p:cNvPr id="536" name="Group 535"/>
            <p:cNvGrpSpPr/>
            <p:nvPr/>
          </p:nvGrpSpPr>
          <p:grpSpPr>
            <a:xfrm>
              <a:off x="7216194" y="2150528"/>
              <a:ext cx="923381" cy="564166"/>
              <a:chOff x="957067" y="2150528"/>
              <a:chExt cx="923381" cy="564166"/>
            </a:xfrm>
          </p:grpSpPr>
          <p:sp>
            <p:nvSpPr>
              <p:cNvPr id="538" name="Rectangle 53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9" name="Straight Connector 538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1" name="Rectangle 540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37" name="Rectangle 34"/>
            <p:cNvSpPr/>
            <p:nvPr/>
          </p:nvSpPr>
          <p:spPr>
            <a:xfrm rot="16200000">
              <a:off x="7458318" y="2381361"/>
              <a:ext cx="364539" cy="237895"/>
            </a:xfrm>
            <a:custGeom>
              <a:avLst/>
              <a:gdLst/>
              <a:ahLst/>
              <a:cxnLst/>
              <a:rect l="l" t="t" r="r" b="b"/>
              <a:pathLst>
                <a:path w="307108" h="205241">
                  <a:moveTo>
                    <a:pt x="307108" y="110304"/>
                  </a:moveTo>
                  <a:lnTo>
                    <a:pt x="307108" y="203465"/>
                  </a:lnTo>
                  <a:lnTo>
                    <a:pt x="166029" y="205241"/>
                  </a:lnTo>
                  <a:lnTo>
                    <a:pt x="0" y="203150"/>
                  </a:lnTo>
                  <a:lnTo>
                    <a:pt x="0" y="110287"/>
                  </a:lnTo>
                  <a:lnTo>
                    <a:pt x="90676" y="111139"/>
                  </a:lnTo>
                  <a:lnTo>
                    <a:pt x="149144" y="0"/>
                  </a:lnTo>
                  <a:lnTo>
                    <a:pt x="207663" y="111238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11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</p:spTree>
    <p:extLst>
      <p:ext uri="{BB962C8B-B14F-4D97-AF65-F5344CB8AC3E}">
        <p14:creationId xmlns:p14="http://schemas.microsoft.com/office/powerpoint/2010/main" val="12888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>
            <a:grpSpLocks noChangeAspect="1"/>
          </p:cNvGrpSpPr>
          <p:nvPr/>
        </p:nvGrpSpPr>
        <p:grpSpPr>
          <a:xfrm>
            <a:off x="746965" y="1585905"/>
            <a:ext cx="3628006" cy="1790470"/>
            <a:chOff x="389832" y="248073"/>
            <a:chExt cx="6503937" cy="3209776"/>
          </a:xfrm>
        </p:grpSpPr>
        <p:sp>
          <p:nvSpPr>
            <p:cNvPr id="387" name="Oval 452"/>
            <p:cNvSpPr>
              <a:spLocks noChangeAspect="1"/>
            </p:cNvSpPr>
            <p:nvPr/>
          </p:nvSpPr>
          <p:spPr>
            <a:xfrm>
              <a:off x="389832" y="297709"/>
              <a:ext cx="3481647" cy="3160140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8" name="Oval 452"/>
            <p:cNvSpPr>
              <a:spLocks noChangeAspect="1"/>
            </p:cNvSpPr>
            <p:nvPr/>
          </p:nvSpPr>
          <p:spPr>
            <a:xfrm>
              <a:off x="2745091" y="839907"/>
              <a:ext cx="1131891" cy="1968043"/>
            </a:xfrm>
            <a:custGeom>
              <a:avLst/>
              <a:gdLst/>
              <a:ahLst/>
              <a:cxnLst/>
              <a:rect l="l" t="t" r="r" b="b"/>
              <a:pathLst>
                <a:path w="1100501" h="1913469">
                  <a:moveTo>
                    <a:pt x="0" y="0"/>
                  </a:moveTo>
                  <a:lnTo>
                    <a:pt x="1100501" y="0"/>
                  </a:lnTo>
                  <a:lnTo>
                    <a:pt x="1100501" y="282377"/>
                  </a:lnTo>
                  <a:lnTo>
                    <a:pt x="439826" y="282377"/>
                  </a:lnTo>
                  <a:lnTo>
                    <a:pt x="439826" y="1684801"/>
                  </a:lnTo>
                  <a:lnTo>
                    <a:pt x="1100501" y="1684801"/>
                  </a:lnTo>
                  <a:lnTo>
                    <a:pt x="1100501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89" name="Rectangle 388"/>
            <p:cNvSpPr>
              <a:spLocks noChangeAspect="1"/>
            </p:cNvSpPr>
            <p:nvPr/>
          </p:nvSpPr>
          <p:spPr>
            <a:xfrm>
              <a:off x="2562858" y="865917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0" name="Oval 395"/>
            <p:cNvSpPr>
              <a:spLocks noChangeAspect="1"/>
            </p:cNvSpPr>
            <p:nvPr/>
          </p:nvSpPr>
          <p:spPr>
            <a:xfrm>
              <a:off x="3437859" y="248073"/>
              <a:ext cx="3455910" cy="3160140"/>
            </a:xfrm>
            <a:custGeom>
              <a:avLst/>
              <a:gdLst/>
              <a:ahLst/>
              <a:cxnLst/>
              <a:rect l="l" t="t" r="r" b="b"/>
              <a:pathLst>
                <a:path w="3360070" h="3063362">
                  <a:moveTo>
                    <a:pt x="2188847" y="0"/>
                  </a:moveTo>
                  <a:cubicBezTo>
                    <a:pt x="2835696" y="0"/>
                    <a:pt x="3360070" y="685757"/>
                    <a:pt x="3360070" y="1531681"/>
                  </a:cubicBezTo>
                  <a:cubicBezTo>
                    <a:pt x="3360070" y="2377605"/>
                    <a:pt x="2835696" y="3063362"/>
                    <a:pt x="2188847" y="3063362"/>
                  </a:cubicBezTo>
                  <a:cubicBezTo>
                    <a:pt x="1824994" y="3063362"/>
                    <a:pt x="1499894" y="2846385"/>
                    <a:pt x="1285075" y="2505973"/>
                  </a:cubicBezTo>
                  <a:lnTo>
                    <a:pt x="1276212" y="2489671"/>
                  </a:lnTo>
                  <a:lnTo>
                    <a:pt x="690954" y="2489671"/>
                  </a:lnTo>
                  <a:lnTo>
                    <a:pt x="690954" y="2091477"/>
                  </a:lnTo>
                  <a:lnTo>
                    <a:pt x="0" y="2091477"/>
                  </a:lnTo>
                  <a:lnTo>
                    <a:pt x="0" y="1014244"/>
                  </a:lnTo>
                  <a:lnTo>
                    <a:pt x="690954" y="1014244"/>
                  </a:lnTo>
                  <a:lnTo>
                    <a:pt x="690954" y="576202"/>
                  </a:lnTo>
                  <a:lnTo>
                    <a:pt x="1274848" y="576202"/>
                  </a:lnTo>
                  <a:lnTo>
                    <a:pt x="1285075" y="557390"/>
                  </a:lnTo>
                  <a:cubicBezTo>
                    <a:pt x="1499894" y="216978"/>
                    <a:pt x="1824994" y="0"/>
                    <a:pt x="2188847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1" name="Rectangle 390"/>
            <p:cNvSpPr>
              <a:spLocks noChangeAspect="1"/>
            </p:cNvSpPr>
            <p:nvPr/>
          </p:nvSpPr>
          <p:spPr>
            <a:xfrm>
              <a:off x="4294830" y="1344986"/>
              <a:ext cx="327955" cy="103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2" name="Oval 395"/>
            <p:cNvSpPr>
              <a:spLocks noChangeAspect="1"/>
            </p:cNvSpPr>
            <p:nvPr/>
          </p:nvSpPr>
          <p:spPr>
            <a:xfrm>
              <a:off x="3437859" y="842792"/>
              <a:ext cx="1057492" cy="1968043"/>
            </a:xfrm>
            <a:custGeom>
              <a:avLst/>
              <a:gdLst/>
              <a:ahLst/>
              <a:cxnLst/>
              <a:rect l="l" t="t" r="r" b="b"/>
              <a:pathLst>
                <a:path w="1028167" h="1913469">
                  <a:moveTo>
                    <a:pt x="690954" y="0"/>
                  </a:moveTo>
                  <a:lnTo>
                    <a:pt x="1028167" y="0"/>
                  </a:lnTo>
                  <a:lnTo>
                    <a:pt x="1028167" y="1913469"/>
                  </a:lnTo>
                  <a:lnTo>
                    <a:pt x="690954" y="1913469"/>
                  </a:lnTo>
                  <a:lnTo>
                    <a:pt x="690954" y="1515275"/>
                  </a:lnTo>
                  <a:lnTo>
                    <a:pt x="0" y="1515275"/>
                  </a:lnTo>
                  <a:lnTo>
                    <a:pt x="0" y="438042"/>
                  </a:lnTo>
                  <a:lnTo>
                    <a:pt x="690954" y="438042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3" name="Rectangle 392"/>
            <p:cNvSpPr>
              <a:spLocks noChangeAspect="1"/>
            </p:cNvSpPr>
            <p:nvPr/>
          </p:nvSpPr>
          <p:spPr>
            <a:xfrm>
              <a:off x="4439819" y="870659"/>
              <a:ext cx="224993" cy="1913440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grpSp>
        <p:nvGrpSpPr>
          <p:cNvPr id="394" name="Group 393"/>
          <p:cNvGrpSpPr/>
          <p:nvPr/>
        </p:nvGrpSpPr>
        <p:grpSpPr>
          <a:xfrm>
            <a:off x="4938391" y="1590612"/>
            <a:ext cx="3403235" cy="1790470"/>
            <a:chOff x="-4074946" y="1729082"/>
            <a:chExt cx="2958974" cy="1460294"/>
          </a:xfrm>
        </p:grpSpPr>
        <p:sp>
          <p:nvSpPr>
            <p:cNvPr id="395" name="Oval 452"/>
            <p:cNvSpPr>
              <a:spLocks noChangeAspect="1"/>
            </p:cNvSpPr>
            <p:nvPr/>
          </p:nvSpPr>
          <p:spPr>
            <a:xfrm>
              <a:off x="-4074946" y="1751664"/>
              <a:ext cx="1140939" cy="1437712"/>
            </a:xfrm>
            <a:custGeom>
              <a:avLst/>
              <a:gdLst/>
              <a:ahLst/>
              <a:cxnLst/>
              <a:rect l="l" t="t" r="r" b="b"/>
              <a:pathLst>
                <a:path w="1140939" h="1437712">
                  <a:moveTo>
                    <a:pt x="548048" y="0"/>
                  </a:moveTo>
                  <a:cubicBezTo>
                    <a:pt x="699387" y="0"/>
                    <a:pt x="836399" y="80461"/>
                    <a:pt x="935576" y="210548"/>
                  </a:cubicBezTo>
                  <a:lnTo>
                    <a:pt x="960002" y="245800"/>
                  </a:lnTo>
                  <a:lnTo>
                    <a:pt x="1140939" y="245800"/>
                  </a:lnTo>
                  <a:lnTo>
                    <a:pt x="1140939" y="1143838"/>
                  </a:lnTo>
                  <a:lnTo>
                    <a:pt x="989349" y="1143838"/>
                  </a:lnTo>
                  <a:lnTo>
                    <a:pt x="970948" y="1176115"/>
                  </a:lnTo>
                  <a:cubicBezTo>
                    <a:pt x="870428" y="1335879"/>
                    <a:pt x="718305" y="1437712"/>
                    <a:pt x="548048" y="1437712"/>
                  </a:cubicBezTo>
                  <a:cubicBezTo>
                    <a:pt x="245369" y="1437712"/>
                    <a:pt x="0" y="1115869"/>
                    <a:pt x="0" y="718856"/>
                  </a:cubicBezTo>
                  <a:cubicBezTo>
                    <a:pt x="0" y="321843"/>
                    <a:pt x="245369" y="0"/>
                    <a:pt x="548048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6" name="Oval 452"/>
            <p:cNvSpPr>
              <a:spLocks noChangeAspect="1"/>
            </p:cNvSpPr>
            <p:nvPr/>
          </p:nvSpPr>
          <p:spPr>
            <a:xfrm>
              <a:off x="-3003419" y="1998338"/>
              <a:ext cx="475809" cy="895365"/>
            </a:xfrm>
            <a:custGeom>
              <a:avLst/>
              <a:gdLst/>
              <a:ahLst/>
              <a:cxnLst/>
              <a:rect l="l" t="t" r="r" b="b"/>
              <a:pathLst>
                <a:path w="475809" h="895365">
                  <a:moveTo>
                    <a:pt x="0" y="0"/>
                  </a:moveTo>
                  <a:lnTo>
                    <a:pt x="475809" y="0"/>
                  </a:lnTo>
                  <a:lnTo>
                    <a:pt x="475809" y="211760"/>
                  </a:lnTo>
                  <a:lnTo>
                    <a:pt x="94192" y="446185"/>
                  </a:lnTo>
                  <a:lnTo>
                    <a:pt x="475809" y="680611"/>
                  </a:lnTo>
                  <a:lnTo>
                    <a:pt x="475809" y="895365"/>
                  </a:lnTo>
                  <a:lnTo>
                    <a:pt x="0" y="895365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7" name="Rectangle 396"/>
            <p:cNvSpPr>
              <a:spLocks noChangeAspect="1"/>
            </p:cNvSpPr>
            <p:nvPr/>
          </p:nvSpPr>
          <p:spPr>
            <a:xfrm>
              <a:off x="-3086326" y="2010171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8" name="Oval 395"/>
            <p:cNvSpPr>
              <a:spLocks noChangeAspect="1"/>
            </p:cNvSpPr>
            <p:nvPr/>
          </p:nvSpPr>
          <p:spPr>
            <a:xfrm>
              <a:off x="-2298364" y="1729082"/>
              <a:ext cx="1182392" cy="1437712"/>
            </a:xfrm>
            <a:custGeom>
              <a:avLst/>
              <a:gdLst/>
              <a:ahLst/>
              <a:cxnLst/>
              <a:rect l="l" t="t" r="r" b="b"/>
              <a:pathLst>
                <a:path w="1182392" h="1437712">
                  <a:moveTo>
                    <a:pt x="634344" y="0"/>
                  </a:moveTo>
                  <a:cubicBezTo>
                    <a:pt x="937023" y="0"/>
                    <a:pt x="1182392" y="321843"/>
                    <a:pt x="1182392" y="718856"/>
                  </a:cubicBezTo>
                  <a:cubicBezTo>
                    <a:pt x="1182392" y="1115869"/>
                    <a:pt x="937023" y="1437712"/>
                    <a:pt x="634344" y="1437712"/>
                  </a:cubicBezTo>
                  <a:cubicBezTo>
                    <a:pt x="464087" y="1437712"/>
                    <a:pt x="311964" y="1335880"/>
                    <a:pt x="211444" y="1176116"/>
                  </a:cubicBezTo>
                  <a:lnTo>
                    <a:pt x="207296" y="1168465"/>
                  </a:lnTo>
                  <a:lnTo>
                    <a:pt x="0" y="1168465"/>
                  </a:lnTo>
                  <a:lnTo>
                    <a:pt x="0" y="270426"/>
                  </a:lnTo>
                  <a:lnTo>
                    <a:pt x="206658" y="270426"/>
                  </a:lnTo>
                  <a:lnTo>
                    <a:pt x="211444" y="261597"/>
                  </a:lnTo>
                  <a:cubicBezTo>
                    <a:pt x="311964" y="101833"/>
                    <a:pt x="464087" y="0"/>
                    <a:pt x="634344" y="0"/>
                  </a:cubicBezTo>
                  <a:close/>
                </a:path>
              </a:pathLst>
            </a:custGeom>
            <a:solidFill>
              <a:srgbClr val="DDD9C3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399" name="Rectangle 398"/>
            <p:cNvSpPr>
              <a:spLocks noChangeAspect="1"/>
            </p:cNvSpPr>
            <p:nvPr/>
          </p:nvSpPr>
          <p:spPr>
            <a:xfrm>
              <a:off x="-2298363" y="2228125"/>
              <a:ext cx="149204" cy="4714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0" name="Oval 395"/>
            <p:cNvSpPr>
              <a:spLocks noChangeAspect="1"/>
            </p:cNvSpPr>
            <p:nvPr/>
          </p:nvSpPr>
          <p:spPr>
            <a:xfrm>
              <a:off x="-2721413" y="1999651"/>
              <a:ext cx="514277" cy="895365"/>
            </a:xfrm>
            <a:custGeom>
              <a:avLst/>
              <a:gdLst/>
              <a:ahLst/>
              <a:cxnLst/>
              <a:rect l="l" t="t" r="r" b="b"/>
              <a:pathLst>
                <a:path w="514277" h="895365">
                  <a:moveTo>
                    <a:pt x="311511" y="0"/>
                  </a:moveTo>
                  <a:lnTo>
                    <a:pt x="514277" y="0"/>
                  </a:lnTo>
                  <a:lnTo>
                    <a:pt x="514277" y="895365"/>
                  </a:lnTo>
                  <a:lnTo>
                    <a:pt x="311511" y="895365"/>
                  </a:lnTo>
                  <a:lnTo>
                    <a:pt x="311511" y="635020"/>
                  </a:lnTo>
                  <a:lnTo>
                    <a:pt x="0" y="440646"/>
                  </a:lnTo>
                  <a:lnTo>
                    <a:pt x="311511" y="246273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401" name="Rectangle 400"/>
            <p:cNvSpPr>
              <a:spLocks noChangeAspect="1"/>
            </p:cNvSpPr>
            <p:nvPr/>
          </p:nvSpPr>
          <p:spPr>
            <a:xfrm>
              <a:off x="-2232400" y="2012329"/>
              <a:ext cx="102361" cy="870523"/>
            </a:xfrm>
            <a:prstGeom prst="rect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  <p:sp>
        <p:nvSpPr>
          <p:cNvPr id="404" name="Down Arrow 403"/>
          <p:cNvSpPr/>
          <p:nvPr/>
        </p:nvSpPr>
        <p:spPr>
          <a:xfrm>
            <a:off x="2318400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Down Arrow 404"/>
          <p:cNvSpPr/>
          <p:nvPr/>
        </p:nvSpPr>
        <p:spPr>
          <a:xfrm>
            <a:off x="6463216" y="3210261"/>
            <a:ext cx="509655" cy="6705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7067" y="2150529"/>
            <a:ext cx="923381" cy="564166"/>
            <a:chOff x="957067" y="2150528"/>
            <a:chExt cx="923381" cy="564166"/>
          </a:xfrm>
        </p:grpSpPr>
        <p:sp>
          <p:nvSpPr>
            <p:cNvPr id="415" name="Rectangle 414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25" name="Straight Connector 424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83" name="Rectangle 482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4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2" name="Rectangle 41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3239460" y="2151896"/>
            <a:ext cx="923381" cy="564166"/>
            <a:chOff x="957067" y="2150528"/>
            <a:chExt cx="923381" cy="564166"/>
          </a:xfrm>
        </p:grpSpPr>
        <p:sp>
          <p:nvSpPr>
            <p:cNvPr id="490" name="Rectangle 489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3366FF"/>
                </a:solidFill>
              </a:endParaRPr>
            </a:p>
          </p:txBody>
        </p:sp>
        <p:cxnSp>
          <p:nvCxnSpPr>
            <p:cNvPr id="491" name="Straight Connector 490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Rectangle 497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00" name="Group 499"/>
          <p:cNvGrpSpPr/>
          <p:nvPr/>
        </p:nvGrpSpPr>
        <p:grpSpPr>
          <a:xfrm>
            <a:off x="5100859" y="2151896"/>
            <a:ext cx="923381" cy="564166"/>
            <a:chOff x="957067" y="2150528"/>
            <a:chExt cx="923381" cy="564166"/>
          </a:xfrm>
        </p:grpSpPr>
        <p:sp>
          <p:nvSpPr>
            <p:cNvPr id="501" name="Rectangle 500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13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02" name="Straight Connector 501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Rectangle 508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7216196" y="2150529"/>
            <a:ext cx="923381" cy="564166"/>
            <a:chOff x="957067" y="2150528"/>
            <a:chExt cx="923381" cy="564166"/>
          </a:xfrm>
        </p:grpSpPr>
        <p:sp>
          <p:nvSpPr>
            <p:cNvPr id="512" name="Rectangle 511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E000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513" name="Straight Connector 512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Rectangle 519"/>
            <p:cNvSpPr/>
            <p:nvPr/>
          </p:nvSpPr>
          <p:spPr>
            <a:xfrm>
              <a:off x="1146499" y="2282507"/>
              <a:ext cx="506065" cy="4318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522" name="Rectangle 34"/>
          <p:cNvSpPr/>
          <p:nvPr/>
        </p:nvSpPr>
        <p:spPr>
          <a:xfrm rot="16200000">
            <a:off x="7458319" y="2381362"/>
            <a:ext cx="364539" cy="237895"/>
          </a:xfrm>
          <a:custGeom>
            <a:avLst/>
            <a:gdLst/>
            <a:ahLst/>
            <a:cxnLst/>
            <a:rect l="l" t="t" r="r" b="b"/>
            <a:pathLst>
              <a:path w="307108" h="205241">
                <a:moveTo>
                  <a:pt x="307108" y="110304"/>
                </a:moveTo>
                <a:lnTo>
                  <a:pt x="307108" y="203465"/>
                </a:lnTo>
                <a:lnTo>
                  <a:pt x="166029" y="205241"/>
                </a:lnTo>
                <a:lnTo>
                  <a:pt x="0" y="203150"/>
                </a:lnTo>
                <a:lnTo>
                  <a:pt x="0" y="110287"/>
                </a:lnTo>
                <a:lnTo>
                  <a:pt x="90676" y="111139"/>
                </a:lnTo>
                <a:lnTo>
                  <a:pt x="149144" y="0"/>
                </a:lnTo>
                <a:lnTo>
                  <a:pt x="207663" y="111238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4" name="Rectangle 34"/>
          <p:cNvSpPr/>
          <p:nvPr/>
        </p:nvSpPr>
        <p:spPr>
          <a:xfrm rot="16200000">
            <a:off x="5373511" y="2398037"/>
            <a:ext cx="320109" cy="208202"/>
          </a:xfrm>
          <a:custGeom>
            <a:avLst/>
            <a:gdLst/>
            <a:ahLst/>
            <a:cxnLst/>
            <a:rect l="l" t="t" r="r" b="b"/>
            <a:pathLst>
              <a:path w="307108" h="162871">
                <a:moveTo>
                  <a:pt x="307108" y="33"/>
                </a:moveTo>
                <a:lnTo>
                  <a:pt x="307108" y="162323"/>
                </a:lnTo>
                <a:lnTo>
                  <a:pt x="230776" y="162871"/>
                </a:lnTo>
                <a:lnTo>
                  <a:pt x="154187" y="51632"/>
                </a:lnTo>
                <a:lnTo>
                  <a:pt x="77666" y="162772"/>
                </a:lnTo>
                <a:lnTo>
                  <a:pt x="0" y="162215"/>
                </a:lnTo>
                <a:lnTo>
                  <a:pt x="0" y="0"/>
                </a:lnTo>
                <a:lnTo>
                  <a:pt x="154420" y="2760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525" name="Rectangle 34"/>
          <p:cNvSpPr/>
          <p:nvPr/>
        </p:nvSpPr>
        <p:spPr>
          <a:xfrm rot="5400000">
            <a:off x="3505153" y="2386664"/>
            <a:ext cx="328791" cy="222269"/>
          </a:xfrm>
          <a:custGeom>
            <a:avLst/>
            <a:gdLst/>
            <a:ahLst/>
            <a:cxnLst/>
            <a:rect l="l" t="t" r="r" b="b"/>
            <a:pathLst>
              <a:path w="307108" h="163481">
                <a:moveTo>
                  <a:pt x="307108" y="14"/>
                </a:moveTo>
                <a:lnTo>
                  <a:pt x="307108" y="77709"/>
                </a:lnTo>
                <a:lnTo>
                  <a:pt x="227226" y="78548"/>
                </a:lnTo>
                <a:lnTo>
                  <a:pt x="227226" y="161132"/>
                </a:lnTo>
                <a:lnTo>
                  <a:pt x="154368" y="163481"/>
                </a:lnTo>
                <a:lnTo>
                  <a:pt x="68624" y="160716"/>
                </a:lnTo>
                <a:lnTo>
                  <a:pt x="68624" y="78167"/>
                </a:lnTo>
                <a:lnTo>
                  <a:pt x="0" y="77446"/>
                </a:lnTo>
                <a:lnTo>
                  <a:pt x="0" y="0"/>
                </a:lnTo>
                <a:lnTo>
                  <a:pt x="154420" y="120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grpSp>
        <p:nvGrpSpPr>
          <p:cNvPr id="406" name="Group 405"/>
          <p:cNvGrpSpPr/>
          <p:nvPr/>
        </p:nvGrpSpPr>
        <p:grpSpPr>
          <a:xfrm>
            <a:off x="6121767" y="4782803"/>
            <a:ext cx="923381" cy="564166"/>
            <a:chOff x="957067" y="2150528"/>
            <a:chExt cx="923381" cy="564166"/>
          </a:xfrm>
        </p:grpSpPr>
        <p:sp>
          <p:nvSpPr>
            <p:cNvPr id="448" name="Rectangle 447"/>
            <p:cNvSpPr/>
            <p:nvPr/>
          </p:nvSpPr>
          <p:spPr>
            <a:xfrm>
              <a:off x="1598512" y="2282507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449" name="Straight Connector 448"/>
            <p:cNvCxnSpPr/>
            <p:nvPr/>
          </p:nvCxnSpPr>
          <p:spPr>
            <a:xfrm flipV="1">
              <a:off x="1040425" y="2150528"/>
              <a:ext cx="0" cy="1545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1028369" y="2164043"/>
              <a:ext cx="14115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1" name="Group 450"/>
            <p:cNvGrpSpPr/>
            <p:nvPr/>
          </p:nvGrpSpPr>
          <p:grpSpPr>
            <a:xfrm>
              <a:off x="1146499" y="2282507"/>
              <a:ext cx="506065" cy="431841"/>
              <a:chOff x="-1454874" y="1997659"/>
              <a:chExt cx="623477" cy="507391"/>
            </a:xfrm>
          </p:grpSpPr>
          <p:sp>
            <p:nvSpPr>
              <p:cNvPr id="456" name="Rectangle 455"/>
              <p:cNvSpPr/>
              <p:nvPr/>
            </p:nvSpPr>
            <p:spPr>
              <a:xfrm>
                <a:off x="-1454874" y="1997659"/>
                <a:ext cx="623477" cy="5073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57" name="Rectangle 34"/>
              <p:cNvSpPr/>
              <p:nvPr/>
            </p:nvSpPr>
            <p:spPr>
              <a:xfrm rot="16200000">
                <a:off x="-1304210" y="2074099"/>
                <a:ext cx="360836" cy="349965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664093">
                    <a:moveTo>
                      <a:pt x="914400" y="38"/>
                    </a:moveTo>
                    <a:lnTo>
                      <a:pt x="914400" y="664093"/>
                    </a:lnTo>
                    <a:lnTo>
                      <a:pt x="779459" y="664093"/>
                    </a:lnTo>
                    <a:lnTo>
                      <a:pt x="779459" y="388681"/>
                    </a:lnTo>
                    <a:lnTo>
                      <a:pt x="109275" y="388681"/>
                    </a:lnTo>
                    <a:lnTo>
                      <a:pt x="109275" y="664093"/>
                    </a:lnTo>
                    <a:lnTo>
                      <a:pt x="0" y="664093"/>
                    </a:lnTo>
                    <a:lnTo>
                      <a:pt x="0" y="0"/>
                    </a:lnTo>
                    <a:lnTo>
                      <a:pt x="459777" y="3389"/>
                    </a:lnTo>
                    <a:close/>
                  </a:path>
                </a:pathLst>
              </a:custGeom>
              <a:solidFill>
                <a:srgbClr val="D7D7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52" name="Rectangle 451"/>
            <p:cNvSpPr/>
            <p:nvPr/>
          </p:nvSpPr>
          <p:spPr>
            <a:xfrm>
              <a:off x="957067" y="2282507"/>
              <a:ext cx="193933" cy="43182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681504" y="2282870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752425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1823347" y="2282524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grpSp>
        <p:nvGrpSpPr>
          <p:cNvPr id="458" name="Group 457"/>
          <p:cNvGrpSpPr/>
          <p:nvPr/>
        </p:nvGrpSpPr>
        <p:grpSpPr>
          <a:xfrm>
            <a:off x="1866956" y="4495601"/>
            <a:ext cx="923381" cy="564166"/>
            <a:chOff x="3239458" y="2151895"/>
            <a:chExt cx="923381" cy="564166"/>
          </a:xfrm>
        </p:grpSpPr>
        <p:grpSp>
          <p:nvGrpSpPr>
            <p:cNvPr id="459" name="Group 458"/>
            <p:cNvGrpSpPr/>
            <p:nvPr/>
          </p:nvGrpSpPr>
          <p:grpSpPr>
            <a:xfrm>
              <a:off x="3239458" y="2151895"/>
              <a:ext cx="923381" cy="564166"/>
              <a:chOff x="957067" y="2150528"/>
              <a:chExt cx="923381" cy="564166"/>
            </a:xfrm>
          </p:grpSpPr>
          <p:sp>
            <p:nvSpPr>
              <p:cNvPr id="461" name="Rectangle 460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3366FF"/>
                  </a:solidFill>
                </a:endParaRP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3" name="Rectangle 492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60" name="Rectangle 34"/>
            <p:cNvSpPr/>
            <p:nvPr/>
          </p:nvSpPr>
          <p:spPr>
            <a:xfrm rot="5400000">
              <a:off x="3505152" y="2386663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4266641" y="3931434"/>
            <a:ext cx="923381" cy="564166"/>
            <a:chOff x="5100857" y="2151895"/>
            <a:chExt cx="923381" cy="564166"/>
          </a:xfrm>
        </p:grpSpPr>
        <p:grpSp>
          <p:nvGrpSpPr>
            <p:cNvPr id="523" name="Group 522"/>
            <p:cNvGrpSpPr/>
            <p:nvPr/>
          </p:nvGrpSpPr>
          <p:grpSpPr>
            <a:xfrm>
              <a:off x="5100857" y="2151895"/>
              <a:ext cx="923381" cy="564166"/>
              <a:chOff x="957067" y="2150528"/>
              <a:chExt cx="923381" cy="564166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13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28" name="Straight Connector 527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Rectangle 529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26" name="Rectangle 34"/>
            <p:cNvSpPr/>
            <p:nvPr/>
          </p:nvSpPr>
          <p:spPr>
            <a:xfrm rot="16200000">
              <a:off x="5373510" y="2398037"/>
              <a:ext cx="320109" cy="208202"/>
            </a:xfrm>
            <a:custGeom>
              <a:avLst/>
              <a:gdLst/>
              <a:ahLst/>
              <a:cxnLst/>
              <a:rect l="l" t="t" r="r" b="b"/>
              <a:pathLst>
                <a:path w="307108" h="162871">
                  <a:moveTo>
                    <a:pt x="307108" y="33"/>
                  </a:moveTo>
                  <a:lnTo>
                    <a:pt x="307108" y="162323"/>
                  </a:lnTo>
                  <a:lnTo>
                    <a:pt x="230776" y="162871"/>
                  </a:lnTo>
                  <a:lnTo>
                    <a:pt x="154187" y="51632"/>
                  </a:lnTo>
                  <a:lnTo>
                    <a:pt x="77666" y="162772"/>
                  </a:lnTo>
                  <a:lnTo>
                    <a:pt x="0" y="162215"/>
                  </a:lnTo>
                  <a:lnTo>
                    <a:pt x="0" y="0"/>
                  </a:lnTo>
                  <a:lnTo>
                    <a:pt x="154420" y="2760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3624616" y="5569469"/>
            <a:ext cx="923381" cy="564166"/>
            <a:chOff x="7216194" y="2150528"/>
            <a:chExt cx="923381" cy="564166"/>
          </a:xfrm>
        </p:grpSpPr>
        <p:grpSp>
          <p:nvGrpSpPr>
            <p:cNvPr id="536" name="Group 535"/>
            <p:cNvGrpSpPr/>
            <p:nvPr/>
          </p:nvGrpSpPr>
          <p:grpSpPr>
            <a:xfrm>
              <a:off x="7216194" y="2150528"/>
              <a:ext cx="923381" cy="564166"/>
              <a:chOff x="957067" y="2150528"/>
              <a:chExt cx="923381" cy="564166"/>
            </a:xfrm>
          </p:grpSpPr>
          <p:sp>
            <p:nvSpPr>
              <p:cNvPr id="538" name="Rectangle 53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9" name="Straight Connector 538"/>
              <p:cNvCxnSpPr/>
              <p:nvPr/>
            </p:nvCxnSpPr>
            <p:spPr>
              <a:xfrm flipV="1">
                <a:off x="1040425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/>
              <p:nvPr/>
            </p:nvCxnSpPr>
            <p:spPr>
              <a:xfrm>
                <a:off x="1028369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1" name="Rectangle 540"/>
              <p:cNvSpPr/>
              <p:nvPr/>
            </p:nvSpPr>
            <p:spPr>
              <a:xfrm>
                <a:off x="1146499" y="2282507"/>
                <a:ext cx="506065" cy="4318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957067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537" name="Rectangle 34"/>
            <p:cNvSpPr/>
            <p:nvPr/>
          </p:nvSpPr>
          <p:spPr>
            <a:xfrm rot="16200000">
              <a:off x="7458318" y="2381361"/>
              <a:ext cx="364539" cy="237895"/>
            </a:xfrm>
            <a:custGeom>
              <a:avLst/>
              <a:gdLst/>
              <a:ahLst/>
              <a:cxnLst/>
              <a:rect l="l" t="t" r="r" b="b"/>
              <a:pathLst>
                <a:path w="307108" h="205241">
                  <a:moveTo>
                    <a:pt x="307108" y="110304"/>
                  </a:moveTo>
                  <a:lnTo>
                    <a:pt x="307108" y="203465"/>
                  </a:lnTo>
                  <a:lnTo>
                    <a:pt x="166029" y="205241"/>
                  </a:lnTo>
                  <a:lnTo>
                    <a:pt x="0" y="203150"/>
                  </a:lnTo>
                  <a:lnTo>
                    <a:pt x="0" y="110287"/>
                  </a:lnTo>
                  <a:lnTo>
                    <a:pt x="90676" y="111139"/>
                  </a:lnTo>
                  <a:lnTo>
                    <a:pt x="149144" y="0"/>
                  </a:lnTo>
                  <a:lnTo>
                    <a:pt x="207663" y="111238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-15875" y="1050666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32529" y="3406969"/>
            <a:ext cx="7461444" cy="1177906"/>
            <a:chOff x="996972" y="3623829"/>
            <a:chExt cx="7461444" cy="1177906"/>
          </a:xfrm>
        </p:grpSpPr>
        <p:sp>
          <p:nvSpPr>
            <p:cNvPr id="112" name="Rectangle 5"/>
            <p:cNvSpPr>
              <a:spLocks noChangeArrowheads="1"/>
            </p:cNvSpPr>
            <p:nvPr/>
          </p:nvSpPr>
          <p:spPr bwMode="auto">
            <a:xfrm>
              <a:off x="1406669" y="3623829"/>
              <a:ext cx="6486334" cy="11779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96972" y="3757333"/>
              <a:ext cx="746144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We need to combine both barcodes onto</a:t>
              </a:r>
            </a:p>
            <a:p>
              <a:pPr algn="ctr"/>
              <a:r>
                <a:rPr lang="en-US" sz="2600" dirty="0"/>
                <a:t> the same contiguous DNA strand</a:t>
              </a:r>
            </a:p>
          </p:txBody>
        </p:sp>
      </p:grpSp>
      <p:sp>
        <p:nvSpPr>
          <p:cNvPr id="115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Constructing a NextGen sequencing assay</a:t>
            </a:r>
          </a:p>
        </p:txBody>
      </p:sp>
    </p:spTree>
    <p:extLst>
      <p:ext uri="{BB962C8B-B14F-4D97-AF65-F5344CB8AC3E}">
        <p14:creationId xmlns:p14="http://schemas.microsoft.com/office/powerpoint/2010/main" val="5014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val 452"/>
          <p:cNvSpPr>
            <a:spLocks noChangeAspect="1"/>
          </p:cNvSpPr>
          <p:nvPr/>
        </p:nvSpPr>
        <p:spPr>
          <a:xfrm>
            <a:off x="2049978" y="1128757"/>
            <a:ext cx="3406590" cy="240351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07549" y="1583173"/>
            <a:ext cx="1404132" cy="579577"/>
            <a:chOff x="1116390" y="2588398"/>
            <a:chExt cx="1404132" cy="579577"/>
          </a:xfrm>
        </p:grpSpPr>
        <p:grpSp>
          <p:nvGrpSpPr>
            <p:cNvPr id="528" name="Group 527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529" name="Rectangle 528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0" name="Straight Connector 529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2" name="Group 531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537" name="Rectangle 536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38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33" name="Rectangle 532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48" name="Isosceles Triangle 447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451" name="Straight Connector 450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3" name="TextBox 452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78456" y="2452596"/>
            <a:ext cx="1404132" cy="579577"/>
            <a:chOff x="2656877" y="2735788"/>
            <a:chExt cx="1404132" cy="579577"/>
          </a:xfrm>
        </p:grpSpPr>
        <p:grpSp>
          <p:nvGrpSpPr>
            <p:cNvPr id="454" name="Group 453"/>
            <p:cNvGrpSpPr/>
            <p:nvPr/>
          </p:nvGrpSpPr>
          <p:grpSpPr>
            <a:xfrm rot="10800000">
              <a:off x="2656877" y="2735788"/>
              <a:ext cx="1404132" cy="579577"/>
              <a:chOff x="1116390" y="2588398"/>
              <a:chExt cx="1404132" cy="579577"/>
            </a:xfrm>
          </p:grpSpPr>
          <p:grpSp>
            <p:nvGrpSpPr>
              <p:cNvPr id="455" name="Group 454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461" name="Rectangle 46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462" name="Straight Connector 461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9" name="Rectangle 468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56" name="Isosceles Triangle 455"/>
              <p:cNvSpPr/>
              <p:nvPr/>
            </p:nvSpPr>
            <p:spPr>
              <a:xfrm rot="16200000">
                <a:off x="2189089" y="2836542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58" name="Straight Connector 457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1" name="TextBox 470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α</a:t>
              </a:r>
            </a:p>
          </p:txBody>
        </p:sp>
        <p:sp>
          <p:nvSpPr>
            <p:cNvPr id="472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588" name="Rectangle 587"/>
          <p:cNvSpPr/>
          <p:nvPr/>
        </p:nvSpPr>
        <p:spPr>
          <a:xfrm rot="10800000">
            <a:off x="2507550" y="2456402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89" name="Rectangle 588"/>
          <p:cNvSpPr/>
          <p:nvPr/>
        </p:nvSpPr>
        <p:spPr>
          <a:xfrm rot="10800000">
            <a:off x="3916975" y="1726808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67" name="Down Arrow 666"/>
          <p:cNvSpPr/>
          <p:nvPr/>
        </p:nvSpPr>
        <p:spPr>
          <a:xfrm>
            <a:off x="3515897" y="3643013"/>
            <a:ext cx="509655" cy="5399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452"/>
          <p:cNvSpPr>
            <a:spLocks noChangeAspect="1"/>
          </p:cNvSpPr>
          <p:nvPr/>
        </p:nvSpPr>
        <p:spPr>
          <a:xfrm>
            <a:off x="2064919" y="4312569"/>
            <a:ext cx="3406590" cy="240351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grpSp>
        <p:nvGrpSpPr>
          <p:cNvPr id="671" name="Group 670"/>
          <p:cNvGrpSpPr/>
          <p:nvPr/>
        </p:nvGrpSpPr>
        <p:grpSpPr>
          <a:xfrm>
            <a:off x="2522490" y="4766985"/>
            <a:ext cx="1404132" cy="579577"/>
            <a:chOff x="1116390" y="2588398"/>
            <a:chExt cx="1404132" cy="579577"/>
          </a:xfrm>
        </p:grpSpPr>
        <p:grpSp>
          <p:nvGrpSpPr>
            <p:cNvPr id="672" name="Group 671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678" name="Rectangle 67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679" name="Straight Connector 678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1" name="Group 680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686" name="Rectangle 685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87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682" name="Rectangle 681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673" name="Isosceles Triangle 672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675" name="Straight Connector 674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7" name="TextBox 676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688" name="Group 687"/>
          <p:cNvGrpSpPr/>
          <p:nvPr/>
        </p:nvGrpSpPr>
        <p:grpSpPr>
          <a:xfrm>
            <a:off x="3926624" y="4904299"/>
            <a:ext cx="1170907" cy="579577"/>
            <a:chOff x="2890102" y="2735788"/>
            <a:chExt cx="1170907" cy="579577"/>
          </a:xfrm>
        </p:grpSpPr>
        <p:grpSp>
          <p:nvGrpSpPr>
            <p:cNvPr id="689" name="Group 688"/>
            <p:cNvGrpSpPr/>
            <p:nvPr/>
          </p:nvGrpSpPr>
          <p:grpSpPr>
            <a:xfrm rot="10800000">
              <a:off x="2890102" y="2735788"/>
              <a:ext cx="1170907" cy="579577"/>
              <a:chOff x="1116390" y="2588398"/>
              <a:chExt cx="1170907" cy="579577"/>
            </a:xfrm>
          </p:grpSpPr>
          <p:grpSp>
            <p:nvGrpSpPr>
              <p:cNvPr id="692" name="Group 691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697" name="Rectangle 69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698" name="Straight Connector 697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0" name="Rectangle 699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94" name="Rectangle 693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695" name="Straight Connector 694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TextBox 689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α</a:t>
              </a:r>
            </a:p>
          </p:txBody>
        </p:sp>
        <p:sp>
          <p:nvSpPr>
            <p:cNvPr id="691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40" name="Rectangle 739"/>
          <p:cNvSpPr/>
          <p:nvPr/>
        </p:nvSpPr>
        <p:spPr>
          <a:xfrm rot="10800000">
            <a:off x="2522491" y="5640214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1" name="Rectangle 740"/>
          <p:cNvSpPr/>
          <p:nvPr/>
        </p:nvSpPr>
        <p:spPr>
          <a:xfrm rot="10800000">
            <a:off x="3934154" y="5640214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5" name="Isosceles Triangle 744"/>
          <p:cNvSpPr/>
          <p:nvPr/>
        </p:nvSpPr>
        <p:spPr>
          <a:xfrm rot="5400000">
            <a:off x="3592644" y="5737162"/>
            <a:ext cx="432187" cy="23067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9491" y="3539190"/>
            <a:ext cx="2557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Induce expression of</a:t>
            </a:r>
          </a:p>
          <a:p>
            <a:pPr algn="ctr"/>
            <a:r>
              <a:rPr lang="en-US" sz="2200" dirty="0"/>
              <a:t>CRE Recombinase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Combining barcodes with CRE recombinase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3464024" y="1398327"/>
            <a:ext cx="636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lox66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3475907" y="2837438"/>
            <a:ext cx="636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lox71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328190" y="4472360"/>
            <a:ext cx="963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Lox66/71</a:t>
            </a:r>
          </a:p>
        </p:txBody>
      </p:sp>
      <p:sp>
        <p:nvSpPr>
          <p:cNvPr id="2" name="Rectangle 1"/>
          <p:cNvSpPr/>
          <p:nvPr/>
        </p:nvSpPr>
        <p:spPr>
          <a:xfrm>
            <a:off x="4854610" y="6532791"/>
            <a:ext cx="45151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Sauer, Brian, et al. (1988) </a:t>
            </a:r>
            <a:r>
              <a:rPr lang="en-US" sz="1200" i="1" dirty="0" err="1"/>
              <a:t>Proc</a:t>
            </a:r>
            <a:r>
              <a:rPr lang="en-US" sz="1200" i="1" dirty="0"/>
              <a:t> </a:t>
            </a:r>
            <a:r>
              <a:rPr lang="en-US" sz="1200" i="1" dirty="0" err="1"/>
              <a:t>Natl</a:t>
            </a:r>
            <a:r>
              <a:rPr lang="en-US" sz="1200" i="1" dirty="0"/>
              <a:t> </a:t>
            </a:r>
            <a:r>
              <a:rPr lang="en-US" sz="1200" i="1" dirty="0" err="1"/>
              <a:t>Acad</a:t>
            </a:r>
            <a:r>
              <a:rPr lang="en-US" sz="1200" i="1" dirty="0"/>
              <a:t> </a:t>
            </a:r>
            <a:r>
              <a:rPr lang="en-US" sz="1200" i="1" dirty="0" err="1"/>
              <a:t>Sci</a:t>
            </a:r>
            <a:r>
              <a:rPr lang="en-US" sz="1200" i="1" dirty="0"/>
              <a:t> USA</a:t>
            </a:r>
            <a:r>
              <a:rPr lang="en-US" sz="1200" dirty="0"/>
              <a:t> 85.14: 5166-5170.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9211" y="632230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Araki, </a:t>
            </a:r>
            <a:r>
              <a:rPr lang="en-US" sz="1200" dirty="0" err="1"/>
              <a:t>Kimi</a:t>
            </a:r>
            <a:r>
              <a:rPr lang="en-US" sz="1200" dirty="0"/>
              <a:t>, et al. (2002) </a:t>
            </a:r>
            <a:r>
              <a:rPr lang="en-US" sz="1200" i="1" dirty="0"/>
              <a:t>Nucleic Acids Research</a:t>
            </a:r>
            <a:r>
              <a:rPr lang="en-US" sz="1200" dirty="0"/>
              <a:t> 30.19: e103.</a:t>
            </a:r>
          </a:p>
        </p:txBody>
      </p:sp>
    </p:spTree>
    <p:extLst>
      <p:ext uri="{BB962C8B-B14F-4D97-AF65-F5344CB8AC3E}">
        <p14:creationId xmlns:p14="http://schemas.microsoft.com/office/powerpoint/2010/main" val="17501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0" y="6858000"/>
            <a:ext cx="9144000" cy="0"/>
          </a:xfrm>
          <a:prstGeom prst="line">
            <a:avLst/>
          </a:prstGeom>
          <a:noFill/>
          <a:ln w="762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2" name="Oval 452"/>
          <p:cNvSpPr>
            <a:spLocks noChangeAspect="1"/>
          </p:cNvSpPr>
          <p:nvPr/>
        </p:nvSpPr>
        <p:spPr>
          <a:xfrm>
            <a:off x="2049978" y="1128757"/>
            <a:ext cx="3406590" cy="240351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07549" y="1583173"/>
            <a:ext cx="1404132" cy="579577"/>
            <a:chOff x="1116390" y="2588398"/>
            <a:chExt cx="1404132" cy="579577"/>
          </a:xfrm>
        </p:grpSpPr>
        <p:grpSp>
          <p:nvGrpSpPr>
            <p:cNvPr id="528" name="Group 527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529" name="Rectangle 528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0" name="Straight Connector 529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2" name="Group 531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537" name="Rectangle 536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38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33" name="Rectangle 532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48" name="Isosceles Triangle 447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451" name="Straight Connector 450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3" name="TextBox 452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78456" y="2452596"/>
            <a:ext cx="1404132" cy="579577"/>
            <a:chOff x="2656877" y="2735788"/>
            <a:chExt cx="1404132" cy="579577"/>
          </a:xfrm>
        </p:grpSpPr>
        <p:grpSp>
          <p:nvGrpSpPr>
            <p:cNvPr id="454" name="Group 453"/>
            <p:cNvGrpSpPr/>
            <p:nvPr/>
          </p:nvGrpSpPr>
          <p:grpSpPr>
            <a:xfrm rot="10800000">
              <a:off x="2656877" y="2735788"/>
              <a:ext cx="1404132" cy="579577"/>
              <a:chOff x="1116390" y="2588398"/>
              <a:chExt cx="1404132" cy="579577"/>
            </a:xfrm>
          </p:grpSpPr>
          <p:grpSp>
            <p:nvGrpSpPr>
              <p:cNvPr id="455" name="Group 454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461" name="Rectangle 46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462" name="Straight Connector 461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9" name="Rectangle 468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56" name="Isosceles Triangle 455"/>
              <p:cNvSpPr/>
              <p:nvPr/>
            </p:nvSpPr>
            <p:spPr>
              <a:xfrm rot="16200000">
                <a:off x="2189089" y="2836542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58" name="Straight Connector 457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1" name="TextBox 470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α</a:t>
              </a:r>
            </a:p>
          </p:txBody>
        </p:sp>
        <p:sp>
          <p:nvSpPr>
            <p:cNvPr id="472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588" name="Rectangle 587"/>
          <p:cNvSpPr/>
          <p:nvPr/>
        </p:nvSpPr>
        <p:spPr>
          <a:xfrm rot="10800000">
            <a:off x="2507550" y="2456402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89" name="Rectangle 588"/>
          <p:cNvSpPr/>
          <p:nvPr/>
        </p:nvSpPr>
        <p:spPr>
          <a:xfrm rot="10800000">
            <a:off x="3916975" y="1726808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67" name="Down Arrow 666"/>
          <p:cNvSpPr/>
          <p:nvPr/>
        </p:nvSpPr>
        <p:spPr>
          <a:xfrm>
            <a:off x="3515897" y="3643013"/>
            <a:ext cx="509655" cy="5399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452"/>
          <p:cNvSpPr>
            <a:spLocks noChangeAspect="1"/>
          </p:cNvSpPr>
          <p:nvPr/>
        </p:nvSpPr>
        <p:spPr>
          <a:xfrm>
            <a:off x="2064919" y="4312569"/>
            <a:ext cx="3406590" cy="240351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noFill/>
          <a:ln w="38100" cmpd="sng">
            <a:solidFill>
              <a:srgbClr val="59595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grpSp>
        <p:nvGrpSpPr>
          <p:cNvPr id="671" name="Group 670"/>
          <p:cNvGrpSpPr/>
          <p:nvPr/>
        </p:nvGrpSpPr>
        <p:grpSpPr>
          <a:xfrm>
            <a:off x="2522490" y="4766985"/>
            <a:ext cx="1404132" cy="579577"/>
            <a:chOff x="1116390" y="2588398"/>
            <a:chExt cx="1404132" cy="579577"/>
          </a:xfrm>
        </p:grpSpPr>
        <p:grpSp>
          <p:nvGrpSpPr>
            <p:cNvPr id="672" name="Group 671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678" name="Rectangle 67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679" name="Straight Connector 678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1" name="Group 680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686" name="Rectangle 685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87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682" name="Rectangle 681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673" name="Isosceles Triangle 672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675" name="Straight Connector 674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7" name="TextBox 676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688" name="Group 687"/>
          <p:cNvGrpSpPr/>
          <p:nvPr/>
        </p:nvGrpSpPr>
        <p:grpSpPr>
          <a:xfrm>
            <a:off x="3926624" y="4904299"/>
            <a:ext cx="1170907" cy="579577"/>
            <a:chOff x="2890102" y="2735788"/>
            <a:chExt cx="1170907" cy="579577"/>
          </a:xfrm>
        </p:grpSpPr>
        <p:grpSp>
          <p:nvGrpSpPr>
            <p:cNvPr id="689" name="Group 688"/>
            <p:cNvGrpSpPr/>
            <p:nvPr/>
          </p:nvGrpSpPr>
          <p:grpSpPr>
            <a:xfrm rot="10800000">
              <a:off x="2890102" y="2735788"/>
              <a:ext cx="1170907" cy="579577"/>
              <a:chOff x="1116390" y="2588398"/>
              <a:chExt cx="1170907" cy="579577"/>
            </a:xfrm>
          </p:grpSpPr>
          <p:grpSp>
            <p:nvGrpSpPr>
              <p:cNvPr id="692" name="Group 691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697" name="Rectangle 69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698" name="Straight Connector 697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0" name="Rectangle 699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94" name="Rectangle 693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695" name="Straight Connector 694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TextBox 689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α</a:t>
              </a:r>
            </a:p>
          </p:txBody>
        </p:sp>
        <p:sp>
          <p:nvSpPr>
            <p:cNvPr id="691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40" name="Rectangle 739"/>
          <p:cNvSpPr/>
          <p:nvPr/>
        </p:nvSpPr>
        <p:spPr>
          <a:xfrm rot="10800000">
            <a:off x="2522491" y="5640214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1" name="Rectangle 740"/>
          <p:cNvSpPr/>
          <p:nvPr/>
        </p:nvSpPr>
        <p:spPr>
          <a:xfrm rot="10800000">
            <a:off x="3934154" y="5640214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5" name="Isosceles Triangle 744"/>
          <p:cNvSpPr/>
          <p:nvPr/>
        </p:nvSpPr>
        <p:spPr>
          <a:xfrm rot="5400000">
            <a:off x="3592644" y="5737162"/>
            <a:ext cx="432187" cy="23067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9491" y="3539190"/>
            <a:ext cx="2557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Induce expression of</a:t>
            </a:r>
          </a:p>
          <a:p>
            <a:pPr algn="ctr"/>
            <a:r>
              <a:rPr lang="en-US" sz="2200" dirty="0"/>
              <a:t>CRE Recombinase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Combining barcodes with CRE recombinase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854610" y="6532791"/>
            <a:ext cx="45151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Sauer, Brian, et al. (1988) </a:t>
            </a:r>
            <a:r>
              <a:rPr lang="en-US" sz="1200" i="1" dirty="0" err="1"/>
              <a:t>Proc</a:t>
            </a:r>
            <a:r>
              <a:rPr lang="en-US" sz="1200" i="1" dirty="0"/>
              <a:t> </a:t>
            </a:r>
            <a:r>
              <a:rPr lang="en-US" sz="1200" i="1" dirty="0" err="1"/>
              <a:t>Natl</a:t>
            </a:r>
            <a:r>
              <a:rPr lang="en-US" sz="1200" i="1" dirty="0"/>
              <a:t> </a:t>
            </a:r>
            <a:r>
              <a:rPr lang="en-US" sz="1200" i="1" dirty="0" err="1"/>
              <a:t>Acad</a:t>
            </a:r>
            <a:r>
              <a:rPr lang="en-US" sz="1200" i="1" dirty="0"/>
              <a:t> </a:t>
            </a:r>
            <a:r>
              <a:rPr lang="en-US" sz="1200" i="1" dirty="0" err="1"/>
              <a:t>Sci</a:t>
            </a:r>
            <a:r>
              <a:rPr lang="en-US" sz="1200" i="1" dirty="0"/>
              <a:t> USA</a:t>
            </a:r>
            <a:r>
              <a:rPr lang="en-US" sz="1200" dirty="0"/>
              <a:t> 85.14: 5166-5170.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09211" y="632230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Araki, </a:t>
            </a:r>
            <a:r>
              <a:rPr lang="en-US" sz="1200" dirty="0" err="1"/>
              <a:t>Kimi</a:t>
            </a:r>
            <a:r>
              <a:rPr lang="en-US" sz="1200" dirty="0"/>
              <a:t>, et al. (2002) </a:t>
            </a:r>
            <a:r>
              <a:rPr lang="en-US" sz="1200" i="1" dirty="0"/>
              <a:t>Nucleic Acids Research</a:t>
            </a:r>
            <a:r>
              <a:rPr lang="en-US" sz="1200" dirty="0"/>
              <a:t> 30.19: e103.</a:t>
            </a:r>
          </a:p>
        </p:txBody>
      </p:sp>
    </p:spTree>
    <p:extLst>
      <p:ext uri="{BB962C8B-B14F-4D97-AF65-F5344CB8AC3E}">
        <p14:creationId xmlns:p14="http://schemas.microsoft.com/office/powerpoint/2010/main" val="18798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val 452"/>
          <p:cNvSpPr>
            <a:spLocks noChangeAspect="1"/>
          </p:cNvSpPr>
          <p:nvPr/>
        </p:nvSpPr>
        <p:spPr>
          <a:xfrm>
            <a:off x="2049978" y="1128757"/>
            <a:ext cx="3406590" cy="2403518"/>
          </a:xfrm>
          <a:custGeom>
            <a:avLst/>
            <a:gdLst/>
            <a:ahLst/>
            <a:cxnLst/>
            <a:rect l="l" t="t" r="r" b="b"/>
            <a:pathLst>
              <a:path w="1093910" h="1437568">
                <a:moveTo>
                  <a:pt x="546955" y="0"/>
                </a:moveTo>
                <a:lnTo>
                  <a:pt x="601897" y="3640"/>
                </a:lnTo>
                <a:cubicBezTo>
                  <a:pt x="878254" y="40452"/>
                  <a:pt x="1093910" y="346584"/>
                  <a:pt x="1093910" y="718784"/>
                </a:cubicBezTo>
                <a:cubicBezTo>
                  <a:pt x="1093910" y="867664"/>
                  <a:pt x="1059405" y="1005973"/>
                  <a:pt x="1000312" y="1120703"/>
                </a:cubicBezTo>
                <a:lnTo>
                  <a:pt x="942932" y="1211924"/>
                </a:lnTo>
                <a:lnTo>
                  <a:pt x="918535" y="1243169"/>
                </a:lnTo>
                <a:lnTo>
                  <a:pt x="862255" y="1304078"/>
                </a:lnTo>
                <a:lnTo>
                  <a:pt x="827487" y="1332523"/>
                </a:lnTo>
                <a:lnTo>
                  <a:pt x="759188" y="1381149"/>
                </a:lnTo>
                <a:lnTo>
                  <a:pt x="658002" y="1422348"/>
                </a:lnTo>
                <a:lnTo>
                  <a:pt x="644205" y="1425460"/>
                </a:lnTo>
                <a:lnTo>
                  <a:pt x="604283" y="1433451"/>
                </a:lnTo>
                <a:lnTo>
                  <a:pt x="565578" y="1436334"/>
                </a:lnTo>
                <a:lnTo>
                  <a:pt x="546955" y="1437568"/>
                </a:lnTo>
                <a:lnTo>
                  <a:pt x="492013" y="1433929"/>
                </a:lnTo>
                <a:cubicBezTo>
                  <a:pt x="215657" y="1397116"/>
                  <a:pt x="0" y="1090984"/>
                  <a:pt x="0" y="718784"/>
                </a:cubicBezTo>
                <a:cubicBezTo>
                  <a:pt x="0" y="569904"/>
                  <a:pt x="34505" y="431595"/>
                  <a:pt x="93598" y="316865"/>
                </a:cubicBezTo>
                <a:lnTo>
                  <a:pt x="150978" y="225645"/>
                </a:lnTo>
                <a:lnTo>
                  <a:pt x="175376" y="194398"/>
                </a:lnTo>
                <a:lnTo>
                  <a:pt x="231656" y="133491"/>
                </a:lnTo>
                <a:lnTo>
                  <a:pt x="266424" y="105045"/>
                </a:lnTo>
                <a:lnTo>
                  <a:pt x="334723" y="56419"/>
                </a:lnTo>
                <a:lnTo>
                  <a:pt x="435908" y="15220"/>
                </a:lnTo>
                <a:lnTo>
                  <a:pt x="449706" y="12109"/>
                </a:lnTo>
                <a:lnTo>
                  <a:pt x="489628" y="4117"/>
                </a:lnTo>
                <a:lnTo>
                  <a:pt x="528332" y="12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07549" y="1583173"/>
            <a:ext cx="1404132" cy="579577"/>
            <a:chOff x="1116390" y="2588398"/>
            <a:chExt cx="1404132" cy="579577"/>
          </a:xfrm>
        </p:grpSpPr>
        <p:grpSp>
          <p:nvGrpSpPr>
            <p:cNvPr id="528" name="Group 527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529" name="Rectangle 528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530" name="Straight Connector 529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2" name="Group 531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537" name="Rectangle 536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538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33" name="Rectangle 532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448" name="Isosceles Triangle 447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451" name="Straight Connector 450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3" name="TextBox 452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f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78456" y="2452596"/>
            <a:ext cx="1404132" cy="579577"/>
            <a:chOff x="2656877" y="2735788"/>
            <a:chExt cx="1404132" cy="579577"/>
          </a:xfrm>
        </p:grpSpPr>
        <p:grpSp>
          <p:nvGrpSpPr>
            <p:cNvPr id="454" name="Group 453"/>
            <p:cNvGrpSpPr/>
            <p:nvPr/>
          </p:nvGrpSpPr>
          <p:grpSpPr>
            <a:xfrm rot="10800000">
              <a:off x="2656877" y="2735788"/>
              <a:ext cx="1404132" cy="579577"/>
              <a:chOff x="1116390" y="2588398"/>
              <a:chExt cx="1404132" cy="579577"/>
            </a:xfrm>
          </p:grpSpPr>
          <p:grpSp>
            <p:nvGrpSpPr>
              <p:cNvPr id="455" name="Group 454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461" name="Rectangle 46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462" name="Straight Connector 461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9" name="Rectangle 468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56" name="Isosceles Triangle 455"/>
              <p:cNvSpPr/>
              <p:nvPr/>
            </p:nvSpPr>
            <p:spPr>
              <a:xfrm rot="16200000">
                <a:off x="2189089" y="2836542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58" name="Straight Connector 457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1" name="TextBox 470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r</a:t>
              </a:r>
            </a:p>
          </p:txBody>
        </p:sp>
        <p:sp>
          <p:nvSpPr>
            <p:cNvPr id="472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588" name="Rectangle 587"/>
          <p:cNvSpPr/>
          <p:nvPr/>
        </p:nvSpPr>
        <p:spPr>
          <a:xfrm rot="10800000">
            <a:off x="2507550" y="2456402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89" name="Rectangle 588"/>
          <p:cNvSpPr/>
          <p:nvPr/>
        </p:nvSpPr>
        <p:spPr>
          <a:xfrm rot="10800000">
            <a:off x="3916975" y="1726808"/>
            <a:ext cx="1163377" cy="4318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67" name="Down Arrow 666"/>
          <p:cNvSpPr/>
          <p:nvPr/>
        </p:nvSpPr>
        <p:spPr>
          <a:xfrm>
            <a:off x="3515897" y="3643013"/>
            <a:ext cx="509655" cy="5399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1" name="Group 670"/>
          <p:cNvGrpSpPr/>
          <p:nvPr/>
        </p:nvGrpSpPr>
        <p:grpSpPr>
          <a:xfrm>
            <a:off x="2522490" y="4766985"/>
            <a:ext cx="1404132" cy="579577"/>
            <a:chOff x="1116390" y="2588398"/>
            <a:chExt cx="1404132" cy="579577"/>
          </a:xfrm>
        </p:grpSpPr>
        <p:grpSp>
          <p:nvGrpSpPr>
            <p:cNvPr id="672" name="Group 671"/>
            <p:cNvGrpSpPr/>
            <p:nvPr/>
          </p:nvGrpSpPr>
          <p:grpSpPr>
            <a:xfrm>
              <a:off x="1116390" y="2603809"/>
              <a:ext cx="1170907" cy="564166"/>
              <a:chOff x="709541" y="2150528"/>
              <a:chExt cx="1170907" cy="564166"/>
            </a:xfrm>
          </p:grpSpPr>
          <p:sp>
            <p:nvSpPr>
              <p:cNvPr id="678" name="Rectangle 677"/>
              <p:cNvSpPr/>
              <p:nvPr/>
            </p:nvSpPr>
            <p:spPr>
              <a:xfrm>
                <a:off x="1598512" y="2282507"/>
                <a:ext cx="281936" cy="431824"/>
              </a:xfrm>
              <a:prstGeom prst="rect">
                <a:avLst/>
              </a:prstGeom>
              <a:solidFill>
                <a:srgbClr val="FF650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cxnSp>
            <p:nvCxnSpPr>
              <p:cNvPr id="679" name="Straight Connector 678"/>
              <p:cNvCxnSpPr/>
              <p:nvPr/>
            </p:nvCxnSpPr>
            <p:spPr>
              <a:xfrm flipV="1">
                <a:off x="792899" y="2150528"/>
                <a:ext cx="0" cy="1545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/>
              <p:cNvCxnSpPr/>
              <p:nvPr/>
            </p:nvCxnSpPr>
            <p:spPr>
              <a:xfrm>
                <a:off x="780843" y="2164043"/>
                <a:ext cx="141152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1" name="Group 680"/>
              <p:cNvGrpSpPr/>
              <p:nvPr/>
            </p:nvGrpSpPr>
            <p:grpSpPr>
              <a:xfrm>
                <a:off x="898973" y="2282507"/>
                <a:ext cx="506065" cy="431841"/>
                <a:chOff x="-1759808" y="1997659"/>
                <a:chExt cx="623477" cy="507391"/>
              </a:xfrm>
            </p:grpSpPr>
            <p:sp>
              <p:nvSpPr>
                <p:cNvPr id="686" name="Rectangle 685"/>
                <p:cNvSpPr/>
                <p:nvPr/>
              </p:nvSpPr>
              <p:spPr>
                <a:xfrm>
                  <a:off x="-1759808" y="1997659"/>
                  <a:ext cx="623477" cy="5073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687" name="Rectangle 34"/>
                <p:cNvSpPr/>
                <p:nvPr/>
              </p:nvSpPr>
              <p:spPr>
                <a:xfrm rot="16200000">
                  <a:off x="-1609143" y="2074099"/>
                  <a:ext cx="360836" cy="34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682" name="Rectangle 681"/>
              <p:cNvSpPr/>
              <p:nvPr/>
            </p:nvSpPr>
            <p:spPr>
              <a:xfrm>
                <a:off x="709541" y="2282507"/>
                <a:ext cx="193933" cy="43182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1681504" y="228287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1752425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1823347" y="2282524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673" name="Isosceles Triangle 672"/>
            <p:cNvSpPr/>
            <p:nvPr/>
          </p:nvSpPr>
          <p:spPr>
            <a:xfrm rot="5400000">
              <a:off x="2189089" y="2836542"/>
              <a:ext cx="432187" cy="23067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812029" y="2736220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675" name="Straight Connector 674"/>
            <p:cNvCxnSpPr/>
            <p:nvPr/>
          </p:nvCxnSpPr>
          <p:spPr>
            <a:xfrm>
              <a:off x="1812029" y="2663549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>
              <a:off x="1958479" y="2588398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7" name="TextBox 676"/>
            <p:cNvSpPr txBox="1"/>
            <p:nvPr/>
          </p:nvSpPr>
          <p:spPr>
            <a:xfrm>
              <a:off x="1675639" y="2811753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f</a:t>
              </a:r>
            </a:p>
          </p:txBody>
        </p:sp>
      </p:grpSp>
      <p:grpSp>
        <p:nvGrpSpPr>
          <p:cNvPr id="688" name="Group 687"/>
          <p:cNvGrpSpPr/>
          <p:nvPr/>
        </p:nvGrpSpPr>
        <p:grpSpPr>
          <a:xfrm>
            <a:off x="3926624" y="4904299"/>
            <a:ext cx="1170907" cy="579577"/>
            <a:chOff x="2890102" y="2735788"/>
            <a:chExt cx="1170907" cy="579577"/>
          </a:xfrm>
        </p:grpSpPr>
        <p:grpSp>
          <p:nvGrpSpPr>
            <p:cNvPr id="689" name="Group 688"/>
            <p:cNvGrpSpPr/>
            <p:nvPr/>
          </p:nvGrpSpPr>
          <p:grpSpPr>
            <a:xfrm rot="10800000">
              <a:off x="2890102" y="2735788"/>
              <a:ext cx="1170907" cy="579577"/>
              <a:chOff x="1116390" y="2588398"/>
              <a:chExt cx="1170907" cy="579577"/>
            </a:xfrm>
          </p:grpSpPr>
          <p:grpSp>
            <p:nvGrpSpPr>
              <p:cNvPr id="692" name="Group 691"/>
              <p:cNvGrpSpPr/>
              <p:nvPr/>
            </p:nvGrpSpPr>
            <p:grpSpPr>
              <a:xfrm>
                <a:off x="1116390" y="2603809"/>
                <a:ext cx="1170907" cy="564166"/>
                <a:chOff x="709541" y="2150528"/>
                <a:chExt cx="1170907" cy="564166"/>
              </a:xfrm>
            </p:grpSpPr>
            <p:sp>
              <p:nvSpPr>
                <p:cNvPr id="697" name="Rectangle 69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cxnSp>
              <p:nvCxnSpPr>
                <p:cNvPr id="698" name="Straight Connector 697"/>
                <p:cNvCxnSpPr/>
                <p:nvPr/>
              </p:nvCxnSpPr>
              <p:spPr>
                <a:xfrm flipV="1">
                  <a:off x="792899" y="2150528"/>
                  <a:ext cx="0" cy="15456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/>
                <p:cNvCxnSpPr/>
                <p:nvPr/>
              </p:nvCxnSpPr>
              <p:spPr>
                <a:xfrm>
                  <a:off x="780843" y="2164043"/>
                  <a:ext cx="1411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0" name="Rectangle 699"/>
                <p:cNvSpPr/>
                <p:nvPr/>
              </p:nvSpPr>
              <p:spPr>
                <a:xfrm>
                  <a:off x="898973" y="2282507"/>
                  <a:ext cx="506065" cy="4318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709541" y="2282507"/>
                  <a:ext cx="193933" cy="43182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94" name="Rectangle 693"/>
              <p:cNvSpPr/>
              <p:nvPr/>
            </p:nvSpPr>
            <p:spPr>
              <a:xfrm>
                <a:off x="1812029" y="2736220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695" name="Straight Connector 694"/>
              <p:cNvCxnSpPr/>
              <p:nvPr/>
            </p:nvCxnSpPr>
            <p:spPr>
              <a:xfrm>
                <a:off x="1812029" y="2663549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>
                <a:off x="1958479" y="2588398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0" name="TextBox 689"/>
            <p:cNvSpPr txBox="1"/>
            <p:nvPr/>
          </p:nvSpPr>
          <p:spPr>
            <a:xfrm>
              <a:off x="2983346" y="2807601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r</a:t>
              </a:r>
            </a:p>
          </p:txBody>
        </p:sp>
        <p:sp>
          <p:nvSpPr>
            <p:cNvPr id="691" name="Rectangle 34"/>
            <p:cNvSpPr/>
            <p:nvPr/>
          </p:nvSpPr>
          <p:spPr>
            <a:xfrm rot="5400000">
              <a:off x="3466958" y="2837948"/>
              <a:ext cx="328791" cy="222269"/>
            </a:xfrm>
            <a:custGeom>
              <a:avLst/>
              <a:gdLst/>
              <a:ahLst/>
              <a:cxnLst/>
              <a:rect l="l" t="t" r="r" b="b"/>
              <a:pathLst>
                <a:path w="307108" h="163481">
                  <a:moveTo>
                    <a:pt x="307108" y="14"/>
                  </a:moveTo>
                  <a:lnTo>
                    <a:pt x="307108" y="77709"/>
                  </a:lnTo>
                  <a:lnTo>
                    <a:pt x="227226" y="78548"/>
                  </a:lnTo>
                  <a:lnTo>
                    <a:pt x="227226" y="161132"/>
                  </a:lnTo>
                  <a:lnTo>
                    <a:pt x="154368" y="163481"/>
                  </a:lnTo>
                  <a:lnTo>
                    <a:pt x="68624" y="160716"/>
                  </a:lnTo>
                  <a:lnTo>
                    <a:pt x="68624" y="78167"/>
                  </a:lnTo>
                  <a:lnTo>
                    <a:pt x="0" y="77446"/>
                  </a:lnTo>
                  <a:lnTo>
                    <a:pt x="0" y="0"/>
                  </a:lnTo>
                  <a:lnTo>
                    <a:pt x="154420" y="1209"/>
                  </a:lnTo>
                  <a:close/>
                </a:path>
              </a:pathLst>
            </a:custGeom>
            <a:solidFill>
              <a:srgbClr val="D7D7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509491" y="3539190"/>
            <a:ext cx="2557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Induce expression of</a:t>
            </a:r>
          </a:p>
          <a:p>
            <a:pPr algn="ctr"/>
            <a:r>
              <a:rPr lang="en-US" sz="2200" dirty="0"/>
              <a:t>CRE Recombinase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Combining barcodes with CRE recombinase</a:t>
            </a:r>
          </a:p>
        </p:txBody>
      </p:sp>
      <p:sp>
        <p:nvSpPr>
          <p:cNvPr id="109" name="Rectangle 5"/>
          <p:cNvSpPr>
            <a:spLocks noChangeArrowheads="1"/>
          </p:cNvSpPr>
          <p:nvPr/>
        </p:nvSpPr>
        <p:spPr bwMode="auto">
          <a:xfrm>
            <a:off x="63116" y="1079008"/>
            <a:ext cx="8936084" cy="5655710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3097227" y="4659075"/>
            <a:ext cx="1453274" cy="932650"/>
            <a:chOff x="1749771" y="4705545"/>
            <a:chExt cx="1453274" cy="932650"/>
          </a:xfrm>
        </p:grpSpPr>
        <p:sp>
          <p:nvSpPr>
            <p:cNvPr id="111" name="Rectangle 110"/>
            <p:cNvSpPr/>
            <p:nvPr/>
          </p:nvSpPr>
          <p:spPr>
            <a:xfrm>
              <a:off x="2079493" y="4960845"/>
              <a:ext cx="281936" cy="431824"/>
            </a:xfrm>
            <a:prstGeom prst="rect">
              <a:avLst/>
            </a:prstGeom>
            <a:solidFill>
              <a:srgbClr val="FF650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162485" y="4961208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233406" y="4960862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304328" y="4960862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5" name="Rectangle 114"/>
            <p:cNvSpPr/>
            <p:nvPr/>
          </p:nvSpPr>
          <p:spPr>
            <a:xfrm rot="10800000">
              <a:off x="2594656" y="4951132"/>
              <a:ext cx="281936" cy="431824"/>
            </a:xfrm>
            <a:prstGeom prst="rect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6" name="Rectangle 115"/>
            <p:cNvSpPr/>
            <p:nvPr/>
          </p:nvSpPr>
          <p:spPr>
            <a:xfrm rot="10800000">
              <a:off x="2766170" y="4950769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7" name="Rectangle 116"/>
            <p:cNvSpPr/>
            <p:nvPr/>
          </p:nvSpPr>
          <p:spPr>
            <a:xfrm rot="10800000">
              <a:off x="2695249" y="4951115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8" name="Rectangle 117"/>
            <p:cNvSpPr/>
            <p:nvPr/>
          </p:nvSpPr>
          <p:spPr>
            <a:xfrm rot="10800000">
              <a:off x="2624327" y="4951115"/>
              <a:ext cx="27430" cy="431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9" name="Rectangle 118"/>
            <p:cNvSpPr/>
            <p:nvPr/>
          </p:nvSpPr>
          <p:spPr>
            <a:xfrm rot="10800000">
              <a:off x="2835357" y="4951335"/>
              <a:ext cx="234567" cy="431189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 rot="10800000">
              <a:off x="2821977" y="5454285"/>
              <a:ext cx="247947" cy="91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0800000">
              <a:off x="2837506" y="5462097"/>
              <a:ext cx="85968" cy="682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87900" y="5022582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α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1871220" y="4705545"/>
              <a:ext cx="1198987" cy="932650"/>
              <a:chOff x="1871220" y="4705545"/>
              <a:chExt cx="1198987" cy="932650"/>
            </a:xfrm>
          </p:grpSpPr>
          <p:sp>
            <p:nvSpPr>
              <p:cNvPr id="125" name="Isosceles Triangle 124"/>
              <p:cNvSpPr/>
              <p:nvPr/>
            </p:nvSpPr>
            <p:spPr>
              <a:xfrm rot="5400000">
                <a:off x="2263221" y="506159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886161" y="496127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>
                <a:off x="1886161" y="4888606"/>
                <a:ext cx="247947" cy="91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032611" y="4813455"/>
                <a:ext cx="85968" cy="68249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 rot="10800000">
                <a:off x="1871220" y="4705545"/>
                <a:ext cx="1198987" cy="932650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1749771" y="5036810"/>
              <a:ext cx="5151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68908" y="5925441"/>
            <a:ext cx="7806185" cy="970494"/>
            <a:chOff x="884995" y="4144091"/>
            <a:chExt cx="7702896" cy="970494"/>
          </a:xfrm>
        </p:grpSpPr>
        <p:sp>
          <p:nvSpPr>
            <p:cNvPr id="131" name="Rectangle 5"/>
            <p:cNvSpPr>
              <a:spLocks noChangeArrowheads="1"/>
            </p:cNvSpPr>
            <p:nvPr/>
          </p:nvSpPr>
          <p:spPr bwMode="auto">
            <a:xfrm>
              <a:off x="884995" y="4144091"/>
              <a:ext cx="7702896" cy="6576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96972" y="4222033"/>
              <a:ext cx="746144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Amplify a single fragment containing both barcodes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4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Down Arrow 960"/>
          <p:cNvSpPr/>
          <p:nvPr/>
        </p:nvSpPr>
        <p:spPr>
          <a:xfrm rot="16200000">
            <a:off x="3898795" y="2394288"/>
            <a:ext cx="3460046" cy="3196320"/>
          </a:xfrm>
          <a:prstGeom prst="downArrow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3124" y="2209820"/>
            <a:ext cx="1183761" cy="437052"/>
            <a:chOff x="5514160" y="2437539"/>
            <a:chExt cx="1183761" cy="437052"/>
          </a:xfrm>
        </p:grpSpPr>
        <p:grpSp>
          <p:nvGrpSpPr>
            <p:cNvPr id="209" name="Group 208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210" name="Group 209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211" name="Isosceles Triangle 210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708" name="Group 707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09" name="Isosceles Triangle 708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37" name="Rectangle 736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38" name="Rectangle 737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39" name="Rectangle 738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29" name="Rectangle 728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382" name="Group 381"/>
          <p:cNvGrpSpPr/>
          <p:nvPr/>
        </p:nvGrpSpPr>
        <p:grpSpPr>
          <a:xfrm>
            <a:off x="465818" y="2382011"/>
            <a:ext cx="1183761" cy="437052"/>
            <a:chOff x="5514160" y="2437539"/>
            <a:chExt cx="1183761" cy="437052"/>
          </a:xfrm>
        </p:grpSpPr>
        <p:grpSp>
          <p:nvGrpSpPr>
            <p:cNvPr id="383" name="Group 382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397" name="Group 396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398" name="Isosceles Triangle 397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01" name="Rectangle 400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04" name="Rectangle 403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06" name="Rectangle 405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385" name="Group 384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386" name="Isosceles Triangle 385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389" name="Rectangle 388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390" name="Rectangle 389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392" name="Rectangle 391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411" name="Group 410"/>
          <p:cNvGrpSpPr/>
          <p:nvPr/>
        </p:nvGrpSpPr>
        <p:grpSpPr>
          <a:xfrm>
            <a:off x="568512" y="2554202"/>
            <a:ext cx="1183761" cy="437052"/>
            <a:chOff x="5514160" y="2437539"/>
            <a:chExt cx="1183761" cy="437052"/>
          </a:xfrm>
        </p:grpSpPr>
        <p:grpSp>
          <p:nvGrpSpPr>
            <p:cNvPr id="412" name="Group 411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426" name="Group 425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434" name="Rectangle 433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27" name="Isosceles Triangle 426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30" name="Rectangle 429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31" name="Rectangle 430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32" name="Rectangle 431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33" name="Rectangle 432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414" name="Group 413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15" name="Isosceles Triangle 414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18" name="Rectangle 417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20" name="Rectangle 419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21" name="Rectangle 420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438" name="Group 437"/>
          <p:cNvGrpSpPr/>
          <p:nvPr/>
        </p:nvGrpSpPr>
        <p:grpSpPr>
          <a:xfrm>
            <a:off x="671206" y="2726393"/>
            <a:ext cx="1183761" cy="437052"/>
            <a:chOff x="5514160" y="2437539"/>
            <a:chExt cx="1183761" cy="437052"/>
          </a:xfrm>
        </p:grpSpPr>
        <p:grpSp>
          <p:nvGrpSpPr>
            <p:cNvPr id="439" name="Group 438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484" name="Group 483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492" name="Rectangle 491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85" name="Isosceles Triangle 484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88" name="Rectangle 487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91" name="Rectangle 490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440" name="Group 439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441" name="Group 440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42" name="Isosceles Triangle 441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45" name="Rectangle 44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46" name="Rectangle 445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47" name="Rectangle 446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49" name="Rectangle 448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497" name="Group 496"/>
          <p:cNvGrpSpPr/>
          <p:nvPr/>
        </p:nvGrpSpPr>
        <p:grpSpPr>
          <a:xfrm>
            <a:off x="773900" y="2898584"/>
            <a:ext cx="1183761" cy="437052"/>
            <a:chOff x="5514160" y="2437539"/>
            <a:chExt cx="1183761" cy="437052"/>
          </a:xfrm>
        </p:grpSpPr>
        <p:grpSp>
          <p:nvGrpSpPr>
            <p:cNvPr id="498" name="Group 497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25" name="Rectangle 52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17" name="Isosceles Triangle 516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0" name="Rectangle 519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1" name="Rectangle 520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2" name="Rectangle 521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4" name="Rectangle 523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500" name="Group 499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11" name="Rectangle 51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02" name="Isosceles Triangle 501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6" name="Rectangle 505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7" name="Rectangle 506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8" name="Rectangle 507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9" name="Rectangle 508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550" name="Group 549"/>
          <p:cNvGrpSpPr/>
          <p:nvPr/>
        </p:nvGrpSpPr>
        <p:grpSpPr>
          <a:xfrm>
            <a:off x="876594" y="3070775"/>
            <a:ext cx="1183761" cy="437052"/>
            <a:chOff x="5514160" y="2437539"/>
            <a:chExt cx="1183761" cy="437052"/>
          </a:xfrm>
        </p:grpSpPr>
        <p:grpSp>
          <p:nvGrpSpPr>
            <p:cNvPr id="551" name="Group 550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65" name="Group 564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73" name="Rectangle 572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66" name="Isosceles Triangle 565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69" name="Rectangle 568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70" name="Rectangle 569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71" name="Rectangle 570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72" name="Rectangle 571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552" name="Group 551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53" name="Group 552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61" name="Rectangle 56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54" name="Isosceles Triangle 553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57" name="Rectangle 556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58" name="Rectangle 557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59" name="Rectangle 558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60" name="Rectangle 559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577" name="Group 576"/>
          <p:cNvGrpSpPr/>
          <p:nvPr/>
        </p:nvGrpSpPr>
        <p:grpSpPr>
          <a:xfrm>
            <a:off x="979288" y="3242966"/>
            <a:ext cx="1183761" cy="437052"/>
            <a:chOff x="5514160" y="2437539"/>
            <a:chExt cx="1183761" cy="437052"/>
          </a:xfrm>
        </p:grpSpPr>
        <p:grpSp>
          <p:nvGrpSpPr>
            <p:cNvPr id="578" name="Group 577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03" name="Group 602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11" name="Rectangle 61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04" name="Isosceles Triangle 603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07" name="Rectangle 606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08" name="Rectangle 607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09" name="Rectangle 608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10" name="Rectangle 609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579" name="Group 578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80" name="Group 579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99" name="Rectangle 598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92" name="Isosceles Triangle 591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95" name="Rectangle 59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96" name="Rectangle 595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97" name="Rectangle 596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98" name="Rectangle 597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615" name="Group 614"/>
          <p:cNvGrpSpPr/>
          <p:nvPr/>
        </p:nvGrpSpPr>
        <p:grpSpPr>
          <a:xfrm>
            <a:off x="1081982" y="3415157"/>
            <a:ext cx="1183761" cy="437052"/>
            <a:chOff x="5514160" y="2437539"/>
            <a:chExt cx="1183761" cy="437052"/>
          </a:xfrm>
        </p:grpSpPr>
        <p:grpSp>
          <p:nvGrpSpPr>
            <p:cNvPr id="616" name="Group 615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30" name="Group 629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38" name="Rectangle 63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31" name="Isosceles Triangle 630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34" name="Rectangle 633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35" name="Rectangle 634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36" name="Rectangle 635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37" name="Rectangle 636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17" name="Group 616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18" name="Group 617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26" name="Rectangle 625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19" name="Isosceles Triangle 618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22" name="Rectangle 621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23" name="Rectangle 622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24" name="Rectangle 623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25" name="Rectangle 624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642" name="Group 641"/>
          <p:cNvGrpSpPr/>
          <p:nvPr/>
        </p:nvGrpSpPr>
        <p:grpSpPr>
          <a:xfrm>
            <a:off x="1184676" y="3587348"/>
            <a:ext cx="1183761" cy="437052"/>
            <a:chOff x="5514160" y="2437539"/>
            <a:chExt cx="1183761" cy="437052"/>
          </a:xfrm>
        </p:grpSpPr>
        <p:grpSp>
          <p:nvGrpSpPr>
            <p:cNvPr id="643" name="Group 642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57" name="Group 656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65" name="Rectangle 66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58" name="Isosceles Triangle 657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61" name="Rectangle 660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62" name="Rectangle 661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63" name="Rectangle 662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64" name="Rectangle 663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44" name="Group 643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45" name="Group 644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53" name="Rectangle 652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46" name="Isosceles Triangle 645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49" name="Rectangle 648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50" name="Rectangle 649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51" name="Rectangle 650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52" name="Rectangle 651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746" name="Group 745"/>
          <p:cNvGrpSpPr/>
          <p:nvPr/>
        </p:nvGrpSpPr>
        <p:grpSpPr>
          <a:xfrm>
            <a:off x="1287370" y="3759539"/>
            <a:ext cx="1183761" cy="437052"/>
            <a:chOff x="5514160" y="2437539"/>
            <a:chExt cx="1183761" cy="437052"/>
          </a:xfrm>
        </p:grpSpPr>
        <p:grpSp>
          <p:nvGrpSpPr>
            <p:cNvPr id="747" name="Group 746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761" name="Group 760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769" name="Rectangle 768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62" name="Isosceles Triangle 761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65" name="Rectangle 76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66" name="Rectangle 765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67" name="Rectangle 766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68" name="Rectangle 767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748" name="Group 747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749" name="Group 748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757" name="Rectangle 75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50" name="Isosceles Triangle 749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53" name="Rectangle 752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54" name="Rectangle 753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55" name="Rectangle 754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56" name="Rectangle 755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390064" y="3931730"/>
            <a:ext cx="1183761" cy="442263"/>
            <a:chOff x="2495103" y="2115549"/>
            <a:chExt cx="1183761" cy="442263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196" name="Isosceles Triangle 195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199" name="Group 198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200" name="Rectangle 199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" name="Group 2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672" name="Group 671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678" name="Rectangle 67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73" name="Isosceles Triangle 672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689" name="Group 688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697" name="Rectangle 696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694" name="Rectangle 693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289" name="Group 288"/>
          <p:cNvGrpSpPr/>
          <p:nvPr/>
        </p:nvGrpSpPr>
        <p:grpSpPr>
          <a:xfrm>
            <a:off x="1492758" y="4109132"/>
            <a:ext cx="1183761" cy="442263"/>
            <a:chOff x="2495103" y="2115549"/>
            <a:chExt cx="1183761" cy="442263"/>
          </a:xfrm>
        </p:grpSpPr>
        <p:grpSp>
          <p:nvGrpSpPr>
            <p:cNvPr id="290" name="Group 289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316" name="Rectangle 315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307" name="Isosceles Triangle 306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309" name="Group 308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312" name="Rectangle 311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311" name="Rectangle 310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291" name="Group 290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293" name="Isosceles Triangle 292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95" name="Group 294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296" name="Group 295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298" name="Rectangle 297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297" name="Rectangle 296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773" name="Group 772"/>
          <p:cNvGrpSpPr/>
          <p:nvPr/>
        </p:nvGrpSpPr>
        <p:grpSpPr>
          <a:xfrm>
            <a:off x="1595452" y="4286534"/>
            <a:ext cx="1183761" cy="442263"/>
            <a:chOff x="2495103" y="2115549"/>
            <a:chExt cx="1183761" cy="442263"/>
          </a:xfrm>
        </p:grpSpPr>
        <p:grpSp>
          <p:nvGrpSpPr>
            <p:cNvPr id="774" name="Group 773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790" name="Group 789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00" name="Rectangle 799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91" name="Isosceles Triangle 790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793" name="Group 792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794" name="Group 793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796" name="Rectangle 795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97" name="Rectangle 796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98" name="Rectangle 797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99" name="Rectangle 798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795" name="Rectangle 794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775" name="Group 774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776" name="Group 775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786" name="Rectangle 785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77" name="Isosceles Triangle 776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779" name="Group 778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780" name="Group 779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782" name="Rectangle 781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83" name="Rectangle 782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84" name="Rectangle 783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785" name="Rectangle 784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781" name="Rectangle 780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804" name="Group 803"/>
          <p:cNvGrpSpPr/>
          <p:nvPr/>
        </p:nvGrpSpPr>
        <p:grpSpPr>
          <a:xfrm>
            <a:off x="1698146" y="4463936"/>
            <a:ext cx="1183761" cy="442263"/>
            <a:chOff x="2495103" y="2115549"/>
            <a:chExt cx="1183761" cy="442263"/>
          </a:xfrm>
        </p:grpSpPr>
        <p:grpSp>
          <p:nvGrpSpPr>
            <p:cNvPr id="805" name="Group 804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21" name="Group 820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31" name="Rectangle 83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32" name="Rectangle 83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33" name="Rectangle 83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34" name="Rectangle 83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22" name="Isosceles Triangle 821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24" name="Group 823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825" name="Group 824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827" name="Rectangle 826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28" name="Rectangle 827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29" name="Rectangle 828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30" name="Rectangle 829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826" name="Rectangle 825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806" name="Group 805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07" name="Group 806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17" name="Rectangle 816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08" name="Isosceles Triangle 807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10" name="Group 809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811" name="Group 810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813" name="Rectangle 812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14" name="Rectangle 813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15" name="Rectangle 814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16" name="Rectangle 815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812" name="Rectangle 811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835" name="Group 834"/>
          <p:cNvGrpSpPr/>
          <p:nvPr/>
        </p:nvGrpSpPr>
        <p:grpSpPr>
          <a:xfrm>
            <a:off x="1800840" y="4641338"/>
            <a:ext cx="1183761" cy="442263"/>
            <a:chOff x="2495103" y="2115549"/>
            <a:chExt cx="1183761" cy="442263"/>
          </a:xfrm>
        </p:grpSpPr>
        <p:grpSp>
          <p:nvGrpSpPr>
            <p:cNvPr id="836" name="Group 835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52" name="Group 851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62" name="Rectangle 861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3" name="Rectangle 862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4" name="Rectangle 863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5" name="Rectangle 864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53" name="Isosceles Triangle 852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55" name="Group 854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856" name="Group 855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858" name="Rectangle 857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59" name="Rectangle 858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60" name="Rectangle 859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61" name="Rectangle 860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857" name="Rectangle 856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837" name="Group 836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38" name="Group 837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48" name="Rectangle 84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39" name="Isosceles Triangle 838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41" name="Group 840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842" name="Group 841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844" name="Rectangle 843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45" name="Rectangle 844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46" name="Rectangle 845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47" name="Rectangle 846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843" name="Rectangle 842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928" name="Group 927"/>
          <p:cNvGrpSpPr/>
          <p:nvPr/>
        </p:nvGrpSpPr>
        <p:grpSpPr>
          <a:xfrm>
            <a:off x="1903534" y="4818740"/>
            <a:ext cx="1183761" cy="442263"/>
            <a:chOff x="2495103" y="2115549"/>
            <a:chExt cx="1183761" cy="442263"/>
          </a:xfrm>
        </p:grpSpPr>
        <p:grpSp>
          <p:nvGrpSpPr>
            <p:cNvPr id="929" name="Group 928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945" name="Group 944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955" name="Rectangle 95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56" name="Rectangle 95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57" name="Rectangle 95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58" name="Rectangle 95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946" name="Isosceles Triangle 945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948" name="Group 947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949" name="Group 948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951" name="Rectangle 950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52" name="Rectangle 951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53" name="Rectangle 952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54" name="Rectangle 953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950" name="Rectangle 949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930" name="Group 929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931" name="Group 930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941" name="Rectangle 94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42" name="Rectangle 94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43" name="Rectangle 94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44" name="Rectangle 94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932" name="Isosceles Triangle 931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934" name="Group 933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935" name="Group 934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937" name="Rectangle 936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38" name="Rectangle 937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39" name="Rectangle 938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40" name="Rectangle 939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936" name="Rectangle 935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  <p:pic>
        <p:nvPicPr>
          <p:cNvPr id="960" name="Picture 95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7317" y="3362578"/>
            <a:ext cx="1879645" cy="1314818"/>
          </a:xfrm>
          <a:prstGeom prst="rect">
            <a:avLst/>
          </a:prstGeom>
        </p:spPr>
      </p:pic>
      <p:sp>
        <p:nvSpPr>
          <p:cNvPr id="475" name="Rectangle 474"/>
          <p:cNvSpPr/>
          <p:nvPr/>
        </p:nvSpPr>
        <p:spPr>
          <a:xfrm>
            <a:off x="7536998" y="3652209"/>
            <a:ext cx="12948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Counts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006228" y="4996142"/>
            <a:ext cx="1183761" cy="437052"/>
            <a:chOff x="5514160" y="2437539"/>
            <a:chExt cx="1183761" cy="437052"/>
          </a:xfrm>
        </p:grpSpPr>
        <p:grpSp>
          <p:nvGrpSpPr>
            <p:cNvPr id="481" name="Group 480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32" name="Group 531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41" name="Rectangle 540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33" name="Isosceles Triangle 532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6" name="Rectangle 535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7" name="Rectangle 536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8" name="Rectangle 537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0" name="Rectangle 539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482" name="Group 481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493" name="Group 492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28" name="Rectangle 52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499" name="Isosceles Triangle 498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15" name="Rectangle 51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3" name="Rectangle 522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6" name="Rectangle 525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7" name="Rectangle 526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545" name="Group 544"/>
          <p:cNvGrpSpPr/>
          <p:nvPr/>
        </p:nvGrpSpPr>
        <p:grpSpPr>
          <a:xfrm>
            <a:off x="2108922" y="5168333"/>
            <a:ext cx="1183761" cy="437052"/>
            <a:chOff x="5514160" y="2437539"/>
            <a:chExt cx="1183761" cy="437052"/>
          </a:xfrm>
        </p:grpSpPr>
        <p:grpSp>
          <p:nvGrpSpPr>
            <p:cNvPr id="546" name="Group 545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68" name="Group 667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680" name="Rectangle 679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69" name="Isosceles Triangle 668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75" name="Rectangle 67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76" name="Rectangle 675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77" name="Rectangle 676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79" name="Rectangle 678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581" name="Group 580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589" name="Rectangle 588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582" name="Isosceles Triangle 581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85" name="Rectangle 584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86" name="Rectangle 585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87" name="Rectangle 586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88" name="Rectangle 587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687" name="Group 686"/>
          <p:cNvGrpSpPr/>
          <p:nvPr/>
        </p:nvGrpSpPr>
        <p:grpSpPr>
          <a:xfrm>
            <a:off x="2211616" y="5340524"/>
            <a:ext cx="1183761" cy="437052"/>
            <a:chOff x="5514160" y="2437539"/>
            <a:chExt cx="1183761" cy="437052"/>
          </a:xfrm>
        </p:grpSpPr>
        <p:grpSp>
          <p:nvGrpSpPr>
            <p:cNvPr id="688" name="Group 687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713" name="Group 712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725" name="Rectangle 72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15" name="Isosceles Triangle 714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18" name="Rectangle 717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22" name="Rectangle 721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23" name="Rectangle 722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24" name="Rectangle 723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90" name="Group 689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691" name="Group 690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706" name="Rectangle 705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695" name="Isosceles Triangle 694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99" name="Rectangle 698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00" name="Rectangle 699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01" name="Rectangle 700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05" name="Rectangle 704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731" name="Group 730"/>
          <p:cNvGrpSpPr/>
          <p:nvPr/>
        </p:nvGrpSpPr>
        <p:grpSpPr>
          <a:xfrm>
            <a:off x="2314310" y="5512715"/>
            <a:ext cx="1183761" cy="437052"/>
            <a:chOff x="5514160" y="2437539"/>
            <a:chExt cx="1183761" cy="437052"/>
          </a:xfrm>
        </p:grpSpPr>
        <p:grpSp>
          <p:nvGrpSpPr>
            <p:cNvPr id="733" name="Group 732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870" name="Group 869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79" name="Rectangle 878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80" name="Rectangle 879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81" name="Rectangle 880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71" name="Isosceles Triangle 870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73" name="Rectangle 872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74" name="Rectangle 873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75" name="Rectangle 874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76" name="Rectangle 875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77" name="Rectangle 876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734" name="Group 733"/>
            <p:cNvGrpSpPr/>
            <p:nvPr/>
          </p:nvGrpSpPr>
          <p:grpSpPr>
            <a:xfrm>
              <a:off x="5514160" y="2437539"/>
              <a:ext cx="1183761" cy="437052"/>
              <a:chOff x="6164596" y="4992575"/>
              <a:chExt cx="1183761" cy="437052"/>
            </a:xfrm>
          </p:grpSpPr>
          <p:grpSp>
            <p:nvGrpSpPr>
              <p:cNvPr id="735" name="Group 734"/>
              <p:cNvGrpSpPr/>
              <p:nvPr/>
            </p:nvGrpSpPr>
            <p:grpSpPr>
              <a:xfrm>
                <a:off x="6357928" y="4992575"/>
                <a:ext cx="281936" cy="432187"/>
                <a:chOff x="1598512" y="2282507"/>
                <a:chExt cx="281936" cy="432187"/>
              </a:xfrm>
            </p:grpSpPr>
            <p:sp>
              <p:nvSpPr>
                <p:cNvPr id="866" name="Rectangle 865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138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7" name="Rectangle 866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8" name="Rectangle 867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736" name="Isosceles Triangle 735"/>
              <p:cNvSpPr/>
              <p:nvPr/>
            </p:nvSpPr>
            <p:spPr>
              <a:xfrm rot="5400000">
                <a:off x="6541656" y="5093329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6164596" y="4993007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 rot="10800000">
                <a:off x="6873089" y="4997803"/>
                <a:ext cx="281936" cy="431824"/>
              </a:xfrm>
              <a:prstGeom prst="rect">
                <a:avLst/>
              </a:prstGeom>
              <a:solidFill>
                <a:srgbClr val="FE0007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42" name="Rectangle 741"/>
              <p:cNvSpPr/>
              <p:nvPr/>
            </p:nvSpPr>
            <p:spPr>
              <a:xfrm rot="10800000">
                <a:off x="7044603" y="4997440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43" name="Rectangle 742"/>
              <p:cNvSpPr/>
              <p:nvPr/>
            </p:nvSpPr>
            <p:spPr>
              <a:xfrm rot="10800000">
                <a:off x="6973682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44" name="Rectangle 743"/>
              <p:cNvSpPr/>
              <p:nvPr/>
            </p:nvSpPr>
            <p:spPr>
              <a:xfrm rot="10800000">
                <a:off x="6902760" y="4997786"/>
                <a:ext cx="27430" cy="4318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45" name="Rectangle 744"/>
              <p:cNvSpPr/>
              <p:nvPr/>
            </p:nvSpPr>
            <p:spPr>
              <a:xfrm rot="10800000">
                <a:off x="7113790" y="499800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882" name="Group 881"/>
          <p:cNvGrpSpPr/>
          <p:nvPr/>
        </p:nvGrpSpPr>
        <p:grpSpPr>
          <a:xfrm>
            <a:off x="2416998" y="5684914"/>
            <a:ext cx="1183761" cy="442263"/>
            <a:chOff x="2495103" y="2115549"/>
            <a:chExt cx="1183761" cy="442263"/>
          </a:xfrm>
        </p:grpSpPr>
        <p:grpSp>
          <p:nvGrpSpPr>
            <p:cNvPr id="883" name="Group 882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99" name="Group 898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909" name="Rectangle 908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10" name="Rectangle 909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11" name="Rectangle 910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912" name="Rectangle 911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900" name="Isosceles Triangle 899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 w="571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902" name="Group 901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903" name="Group 902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905" name="Rectangle 904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06" name="Rectangle 905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07" name="Rectangle 906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908" name="Rectangle 907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 w="57150" cmpd="sng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904" name="Rectangle 903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 w="57150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884" name="Group 883"/>
            <p:cNvGrpSpPr/>
            <p:nvPr/>
          </p:nvGrpSpPr>
          <p:grpSpPr>
            <a:xfrm>
              <a:off x="2495103" y="2115549"/>
              <a:ext cx="1183761" cy="442263"/>
              <a:chOff x="1886161" y="4950768"/>
              <a:chExt cx="1183761" cy="442263"/>
            </a:xfrm>
          </p:grpSpPr>
          <p:grpSp>
            <p:nvGrpSpPr>
              <p:cNvPr id="885" name="Group 884"/>
              <p:cNvGrpSpPr/>
              <p:nvPr/>
            </p:nvGrpSpPr>
            <p:grpSpPr>
              <a:xfrm>
                <a:off x="2079493" y="4960844"/>
                <a:ext cx="281936" cy="432187"/>
                <a:chOff x="1598512" y="2282507"/>
                <a:chExt cx="281936" cy="432187"/>
              </a:xfrm>
            </p:grpSpPr>
            <p:sp>
              <p:nvSpPr>
                <p:cNvPr id="895" name="Rectangle 894"/>
                <p:cNvSpPr/>
                <p:nvPr/>
              </p:nvSpPr>
              <p:spPr>
                <a:xfrm>
                  <a:off x="1598512" y="2282507"/>
                  <a:ext cx="281936" cy="431824"/>
                </a:xfrm>
                <a:prstGeom prst="rect">
                  <a:avLst/>
                </a:prstGeom>
                <a:solidFill>
                  <a:srgbClr val="FF6502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1681504" y="2282870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1752425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1823347" y="2282524"/>
                  <a:ext cx="27430" cy="4318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</p:grpSp>
          <p:sp>
            <p:nvSpPr>
              <p:cNvPr id="886" name="Isosceles Triangle 885"/>
              <p:cNvSpPr/>
              <p:nvPr/>
            </p:nvSpPr>
            <p:spPr>
              <a:xfrm rot="5400000">
                <a:off x="2263221" y="5061598"/>
                <a:ext cx="432187" cy="2306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1886161" y="4961276"/>
                <a:ext cx="234567" cy="4311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88" name="Group 887"/>
              <p:cNvGrpSpPr/>
              <p:nvPr/>
            </p:nvGrpSpPr>
            <p:grpSpPr>
              <a:xfrm rot="10800000">
                <a:off x="2594654" y="4950768"/>
                <a:ext cx="475268" cy="432187"/>
                <a:chOff x="1812029" y="2735788"/>
                <a:chExt cx="475268" cy="432187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005361" y="2735788"/>
                  <a:ext cx="281936" cy="432187"/>
                  <a:chOff x="1598512" y="2282507"/>
                  <a:chExt cx="281936" cy="432187"/>
                </a:xfrm>
              </p:grpSpPr>
              <p:sp>
                <p:nvSpPr>
                  <p:cNvPr id="891" name="Rectangle 890"/>
                  <p:cNvSpPr/>
                  <p:nvPr/>
                </p:nvSpPr>
                <p:spPr>
                  <a:xfrm>
                    <a:off x="1598512" y="2282507"/>
                    <a:ext cx="281936" cy="431824"/>
                  </a:xfrm>
                  <a:prstGeom prst="rect">
                    <a:avLst/>
                  </a:prstGeom>
                  <a:solidFill>
                    <a:srgbClr val="3366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92" name="Rectangle 891"/>
                  <p:cNvSpPr/>
                  <p:nvPr/>
                </p:nvSpPr>
                <p:spPr>
                  <a:xfrm>
                    <a:off x="1681504" y="2282870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93" name="Rectangle 892"/>
                  <p:cNvSpPr/>
                  <p:nvPr/>
                </p:nvSpPr>
                <p:spPr>
                  <a:xfrm>
                    <a:off x="1752425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  <p:sp>
                <p:nvSpPr>
                  <p:cNvPr id="894" name="Rectangle 893"/>
                  <p:cNvSpPr/>
                  <p:nvPr/>
                </p:nvSpPr>
                <p:spPr>
                  <a:xfrm>
                    <a:off x="1823347" y="2282524"/>
                    <a:ext cx="27430" cy="43182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dirty="0"/>
                  </a:p>
                </p:txBody>
              </p:sp>
            </p:grpSp>
            <p:sp>
              <p:nvSpPr>
                <p:cNvPr id="890" name="Rectangle 889"/>
                <p:cNvSpPr/>
                <p:nvPr/>
              </p:nvSpPr>
              <p:spPr>
                <a:xfrm>
                  <a:off x="1812029" y="2736220"/>
                  <a:ext cx="234567" cy="4311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Arial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282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207" name="Group 206"/>
          <p:cNvGrpSpPr>
            <a:grpSpLocks noChangeAspect="1"/>
          </p:cNvGrpSpPr>
          <p:nvPr/>
        </p:nvGrpSpPr>
        <p:grpSpPr>
          <a:xfrm>
            <a:off x="7077150" y="3020755"/>
            <a:ext cx="1839267" cy="1724424"/>
            <a:chOff x="12034586" y="2471869"/>
            <a:chExt cx="3040582" cy="3063362"/>
          </a:xfrm>
        </p:grpSpPr>
        <p:sp>
          <p:nvSpPr>
            <p:cNvPr id="217" name="Oval 382"/>
            <p:cNvSpPr/>
            <p:nvPr/>
          </p:nvSpPr>
          <p:spPr>
            <a:xfrm>
              <a:off x="12034586" y="2471869"/>
              <a:ext cx="3040582" cy="3063362"/>
            </a:xfrm>
            <a:custGeom>
              <a:avLst/>
              <a:gdLst/>
              <a:ahLst/>
              <a:cxnLst/>
              <a:rect l="l" t="t" r="r" b="b"/>
              <a:pathLst>
                <a:path w="3040582" h="3063362">
                  <a:moveTo>
                    <a:pt x="1869359" y="0"/>
                  </a:moveTo>
                  <a:cubicBezTo>
                    <a:pt x="2516208" y="0"/>
                    <a:pt x="3040582" y="685757"/>
                    <a:pt x="3040582" y="1531681"/>
                  </a:cubicBezTo>
                  <a:cubicBezTo>
                    <a:pt x="3040582" y="2377605"/>
                    <a:pt x="2516208" y="3063362"/>
                    <a:pt x="1869359" y="3063362"/>
                  </a:cubicBezTo>
                  <a:cubicBezTo>
                    <a:pt x="1384222" y="3063362"/>
                    <a:pt x="967978" y="2677624"/>
                    <a:pt x="790176" y="2127881"/>
                  </a:cubicBezTo>
                  <a:lnTo>
                    <a:pt x="786261" y="2113892"/>
                  </a:lnTo>
                  <a:lnTo>
                    <a:pt x="728969" y="2153704"/>
                  </a:lnTo>
                  <a:cubicBezTo>
                    <a:pt x="662277" y="2192557"/>
                    <a:pt x="587496" y="2214330"/>
                    <a:pt x="508509" y="2214330"/>
                  </a:cubicBezTo>
                  <a:cubicBezTo>
                    <a:pt x="227667" y="2214330"/>
                    <a:pt x="0" y="1939078"/>
                    <a:pt x="0" y="1599539"/>
                  </a:cubicBezTo>
                  <a:cubicBezTo>
                    <a:pt x="0" y="1260000"/>
                    <a:pt x="227667" y="984749"/>
                    <a:pt x="508509" y="984749"/>
                  </a:cubicBezTo>
                  <a:cubicBezTo>
                    <a:pt x="587496" y="984749"/>
                    <a:pt x="662277" y="1006522"/>
                    <a:pt x="728969" y="1045374"/>
                  </a:cubicBezTo>
                  <a:lnTo>
                    <a:pt x="754463" y="1063090"/>
                  </a:lnTo>
                  <a:lnTo>
                    <a:pt x="790176" y="935482"/>
                  </a:lnTo>
                  <a:cubicBezTo>
                    <a:pt x="967978" y="385738"/>
                    <a:pt x="1384222" y="0"/>
                    <a:pt x="18693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82"/>
            <p:cNvSpPr/>
            <p:nvPr/>
          </p:nvSpPr>
          <p:spPr>
            <a:xfrm>
              <a:off x="12034587" y="3451818"/>
              <a:ext cx="699533" cy="1229581"/>
            </a:xfrm>
            <a:custGeom>
              <a:avLst/>
              <a:gdLst/>
              <a:ahLst/>
              <a:cxnLst/>
              <a:rect l="l" t="t" r="r" b="b"/>
              <a:pathLst>
                <a:path w="699533" h="1229581">
                  <a:moveTo>
                    <a:pt x="508509" y="0"/>
                  </a:moveTo>
                  <a:cubicBezTo>
                    <a:pt x="548003" y="0"/>
                    <a:pt x="586445" y="5443"/>
                    <a:pt x="623350" y="15743"/>
                  </a:cubicBezTo>
                  <a:lnTo>
                    <a:pt x="699533" y="48116"/>
                  </a:lnTo>
                  <a:lnTo>
                    <a:pt x="699533" y="1181464"/>
                  </a:lnTo>
                  <a:lnTo>
                    <a:pt x="623350" y="1213838"/>
                  </a:lnTo>
                  <a:cubicBezTo>
                    <a:pt x="586445" y="1224138"/>
                    <a:pt x="548003" y="1229581"/>
                    <a:pt x="508509" y="1229581"/>
                  </a:cubicBezTo>
                  <a:cubicBezTo>
                    <a:pt x="227667" y="1229581"/>
                    <a:pt x="0" y="954329"/>
                    <a:pt x="0" y="614790"/>
                  </a:cubicBezTo>
                  <a:cubicBezTo>
                    <a:pt x="0" y="275251"/>
                    <a:pt x="227667" y="0"/>
                    <a:pt x="508509" y="0"/>
                  </a:cubicBez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2700108" y="3536779"/>
              <a:ext cx="318859" cy="10521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6951784" y="4920665"/>
            <a:ext cx="1964633" cy="1724425"/>
            <a:chOff x="16398843" y="10504392"/>
            <a:chExt cx="3247833" cy="3063362"/>
          </a:xfrm>
        </p:grpSpPr>
        <p:sp>
          <p:nvSpPr>
            <p:cNvPr id="211" name="Oval 395"/>
            <p:cNvSpPr/>
            <p:nvPr/>
          </p:nvSpPr>
          <p:spPr>
            <a:xfrm>
              <a:off x="17208932" y="10504392"/>
              <a:ext cx="2437744" cy="3063362"/>
            </a:xfrm>
            <a:custGeom>
              <a:avLst/>
              <a:gdLst/>
              <a:ahLst/>
              <a:cxnLst/>
              <a:rect l="l" t="t" r="r" b="b"/>
              <a:pathLst>
                <a:path w="2437744" h="3063362">
                  <a:moveTo>
                    <a:pt x="1266522" y="0"/>
                  </a:moveTo>
                  <a:cubicBezTo>
                    <a:pt x="1913372" y="0"/>
                    <a:pt x="2437744" y="685757"/>
                    <a:pt x="2437744" y="1531681"/>
                  </a:cubicBezTo>
                  <a:cubicBezTo>
                    <a:pt x="2437744" y="2377605"/>
                    <a:pt x="1913372" y="3063362"/>
                    <a:pt x="1266522" y="3063362"/>
                  </a:cubicBezTo>
                  <a:cubicBezTo>
                    <a:pt x="781384" y="3063362"/>
                    <a:pt x="365140" y="2677624"/>
                    <a:pt x="187340" y="2127881"/>
                  </a:cubicBezTo>
                  <a:lnTo>
                    <a:pt x="179404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63044" y="1022288"/>
                  </a:lnTo>
                  <a:lnTo>
                    <a:pt x="187340" y="935482"/>
                  </a:lnTo>
                  <a:cubicBezTo>
                    <a:pt x="365140" y="385738"/>
                    <a:pt x="781384" y="0"/>
                    <a:pt x="126652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395"/>
            <p:cNvSpPr/>
            <p:nvPr/>
          </p:nvSpPr>
          <p:spPr>
            <a:xfrm>
              <a:off x="16398843" y="11362657"/>
              <a:ext cx="914192" cy="1415405"/>
            </a:xfrm>
            <a:custGeom>
              <a:avLst/>
              <a:gdLst/>
              <a:ahLst/>
              <a:cxnLst/>
              <a:rect l="l" t="t" r="r" b="b"/>
              <a:pathLst>
                <a:path w="914192" h="1415405">
                  <a:moveTo>
                    <a:pt x="862142" y="0"/>
                  </a:moveTo>
                  <a:lnTo>
                    <a:pt x="862142" y="176197"/>
                  </a:lnTo>
                  <a:lnTo>
                    <a:pt x="914192" y="176197"/>
                  </a:lnTo>
                  <a:lnTo>
                    <a:pt x="914192" y="1253430"/>
                  </a:lnTo>
                  <a:lnTo>
                    <a:pt x="862142" y="1253430"/>
                  </a:lnTo>
                  <a:lnTo>
                    <a:pt x="862142" y="1415405"/>
                  </a:lnTo>
                  <a:lnTo>
                    <a:pt x="0" y="707702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7260985" y="11569302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>
            <a:grpSpLocks noChangeAspect="1"/>
          </p:cNvGrpSpPr>
          <p:nvPr/>
        </p:nvGrpSpPr>
        <p:grpSpPr>
          <a:xfrm>
            <a:off x="3626099" y="4938550"/>
            <a:ext cx="2079224" cy="1724423"/>
            <a:chOff x="14932552" y="14427124"/>
            <a:chExt cx="3437277" cy="3063361"/>
          </a:xfrm>
        </p:grpSpPr>
        <p:grpSp>
          <p:nvGrpSpPr>
            <p:cNvPr id="288" name="Group 287"/>
            <p:cNvGrpSpPr/>
            <p:nvPr/>
          </p:nvGrpSpPr>
          <p:grpSpPr>
            <a:xfrm>
              <a:off x="14932552" y="14427124"/>
              <a:ext cx="3437277" cy="3063361"/>
              <a:chOff x="14932552" y="14427124"/>
              <a:chExt cx="3437277" cy="3063361"/>
            </a:xfrm>
          </p:grpSpPr>
          <p:sp>
            <p:nvSpPr>
              <p:cNvPr id="290" name="Oval 452"/>
              <p:cNvSpPr/>
              <p:nvPr/>
            </p:nvSpPr>
            <p:spPr>
              <a:xfrm>
                <a:off x="14932552" y="14427124"/>
                <a:ext cx="2241743" cy="3063361"/>
              </a:xfrm>
              <a:custGeom>
                <a:avLst/>
                <a:gdLst/>
                <a:ahLst/>
                <a:cxnLst/>
                <a:rect l="l" t="t" r="r" b="b"/>
                <a:pathLst>
                  <a:path w="2241743" h="3063361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2241743" y="523730"/>
                    </a:lnTo>
                    <a:lnTo>
                      <a:pt x="2241743" y="2437199"/>
                    </a:lnTo>
                    <a:lnTo>
                      <a:pt x="2114321" y="2437199"/>
                    </a:lnTo>
                    <a:lnTo>
                      <a:pt x="2074997" y="2505973"/>
                    </a:lnTo>
                    <a:cubicBezTo>
                      <a:pt x="1860177" y="2846385"/>
                      <a:pt x="1535076" y="3063361"/>
                      <a:pt x="1171223" y="3063361"/>
                    </a:cubicBezTo>
                    <a:cubicBezTo>
                      <a:pt x="524374" y="3063361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452"/>
              <p:cNvSpPr/>
              <p:nvPr/>
            </p:nvSpPr>
            <p:spPr>
              <a:xfrm>
                <a:off x="17179449" y="14953536"/>
                <a:ext cx="1190380" cy="1913468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E4E4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9" name="Rectangle 288"/>
            <p:cNvSpPr/>
            <p:nvPr/>
          </p:nvSpPr>
          <p:spPr>
            <a:xfrm>
              <a:off x="17015025" y="14988888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3605317" y="3020754"/>
            <a:ext cx="2067143" cy="1724425"/>
            <a:chOff x="-10783039" y="2455183"/>
            <a:chExt cx="3417299" cy="3063362"/>
          </a:xfrm>
        </p:grpSpPr>
        <p:sp>
          <p:nvSpPr>
            <p:cNvPr id="302" name="Oval 119"/>
            <p:cNvSpPr/>
            <p:nvPr/>
          </p:nvSpPr>
          <p:spPr>
            <a:xfrm>
              <a:off x="-10783039" y="2455183"/>
              <a:ext cx="3417298" cy="3063362"/>
            </a:xfrm>
            <a:custGeom>
              <a:avLst/>
              <a:gdLst/>
              <a:ahLst/>
              <a:cxnLst/>
              <a:rect l="l" t="t" r="r" b="b"/>
              <a:pathLst>
                <a:path w="3417298" h="3063362">
                  <a:moveTo>
                    <a:pt x="1171223" y="0"/>
                  </a:moveTo>
                  <a:cubicBezTo>
                    <a:pt x="1535076" y="0"/>
                    <a:pt x="1860177" y="216978"/>
                    <a:pt x="2074996" y="557390"/>
                  </a:cubicBezTo>
                  <a:lnTo>
                    <a:pt x="2122623" y="640682"/>
                  </a:lnTo>
                  <a:lnTo>
                    <a:pt x="3417298" y="640682"/>
                  </a:lnTo>
                  <a:lnTo>
                    <a:pt x="3417298" y="835127"/>
                  </a:lnTo>
                  <a:lnTo>
                    <a:pt x="3413326" y="832406"/>
                  </a:lnTo>
                  <a:cubicBezTo>
                    <a:pt x="3341640" y="794160"/>
                    <a:pt x="3262824" y="773011"/>
                    <a:pt x="3180093" y="773011"/>
                  </a:cubicBezTo>
                  <a:cubicBezTo>
                    <a:pt x="2849167" y="773011"/>
                    <a:pt x="2580898" y="1111401"/>
                    <a:pt x="2580898" y="1528829"/>
                  </a:cubicBezTo>
                  <a:cubicBezTo>
                    <a:pt x="2580898" y="1946257"/>
                    <a:pt x="2849167" y="2284648"/>
                    <a:pt x="3180093" y="2284648"/>
                  </a:cubicBezTo>
                  <a:cubicBezTo>
                    <a:pt x="3262824" y="2284647"/>
                    <a:pt x="3341640" y="2263498"/>
                    <a:pt x="3413326" y="2225252"/>
                  </a:cubicBezTo>
                  <a:lnTo>
                    <a:pt x="3417298" y="2222533"/>
                  </a:lnTo>
                  <a:lnTo>
                    <a:pt x="3417298" y="2403753"/>
                  </a:lnTo>
                  <a:lnTo>
                    <a:pt x="2133446" y="2403753"/>
                  </a:lnTo>
                  <a:lnTo>
                    <a:pt x="2074996" y="2505972"/>
                  </a:lnTo>
                  <a:cubicBezTo>
                    <a:pt x="1860177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119"/>
            <p:cNvSpPr/>
            <p:nvPr/>
          </p:nvSpPr>
          <p:spPr>
            <a:xfrm>
              <a:off x="-8516803" y="3087126"/>
              <a:ext cx="1151063" cy="1763071"/>
            </a:xfrm>
            <a:custGeom>
              <a:avLst/>
              <a:gdLst/>
              <a:ahLst/>
              <a:cxnLst/>
              <a:rect l="l" t="t" r="r" b="b"/>
              <a:pathLst>
                <a:path w="1151063" h="1763071">
                  <a:moveTo>
                    <a:pt x="0" y="0"/>
                  </a:moveTo>
                  <a:lnTo>
                    <a:pt x="1151063" y="0"/>
                  </a:lnTo>
                  <a:lnTo>
                    <a:pt x="1151063" y="194445"/>
                  </a:lnTo>
                  <a:lnTo>
                    <a:pt x="1147091" y="191724"/>
                  </a:lnTo>
                  <a:cubicBezTo>
                    <a:pt x="1075405" y="153478"/>
                    <a:pt x="996589" y="132329"/>
                    <a:pt x="913858" y="132329"/>
                  </a:cubicBezTo>
                  <a:cubicBezTo>
                    <a:pt x="582932" y="132329"/>
                    <a:pt x="314663" y="470719"/>
                    <a:pt x="314663" y="888147"/>
                  </a:cubicBezTo>
                  <a:cubicBezTo>
                    <a:pt x="314663" y="1305575"/>
                    <a:pt x="582932" y="1643966"/>
                    <a:pt x="913858" y="1643966"/>
                  </a:cubicBezTo>
                  <a:cubicBezTo>
                    <a:pt x="996589" y="1643965"/>
                    <a:pt x="1075405" y="1622816"/>
                    <a:pt x="1147091" y="1584570"/>
                  </a:cubicBezTo>
                  <a:lnTo>
                    <a:pt x="1151063" y="1581851"/>
                  </a:lnTo>
                  <a:lnTo>
                    <a:pt x="1151063" y="1763071"/>
                  </a:lnTo>
                  <a:lnTo>
                    <a:pt x="0" y="1763071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-8689724" y="3130784"/>
              <a:ext cx="216620" cy="168634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>
            <a:grpSpLocks noChangeAspect="1"/>
          </p:cNvGrpSpPr>
          <p:nvPr/>
        </p:nvGrpSpPr>
        <p:grpSpPr>
          <a:xfrm>
            <a:off x="3626099" y="1146224"/>
            <a:ext cx="2047664" cy="1724423"/>
            <a:chOff x="-5626048" y="2471869"/>
            <a:chExt cx="3385096" cy="3063362"/>
          </a:xfrm>
        </p:grpSpPr>
        <p:sp>
          <p:nvSpPr>
            <p:cNvPr id="310" name="Oval 452"/>
            <p:cNvSpPr/>
            <p:nvPr/>
          </p:nvSpPr>
          <p:spPr>
            <a:xfrm>
              <a:off x="-5626048" y="2471869"/>
              <a:ext cx="3385096" cy="3063362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452"/>
            <p:cNvSpPr/>
            <p:nvPr/>
          </p:nvSpPr>
          <p:spPr>
            <a:xfrm>
              <a:off x="-3379150" y="2998282"/>
              <a:ext cx="1136044" cy="191346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-3543574" y="3033634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>
            <a:grpSpLocks noChangeAspect="1"/>
          </p:cNvGrpSpPr>
          <p:nvPr/>
        </p:nvGrpSpPr>
        <p:grpSpPr>
          <a:xfrm>
            <a:off x="7109157" y="1146224"/>
            <a:ext cx="1807260" cy="1724423"/>
            <a:chOff x="-5476770" y="1898121"/>
            <a:chExt cx="2987673" cy="3063362"/>
          </a:xfrm>
        </p:grpSpPr>
        <p:sp>
          <p:nvSpPr>
            <p:cNvPr id="314" name="Oval 395"/>
            <p:cNvSpPr/>
            <p:nvPr/>
          </p:nvSpPr>
          <p:spPr>
            <a:xfrm>
              <a:off x="-4937435" y="1898121"/>
              <a:ext cx="2448338" cy="3063362"/>
            </a:xfrm>
            <a:custGeom>
              <a:avLst/>
              <a:gdLst/>
              <a:ahLst/>
              <a:cxnLst/>
              <a:rect l="l" t="t" r="r" b="b"/>
              <a:pathLst>
                <a:path w="2448338" h="3063362">
                  <a:moveTo>
                    <a:pt x="1277115" y="0"/>
                  </a:moveTo>
                  <a:cubicBezTo>
                    <a:pt x="1923964" y="0"/>
                    <a:pt x="2448338" y="685757"/>
                    <a:pt x="2448338" y="1531681"/>
                  </a:cubicBezTo>
                  <a:cubicBezTo>
                    <a:pt x="2448338" y="2377605"/>
                    <a:pt x="1923964" y="3063362"/>
                    <a:pt x="1277115" y="3063362"/>
                  </a:cubicBezTo>
                  <a:cubicBezTo>
                    <a:pt x="791978" y="3063362"/>
                    <a:pt x="375734" y="2677624"/>
                    <a:pt x="197933" y="2127881"/>
                  </a:cubicBezTo>
                  <a:lnTo>
                    <a:pt x="189996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73638" y="1022288"/>
                  </a:lnTo>
                  <a:lnTo>
                    <a:pt x="197933" y="935482"/>
                  </a:lnTo>
                  <a:cubicBezTo>
                    <a:pt x="375734" y="385738"/>
                    <a:pt x="791978" y="0"/>
                    <a:pt x="127711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95"/>
            <p:cNvSpPr/>
            <p:nvPr/>
          </p:nvSpPr>
          <p:spPr>
            <a:xfrm>
              <a:off x="-5476770" y="2928392"/>
              <a:ext cx="654031" cy="1077233"/>
            </a:xfrm>
            <a:custGeom>
              <a:avLst/>
              <a:gdLst/>
              <a:ahLst/>
              <a:cxnLst/>
              <a:rect l="l" t="t" r="r" b="b"/>
              <a:pathLst>
                <a:path w="654031" h="1077233">
                  <a:moveTo>
                    <a:pt x="0" y="0"/>
                  </a:moveTo>
                  <a:lnTo>
                    <a:pt x="654031" y="0"/>
                  </a:lnTo>
                  <a:lnTo>
                    <a:pt x="654031" y="1077233"/>
                  </a:lnTo>
                  <a:lnTo>
                    <a:pt x="0" y="1077233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-4874789" y="2963031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31440" y="1341892"/>
            <a:ext cx="2248087" cy="5141188"/>
            <a:chOff x="356498" y="1850753"/>
            <a:chExt cx="1950245" cy="4460048"/>
          </a:xfrm>
        </p:grpSpPr>
        <p:grpSp>
          <p:nvGrpSpPr>
            <p:cNvPr id="83" name="Group 82"/>
            <p:cNvGrpSpPr/>
            <p:nvPr/>
          </p:nvGrpSpPr>
          <p:grpSpPr>
            <a:xfrm>
              <a:off x="432838" y="3467919"/>
              <a:ext cx="631775" cy="1066480"/>
              <a:chOff x="1405278" y="2000779"/>
              <a:chExt cx="550514" cy="776124"/>
            </a:xfrm>
          </p:grpSpPr>
          <p:sp>
            <p:nvSpPr>
              <p:cNvPr id="139" name="Rectangle 2"/>
              <p:cNvSpPr/>
              <p:nvPr/>
            </p:nvSpPr>
            <p:spPr>
              <a:xfrm flipH="1">
                <a:off x="1459613" y="2060996"/>
                <a:ext cx="477580" cy="71590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6200000" flipH="1">
                <a:off x="1645173" y="1760884"/>
                <a:ext cx="70723" cy="550514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678467" y="2621096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6483" y="2618250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64191" y="226770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rot="1801157">
                <a:off x="1511541" y="219833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rot="1801157">
                <a:off x="1589174" y="2239908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rot="8717607">
                <a:off x="1590325" y="2367458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rot="8717607">
                <a:off x="1519590" y="2419912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rot="10800000">
                <a:off x="1796914" y="209596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rot="10800000">
                <a:off x="1708899" y="2098807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529633" y="2590995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806045" y="243928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 flipV="1">
                <a:off x="1458976" y="2016500"/>
                <a:ext cx="0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937192" y="2016500"/>
                <a:ext cx="3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356498" y="4922778"/>
              <a:ext cx="781281" cy="1388023"/>
              <a:chOff x="-22775321" y="13881374"/>
              <a:chExt cx="3584372" cy="5173171"/>
            </a:xfrm>
          </p:grpSpPr>
          <p:sp>
            <p:nvSpPr>
              <p:cNvPr id="122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85" name="Down Arrow 84"/>
            <p:cNvSpPr>
              <a:spLocks/>
            </p:cNvSpPr>
            <p:nvPr/>
          </p:nvSpPr>
          <p:spPr>
            <a:xfrm flipH="1">
              <a:off x="649807" y="4621294"/>
              <a:ext cx="231449" cy="324970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208"/>
            <p:cNvSpPr/>
            <p:nvPr/>
          </p:nvSpPr>
          <p:spPr>
            <a:xfrm flipH="1">
              <a:off x="806714" y="2823868"/>
              <a:ext cx="184031" cy="74570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flipH="1">
              <a:off x="838224" y="3268019"/>
              <a:ext cx="117794" cy="122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" name="Rectangle 23"/>
            <p:cNvSpPr/>
            <p:nvPr/>
          </p:nvSpPr>
          <p:spPr>
            <a:xfrm>
              <a:off x="562811" y="2823869"/>
              <a:ext cx="184031" cy="753469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7158" y="3268502"/>
              <a:ext cx="117794" cy="122623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1000688" y="2823868"/>
              <a:ext cx="1306055" cy="40854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86780" y="2823869"/>
              <a:ext cx="59958" cy="40495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 rot="5400000">
              <a:off x="679709" y="3094464"/>
              <a:ext cx="197036" cy="4629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86780" y="1850753"/>
              <a:ext cx="1819961" cy="973115"/>
              <a:chOff x="1463682" y="381301"/>
              <a:chExt cx="1532565" cy="778619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1483540" y="424613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57325" y="640165"/>
                <a:ext cx="511067" cy="458134"/>
                <a:chOff x="-10783039" y="2455183"/>
                <a:chExt cx="3417299" cy="3063362"/>
              </a:xfrm>
            </p:grpSpPr>
            <p:sp>
              <p:nvSpPr>
                <p:cNvPr id="119" name="Oval 119"/>
                <p:cNvSpPr/>
                <p:nvPr/>
              </p:nvSpPr>
              <p:spPr>
                <a:xfrm>
                  <a:off x="-10783039" y="2455183"/>
                  <a:ext cx="341729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298" h="3063362">
                      <a:moveTo>
                        <a:pt x="1171223" y="0"/>
                      </a:moveTo>
                      <a:cubicBezTo>
                        <a:pt x="1535076" y="0"/>
                        <a:pt x="1860177" y="216978"/>
                        <a:pt x="2074996" y="557390"/>
                      </a:cubicBezTo>
                      <a:lnTo>
                        <a:pt x="2122623" y="640682"/>
                      </a:lnTo>
                      <a:lnTo>
                        <a:pt x="3417298" y="640682"/>
                      </a:lnTo>
                      <a:lnTo>
                        <a:pt x="3417298" y="835127"/>
                      </a:lnTo>
                      <a:lnTo>
                        <a:pt x="3413326" y="832406"/>
                      </a:lnTo>
                      <a:cubicBezTo>
                        <a:pt x="3341640" y="794160"/>
                        <a:pt x="3262824" y="773011"/>
                        <a:pt x="3180093" y="773011"/>
                      </a:cubicBezTo>
                      <a:cubicBezTo>
                        <a:pt x="2849167" y="773011"/>
                        <a:pt x="2580898" y="1111401"/>
                        <a:pt x="2580898" y="1528829"/>
                      </a:cubicBezTo>
                      <a:cubicBezTo>
                        <a:pt x="2580898" y="1946257"/>
                        <a:pt x="2849167" y="2284648"/>
                        <a:pt x="3180093" y="2284648"/>
                      </a:cubicBezTo>
                      <a:cubicBezTo>
                        <a:pt x="3262824" y="2284647"/>
                        <a:pt x="3341640" y="2263498"/>
                        <a:pt x="3413326" y="2225252"/>
                      </a:cubicBezTo>
                      <a:lnTo>
                        <a:pt x="3417298" y="2222533"/>
                      </a:lnTo>
                      <a:lnTo>
                        <a:pt x="3417298" y="2403753"/>
                      </a:lnTo>
                      <a:lnTo>
                        <a:pt x="2133446" y="2403753"/>
                      </a:lnTo>
                      <a:lnTo>
                        <a:pt x="2074996" y="2505972"/>
                      </a:lnTo>
                      <a:cubicBezTo>
                        <a:pt x="1860177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8516803" y="3087126"/>
                  <a:ext cx="1151063" cy="176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-8689724" y="3130784"/>
                  <a:ext cx="216620" cy="168634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591858" y="553218"/>
                <a:ext cx="506251" cy="458134"/>
                <a:chOff x="-5626048" y="2471869"/>
                <a:chExt cx="3385096" cy="3063362"/>
              </a:xfrm>
            </p:grpSpPr>
            <p:sp>
              <p:nvSpPr>
                <p:cNvPr id="116" name="Oval 452"/>
                <p:cNvSpPr/>
                <p:nvPr/>
              </p:nvSpPr>
              <p:spPr>
                <a:xfrm>
                  <a:off x="-5626048" y="2471869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452"/>
                <p:cNvSpPr/>
                <p:nvPr/>
              </p:nvSpPr>
              <p:spPr>
                <a:xfrm>
                  <a:off x="-3379150" y="2998282"/>
                  <a:ext cx="1136044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-3543574" y="3033634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527571" y="439904"/>
                <a:ext cx="514054" cy="458134"/>
                <a:chOff x="14932552" y="14427124"/>
                <a:chExt cx="3437277" cy="306336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14932552" y="14427124"/>
                  <a:ext cx="3437277" cy="3063361"/>
                  <a:chOff x="14932552" y="14427124"/>
                  <a:chExt cx="3437277" cy="3063361"/>
                </a:xfrm>
              </p:grpSpPr>
              <p:sp>
                <p:nvSpPr>
                  <p:cNvPr id="114" name="Oval 452"/>
                  <p:cNvSpPr/>
                  <p:nvPr/>
                </p:nvSpPr>
                <p:spPr>
                  <a:xfrm>
                    <a:off x="14932552" y="14427124"/>
                    <a:ext cx="2241743" cy="306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743" h="3063361">
                        <a:moveTo>
                          <a:pt x="1171223" y="0"/>
                        </a:moveTo>
                        <a:cubicBezTo>
                          <a:pt x="1494648" y="0"/>
                          <a:pt x="1787453" y="171439"/>
                          <a:pt x="1999403" y="448619"/>
                        </a:cubicBezTo>
                        <a:lnTo>
                          <a:pt x="2051603" y="523730"/>
                        </a:lnTo>
                        <a:lnTo>
                          <a:pt x="2241743" y="523730"/>
                        </a:lnTo>
                        <a:lnTo>
                          <a:pt x="2241743" y="2437199"/>
                        </a:lnTo>
                        <a:lnTo>
                          <a:pt x="2114321" y="2437199"/>
                        </a:lnTo>
                        <a:lnTo>
                          <a:pt x="2074997" y="2505973"/>
                        </a:lnTo>
                        <a:cubicBezTo>
                          <a:pt x="1860177" y="2846385"/>
                          <a:pt x="1535076" y="3063361"/>
                          <a:pt x="1171223" y="3063361"/>
                        </a:cubicBezTo>
                        <a:cubicBezTo>
                          <a:pt x="524374" y="3063361"/>
                          <a:pt x="0" y="2377605"/>
                          <a:pt x="0" y="1531681"/>
                        </a:cubicBezTo>
                        <a:cubicBezTo>
                          <a:pt x="0" y="685757"/>
                          <a:pt x="524374" y="0"/>
                          <a:pt x="11712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452"/>
                  <p:cNvSpPr/>
                  <p:nvPr/>
                </p:nvSpPr>
                <p:spPr>
                  <a:xfrm>
                    <a:off x="17179449" y="14953536"/>
                    <a:ext cx="1190380" cy="1913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E4E400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Rectangle 112"/>
                <p:cNvSpPr/>
                <p:nvPr/>
              </p:nvSpPr>
              <p:spPr>
                <a:xfrm>
                  <a:off x="17015025" y="14988888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 rot="5400000">
                <a:off x="2254156" y="424059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2302081" y="640165"/>
                <a:ext cx="454728" cy="458134"/>
                <a:chOff x="12034586" y="2471869"/>
                <a:chExt cx="3040582" cy="3063362"/>
              </a:xfrm>
            </p:grpSpPr>
            <p:sp>
              <p:nvSpPr>
                <p:cNvPr id="109" name="Oval 382"/>
                <p:cNvSpPr/>
                <p:nvPr/>
              </p:nvSpPr>
              <p:spPr>
                <a:xfrm>
                  <a:off x="12034586" y="2471869"/>
                  <a:ext cx="3040582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0582" h="3063362">
                      <a:moveTo>
                        <a:pt x="1869359" y="0"/>
                      </a:moveTo>
                      <a:cubicBezTo>
                        <a:pt x="2516208" y="0"/>
                        <a:pt x="3040582" y="685757"/>
                        <a:pt x="3040582" y="1531681"/>
                      </a:cubicBezTo>
                      <a:cubicBezTo>
                        <a:pt x="3040582" y="2377605"/>
                        <a:pt x="2516208" y="3063362"/>
                        <a:pt x="1869359" y="3063362"/>
                      </a:cubicBezTo>
                      <a:cubicBezTo>
                        <a:pt x="1384222" y="3063362"/>
                        <a:pt x="967978" y="2677624"/>
                        <a:pt x="790176" y="2127881"/>
                      </a:cubicBezTo>
                      <a:lnTo>
                        <a:pt x="786261" y="2113892"/>
                      </a:lnTo>
                      <a:lnTo>
                        <a:pt x="728969" y="2153704"/>
                      </a:lnTo>
                      <a:cubicBezTo>
                        <a:pt x="662277" y="2192557"/>
                        <a:pt x="587496" y="2214330"/>
                        <a:pt x="508509" y="2214330"/>
                      </a:cubicBezTo>
                      <a:cubicBezTo>
                        <a:pt x="227667" y="2214330"/>
                        <a:pt x="0" y="1939078"/>
                        <a:pt x="0" y="1599539"/>
                      </a:cubicBezTo>
                      <a:cubicBezTo>
                        <a:pt x="0" y="1260000"/>
                        <a:pt x="227667" y="984749"/>
                        <a:pt x="508509" y="984749"/>
                      </a:cubicBezTo>
                      <a:cubicBezTo>
                        <a:pt x="587496" y="984749"/>
                        <a:pt x="662277" y="1006522"/>
                        <a:pt x="728969" y="1045374"/>
                      </a:cubicBezTo>
                      <a:lnTo>
                        <a:pt x="754463" y="1063090"/>
                      </a:lnTo>
                      <a:lnTo>
                        <a:pt x="790176" y="935482"/>
                      </a:lnTo>
                      <a:cubicBezTo>
                        <a:pt x="967978" y="385738"/>
                        <a:pt x="1384222" y="0"/>
                        <a:pt x="18693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382"/>
                <p:cNvSpPr/>
                <p:nvPr/>
              </p:nvSpPr>
              <p:spPr>
                <a:xfrm>
                  <a:off x="12034587" y="3451818"/>
                  <a:ext cx="699533" cy="1229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2700108" y="3536779"/>
                  <a:ext cx="318859" cy="10521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405120" y="553218"/>
                <a:ext cx="446815" cy="458134"/>
                <a:chOff x="-5476770" y="1898121"/>
                <a:chExt cx="2987673" cy="3063362"/>
              </a:xfrm>
            </p:grpSpPr>
            <p:sp>
              <p:nvSpPr>
                <p:cNvPr id="106" name="Oval 395"/>
                <p:cNvSpPr/>
                <p:nvPr/>
              </p:nvSpPr>
              <p:spPr>
                <a:xfrm>
                  <a:off x="-4937435" y="1898121"/>
                  <a:ext cx="244833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338" h="3063362">
                      <a:moveTo>
                        <a:pt x="1277115" y="0"/>
                      </a:moveTo>
                      <a:cubicBezTo>
                        <a:pt x="1923964" y="0"/>
                        <a:pt x="2448338" y="685757"/>
                        <a:pt x="2448338" y="1531681"/>
                      </a:cubicBezTo>
                      <a:cubicBezTo>
                        <a:pt x="2448338" y="2377605"/>
                        <a:pt x="1923964" y="3063362"/>
                        <a:pt x="1277115" y="3063362"/>
                      </a:cubicBezTo>
                      <a:cubicBezTo>
                        <a:pt x="791978" y="3063362"/>
                        <a:pt x="375734" y="2677624"/>
                        <a:pt x="197933" y="2127881"/>
                      </a:cubicBezTo>
                      <a:lnTo>
                        <a:pt x="189996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73638" y="1022288"/>
                      </a:lnTo>
                      <a:lnTo>
                        <a:pt x="197933" y="935482"/>
                      </a:lnTo>
                      <a:cubicBezTo>
                        <a:pt x="375734" y="385738"/>
                        <a:pt x="791978" y="0"/>
                        <a:pt x="1277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395"/>
                <p:cNvSpPr/>
                <p:nvPr/>
              </p:nvSpPr>
              <p:spPr>
                <a:xfrm>
                  <a:off x="-5476770" y="2928392"/>
                  <a:ext cx="654031" cy="107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-4874789" y="2963031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2442422" y="439903"/>
                <a:ext cx="485723" cy="458134"/>
                <a:chOff x="16398843" y="10504392"/>
                <a:chExt cx="3247833" cy="3063362"/>
              </a:xfrm>
            </p:grpSpPr>
            <p:sp>
              <p:nvSpPr>
                <p:cNvPr id="103" name="Oval 395"/>
                <p:cNvSpPr/>
                <p:nvPr/>
              </p:nvSpPr>
              <p:spPr>
                <a:xfrm>
                  <a:off x="17208932" y="10504392"/>
                  <a:ext cx="2437744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744" h="3063362">
                      <a:moveTo>
                        <a:pt x="1266522" y="0"/>
                      </a:moveTo>
                      <a:cubicBezTo>
                        <a:pt x="1913372" y="0"/>
                        <a:pt x="2437744" y="685757"/>
                        <a:pt x="2437744" y="1531681"/>
                      </a:cubicBezTo>
                      <a:cubicBezTo>
                        <a:pt x="2437744" y="2377605"/>
                        <a:pt x="1913372" y="3063362"/>
                        <a:pt x="1266522" y="3063362"/>
                      </a:cubicBezTo>
                      <a:cubicBezTo>
                        <a:pt x="781384" y="3063362"/>
                        <a:pt x="365140" y="2677624"/>
                        <a:pt x="187340" y="2127881"/>
                      </a:cubicBezTo>
                      <a:lnTo>
                        <a:pt x="179404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63044" y="1022288"/>
                      </a:lnTo>
                      <a:lnTo>
                        <a:pt x="187340" y="935482"/>
                      </a:lnTo>
                      <a:cubicBezTo>
                        <a:pt x="365140" y="385738"/>
                        <a:pt x="781384" y="0"/>
                        <a:pt x="126652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395"/>
                <p:cNvSpPr/>
                <p:nvPr/>
              </p:nvSpPr>
              <p:spPr>
                <a:xfrm>
                  <a:off x="16398843" y="11362657"/>
                  <a:ext cx="914192" cy="141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7260985" y="11569302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 rot="5400000">
                <a:off x="1840655" y="4328"/>
                <a:ext cx="778619" cy="1532565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4" name="Rectangle 5"/>
          <p:cNvSpPr>
            <a:spLocks noChangeArrowheads="1"/>
          </p:cNvSpPr>
          <p:nvPr/>
        </p:nvSpPr>
        <p:spPr bwMode="auto">
          <a:xfrm>
            <a:off x="-15875" y="1050666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65018" y="1341892"/>
            <a:ext cx="6222531" cy="5076082"/>
            <a:chOff x="1450077" y="1237305"/>
            <a:chExt cx="6222531" cy="507608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854638" y="2252945"/>
              <a:ext cx="882842" cy="755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854638" y="4164759"/>
              <a:ext cx="882842" cy="755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854638" y="6022060"/>
              <a:ext cx="882842" cy="755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854638" y="2254622"/>
              <a:ext cx="882842" cy="3774993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854638" y="2243590"/>
              <a:ext cx="882842" cy="1939074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854638" y="4168537"/>
              <a:ext cx="882842" cy="186107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5854638" y="2252945"/>
              <a:ext cx="882842" cy="377667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5854638" y="2254622"/>
              <a:ext cx="882842" cy="191391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5854638" y="4168537"/>
              <a:ext cx="882842" cy="186107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5"/>
            <p:cNvSpPr>
              <a:spLocks noChangeArrowheads="1"/>
            </p:cNvSpPr>
            <p:nvPr/>
          </p:nvSpPr>
          <p:spPr bwMode="auto">
            <a:xfrm>
              <a:off x="1450077" y="1237305"/>
              <a:ext cx="6222531" cy="50760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1939728" y="1427818"/>
              <a:ext cx="4883770" cy="4666636"/>
              <a:chOff x="6650494" y="3546585"/>
              <a:chExt cx="1924563" cy="2291589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6657293" y="5331104"/>
                <a:ext cx="303453" cy="507070"/>
                <a:chOff x="-1440737" y="5281232"/>
                <a:chExt cx="303453" cy="507070"/>
              </a:xfrm>
            </p:grpSpPr>
            <p:sp>
              <p:nvSpPr>
                <p:cNvPr id="279" name="Oval 119"/>
                <p:cNvSpPr/>
                <p:nvPr/>
              </p:nvSpPr>
              <p:spPr>
                <a:xfrm>
                  <a:off x="-1440737" y="5281232"/>
                  <a:ext cx="303453" cy="50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453" h="507070">
                      <a:moveTo>
                        <a:pt x="0" y="0"/>
                      </a:moveTo>
                      <a:lnTo>
                        <a:pt x="32975" y="28309"/>
                      </a:lnTo>
                      <a:cubicBezTo>
                        <a:pt x="44763" y="41059"/>
                        <a:pt x="55525" y="55524"/>
                        <a:pt x="65063" y="71430"/>
                      </a:cubicBezTo>
                      <a:lnTo>
                        <a:pt x="73521" y="86998"/>
                      </a:lnTo>
                      <a:lnTo>
                        <a:pt x="303453" y="86998"/>
                      </a:lnTo>
                      <a:lnTo>
                        <a:pt x="303453" y="123342"/>
                      </a:lnTo>
                      <a:lnTo>
                        <a:pt x="302748" y="122834"/>
                      </a:lnTo>
                      <a:cubicBezTo>
                        <a:pt x="290016" y="115685"/>
                        <a:pt x="276019" y="111732"/>
                        <a:pt x="261326" y="111732"/>
                      </a:cubicBezTo>
                      <a:cubicBezTo>
                        <a:pt x="202554" y="111732"/>
                        <a:pt x="154910" y="174981"/>
                        <a:pt x="154910" y="253002"/>
                      </a:cubicBezTo>
                      <a:cubicBezTo>
                        <a:pt x="154910" y="331024"/>
                        <a:pt x="202554" y="394273"/>
                        <a:pt x="261326" y="394273"/>
                      </a:cubicBezTo>
                      <a:cubicBezTo>
                        <a:pt x="276019" y="394272"/>
                        <a:pt x="290016" y="390319"/>
                        <a:pt x="302748" y="383171"/>
                      </a:cubicBezTo>
                      <a:lnTo>
                        <a:pt x="303453" y="382663"/>
                      </a:lnTo>
                      <a:lnTo>
                        <a:pt x="303453" y="416535"/>
                      </a:lnTo>
                      <a:lnTo>
                        <a:pt x="75443" y="416535"/>
                      </a:lnTo>
                      <a:lnTo>
                        <a:pt x="65063" y="435640"/>
                      </a:lnTo>
                      <a:cubicBezTo>
                        <a:pt x="55525" y="451547"/>
                        <a:pt x="44763" y="466012"/>
                        <a:pt x="32975" y="478761"/>
                      </a:cubicBezTo>
                      <a:lnTo>
                        <a:pt x="0" y="50707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119"/>
                <p:cNvSpPr/>
                <p:nvPr/>
              </p:nvSpPr>
              <p:spPr>
                <a:xfrm>
                  <a:off x="-1341712" y="5366597"/>
                  <a:ext cx="204427" cy="329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-1372422" y="5374757"/>
                  <a:ext cx="38471" cy="315195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6658723" y="4723836"/>
                <a:ext cx="300593" cy="511097"/>
                <a:chOff x="-1440738" y="4596006"/>
                <a:chExt cx="300593" cy="511097"/>
              </a:xfrm>
            </p:grpSpPr>
            <p:sp>
              <p:nvSpPr>
                <p:cNvPr id="276" name="Oval 452"/>
                <p:cNvSpPr/>
                <p:nvPr/>
              </p:nvSpPr>
              <p:spPr>
                <a:xfrm>
                  <a:off x="-1440738" y="4596006"/>
                  <a:ext cx="300593" cy="51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593" h="511097">
                      <a:moveTo>
                        <a:pt x="0" y="0"/>
                      </a:moveTo>
                      <a:lnTo>
                        <a:pt x="23712" y="17713"/>
                      </a:lnTo>
                      <a:cubicBezTo>
                        <a:pt x="34778" y="28003"/>
                        <a:pt x="45086" y="39720"/>
                        <a:pt x="54496" y="52672"/>
                      </a:cubicBezTo>
                      <a:lnTo>
                        <a:pt x="63767" y="66711"/>
                      </a:lnTo>
                      <a:lnTo>
                        <a:pt x="300593" y="66711"/>
                      </a:lnTo>
                      <a:lnTo>
                        <a:pt x="300593" y="119490"/>
                      </a:lnTo>
                      <a:lnTo>
                        <a:pt x="183258" y="119490"/>
                      </a:lnTo>
                      <a:lnTo>
                        <a:pt x="183258" y="381617"/>
                      </a:lnTo>
                      <a:lnTo>
                        <a:pt x="300593" y="381617"/>
                      </a:lnTo>
                      <a:lnTo>
                        <a:pt x="300593" y="424358"/>
                      </a:lnTo>
                      <a:lnTo>
                        <a:pt x="74906" y="424358"/>
                      </a:lnTo>
                      <a:lnTo>
                        <a:pt x="67922" y="437212"/>
                      </a:lnTo>
                      <a:cubicBezTo>
                        <a:pt x="58384" y="453119"/>
                        <a:pt x="47622" y="467584"/>
                        <a:pt x="35834" y="480333"/>
                      </a:cubicBezTo>
                      <a:lnTo>
                        <a:pt x="0" y="51109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452"/>
                <p:cNvSpPr/>
                <p:nvPr/>
              </p:nvSpPr>
              <p:spPr>
                <a:xfrm>
                  <a:off x="-1342287" y="4663217"/>
                  <a:ext cx="201759" cy="35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-1371488" y="4669825"/>
                  <a:ext cx="38471" cy="345667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6650494" y="4106813"/>
                <a:ext cx="317051" cy="520851"/>
                <a:chOff x="-1440738" y="3922273"/>
                <a:chExt cx="317051" cy="520851"/>
              </a:xfrm>
            </p:grpSpPr>
            <p:sp>
              <p:nvSpPr>
                <p:cNvPr id="273" name="Oval 452"/>
                <p:cNvSpPr/>
                <p:nvPr/>
              </p:nvSpPr>
              <p:spPr>
                <a:xfrm>
                  <a:off x="-1440738" y="3922273"/>
                  <a:ext cx="104727" cy="52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27" h="520851">
                      <a:moveTo>
                        <a:pt x="0" y="0"/>
                      </a:moveTo>
                      <a:lnTo>
                        <a:pt x="30904" y="23086"/>
                      </a:lnTo>
                      <a:cubicBezTo>
                        <a:pt x="41970" y="33376"/>
                        <a:pt x="52277" y="45093"/>
                        <a:pt x="61688" y="58045"/>
                      </a:cubicBezTo>
                      <a:lnTo>
                        <a:pt x="70959" y="72084"/>
                      </a:lnTo>
                      <a:lnTo>
                        <a:pt x="104727" y="72084"/>
                      </a:lnTo>
                      <a:lnTo>
                        <a:pt x="104727" y="429731"/>
                      </a:lnTo>
                      <a:lnTo>
                        <a:pt x="82097" y="429731"/>
                      </a:lnTo>
                      <a:lnTo>
                        <a:pt x="75113" y="442586"/>
                      </a:lnTo>
                      <a:cubicBezTo>
                        <a:pt x="56038" y="474399"/>
                        <a:pt x="32065" y="500444"/>
                        <a:pt x="4785" y="518536"/>
                      </a:cubicBezTo>
                      <a:lnTo>
                        <a:pt x="0" y="5208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452"/>
                <p:cNvSpPr/>
                <p:nvPr/>
              </p:nvSpPr>
              <p:spPr>
                <a:xfrm>
                  <a:off x="-1335096" y="3994857"/>
                  <a:ext cx="211409" cy="35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380" h="1913468">
                      <a:moveTo>
                        <a:pt x="0" y="0"/>
                      </a:moveTo>
                      <a:lnTo>
                        <a:pt x="106532" y="0"/>
                      </a:lnTo>
                      <a:lnTo>
                        <a:pt x="1136044" y="0"/>
                      </a:lnTo>
                      <a:lnTo>
                        <a:pt x="1190380" y="0"/>
                      </a:lnTo>
                      <a:lnTo>
                        <a:pt x="1190380" y="198433"/>
                      </a:lnTo>
                      <a:lnTo>
                        <a:pt x="210122" y="959259"/>
                      </a:lnTo>
                      <a:lnTo>
                        <a:pt x="1190380" y="1720085"/>
                      </a:lnTo>
                      <a:lnTo>
                        <a:pt x="1190380" y="1913468"/>
                      </a:lnTo>
                      <a:lnTo>
                        <a:pt x="1136044" y="1913468"/>
                      </a:lnTo>
                      <a:lnTo>
                        <a:pt x="106532" y="1913468"/>
                      </a:lnTo>
                      <a:lnTo>
                        <a:pt x="0" y="1913468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-1364297" y="4001465"/>
                  <a:ext cx="38471" cy="345667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>
                <a:off x="8373631" y="3559500"/>
                <a:ext cx="201426" cy="439093"/>
                <a:chOff x="-733623" y="5351382"/>
                <a:chExt cx="201426" cy="439093"/>
              </a:xfrm>
            </p:grpSpPr>
            <p:sp>
              <p:nvSpPr>
                <p:cNvPr id="270" name="Oval 382"/>
                <p:cNvSpPr/>
                <p:nvPr/>
              </p:nvSpPr>
              <p:spPr>
                <a:xfrm>
                  <a:off x="-733622" y="5351382"/>
                  <a:ext cx="201425" cy="439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25" h="439093">
                      <a:moveTo>
                        <a:pt x="201425" y="0"/>
                      </a:moveTo>
                      <a:lnTo>
                        <a:pt x="201425" y="439093"/>
                      </a:lnTo>
                      <a:lnTo>
                        <a:pt x="171486" y="401651"/>
                      </a:lnTo>
                      <a:cubicBezTo>
                        <a:pt x="158769" y="380443"/>
                        <a:pt x="148228" y="356670"/>
                        <a:pt x="140334" y="330982"/>
                      </a:cubicBezTo>
                      <a:lnTo>
                        <a:pt x="139639" y="328367"/>
                      </a:lnTo>
                      <a:lnTo>
                        <a:pt x="129464" y="335809"/>
                      </a:lnTo>
                      <a:cubicBezTo>
                        <a:pt x="117619" y="343071"/>
                        <a:pt x="104338" y="347140"/>
                        <a:pt x="90310" y="347140"/>
                      </a:cubicBezTo>
                      <a:cubicBezTo>
                        <a:pt x="40433" y="347140"/>
                        <a:pt x="0" y="295693"/>
                        <a:pt x="0" y="232230"/>
                      </a:cubicBezTo>
                      <a:cubicBezTo>
                        <a:pt x="0" y="168766"/>
                        <a:pt x="40433" y="117319"/>
                        <a:pt x="90310" y="117319"/>
                      </a:cubicBezTo>
                      <a:cubicBezTo>
                        <a:pt x="104338" y="117319"/>
                        <a:pt x="117619" y="121389"/>
                        <a:pt x="129464" y="128650"/>
                      </a:cubicBezTo>
                      <a:lnTo>
                        <a:pt x="133991" y="131962"/>
                      </a:lnTo>
                      <a:lnTo>
                        <a:pt x="140334" y="108110"/>
                      </a:lnTo>
                      <a:cubicBezTo>
                        <a:pt x="148228" y="82422"/>
                        <a:pt x="158769" y="58650"/>
                        <a:pt x="171486" y="37441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382"/>
                <p:cNvSpPr/>
                <p:nvPr/>
              </p:nvSpPr>
              <p:spPr>
                <a:xfrm>
                  <a:off x="-733623" y="5467803"/>
                  <a:ext cx="124236" cy="22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-615427" y="5483683"/>
                  <a:ext cx="56629" cy="19665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7794080" y="3555893"/>
                <a:ext cx="194913" cy="446307"/>
                <a:chOff x="-728657" y="4557915"/>
                <a:chExt cx="194913" cy="446307"/>
              </a:xfrm>
            </p:grpSpPr>
            <p:sp>
              <p:nvSpPr>
                <p:cNvPr id="267" name="Oval 395"/>
                <p:cNvSpPr/>
                <p:nvPr/>
              </p:nvSpPr>
              <p:spPr>
                <a:xfrm>
                  <a:off x="-632872" y="4557915"/>
                  <a:ext cx="99128" cy="44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28" h="446307">
                      <a:moveTo>
                        <a:pt x="99128" y="0"/>
                      </a:moveTo>
                      <a:lnTo>
                        <a:pt x="99128" y="446307"/>
                      </a:lnTo>
                      <a:lnTo>
                        <a:pt x="66305" y="405258"/>
                      </a:lnTo>
                      <a:cubicBezTo>
                        <a:pt x="53588" y="384050"/>
                        <a:pt x="43047" y="360277"/>
                        <a:pt x="35153" y="334589"/>
                      </a:cubicBezTo>
                      <a:lnTo>
                        <a:pt x="33743" y="329288"/>
                      </a:lnTo>
                      <a:lnTo>
                        <a:pt x="0" y="329288"/>
                      </a:lnTo>
                      <a:lnTo>
                        <a:pt x="0" y="127942"/>
                      </a:lnTo>
                      <a:lnTo>
                        <a:pt x="30838" y="127942"/>
                      </a:lnTo>
                      <a:lnTo>
                        <a:pt x="35153" y="111717"/>
                      </a:lnTo>
                      <a:cubicBezTo>
                        <a:pt x="43047" y="86029"/>
                        <a:pt x="53588" y="62257"/>
                        <a:pt x="66305" y="41048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395"/>
                <p:cNvSpPr/>
                <p:nvPr/>
              </p:nvSpPr>
              <p:spPr>
                <a:xfrm>
                  <a:off x="-728657" y="4687348"/>
                  <a:ext cx="116155" cy="20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-621746" y="4693823"/>
                  <a:ext cx="56629" cy="188317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7174993" y="3546585"/>
                <a:ext cx="248560" cy="464922"/>
                <a:chOff x="-782266" y="3907316"/>
                <a:chExt cx="248560" cy="464922"/>
              </a:xfrm>
            </p:grpSpPr>
            <p:sp>
              <p:nvSpPr>
                <p:cNvPr id="264" name="Oval 395"/>
                <p:cNvSpPr/>
                <p:nvPr/>
              </p:nvSpPr>
              <p:spPr>
                <a:xfrm>
                  <a:off x="-638395" y="3907316"/>
                  <a:ext cx="104689" cy="46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9" h="464922">
                      <a:moveTo>
                        <a:pt x="104689" y="0"/>
                      </a:moveTo>
                      <a:lnTo>
                        <a:pt x="104689" y="464922"/>
                      </a:lnTo>
                      <a:lnTo>
                        <a:pt x="64424" y="414566"/>
                      </a:lnTo>
                      <a:cubicBezTo>
                        <a:pt x="51706" y="393358"/>
                        <a:pt x="41166" y="369585"/>
                        <a:pt x="33271" y="343897"/>
                      </a:cubicBezTo>
                      <a:lnTo>
                        <a:pt x="31862" y="338596"/>
                      </a:lnTo>
                      <a:lnTo>
                        <a:pt x="0" y="338596"/>
                      </a:lnTo>
                      <a:lnTo>
                        <a:pt x="0" y="137250"/>
                      </a:lnTo>
                      <a:lnTo>
                        <a:pt x="28956" y="137250"/>
                      </a:lnTo>
                      <a:lnTo>
                        <a:pt x="33271" y="121025"/>
                      </a:lnTo>
                      <a:cubicBezTo>
                        <a:pt x="41166" y="95337"/>
                        <a:pt x="51706" y="71565"/>
                        <a:pt x="64424" y="50356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395"/>
                <p:cNvSpPr/>
                <p:nvPr/>
              </p:nvSpPr>
              <p:spPr>
                <a:xfrm>
                  <a:off x="-782266" y="4013909"/>
                  <a:ext cx="162359" cy="26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-629151" y="4052533"/>
                  <a:ext cx="56629" cy="188317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3289444" y="3896057"/>
              <a:ext cx="779184" cy="831434"/>
              <a:chOff x="9881241" y="4066868"/>
              <a:chExt cx="779184" cy="831434"/>
            </a:xfrm>
          </p:grpSpPr>
          <p:sp>
            <p:nvSpPr>
              <p:cNvPr id="296" name="Oval 452"/>
              <p:cNvSpPr>
                <a:spLocks noChangeAspect="1"/>
              </p:cNvSpPr>
              <p:nvPr/>
            </p:nvSpPr>
            <p:spPr>
              <a:xfrm>
                <a:off x="9881241" y="406686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297" name="Oval 452"/>
              <p:cNvSpPr>
                <a:spLocks noChangeAspect="1"/>
              </p:cNvSpPr>
              <p:nvPr/>
            </p:nvSpPr>
            <p:spPr>
              <a:xfrm>
                <a:off x="9924609" y="410296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Arial"/>
                    <a:cs typeface="Arial"/>
                  </a:rPr>
                  <a:t>200</a:t>
                </a:r>
                <a:endParaRPr lang="en-US"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298" name="Oval 452"/>
            <p:cNvSpPr>
              <a:spLocks noChangeAspect="1"/>
            </p:cNvSpPr>
            <p:nvPr/>
          </p:nvSpPr>
          <p:spPr>
            <a:xfrm>
              <a:off x="6144310" y="3858203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100</a:t>
              </a:r>
              <a:endParaRPr lang="en-US" b="1" dirty="0">
                <a:latin typeface="Arial"/>
                <a:cs typeface="Arial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30111" y="5117386"/>
              <a:ext cx="779184" cy="839444"/>
              <a:chOff x="4630111" y="4857581"/>
              <a:chExt cx="779184" cy="839444"/>
            </a:xfrm>
          </p:grpSpPr>
          <p:sp>
            <p:nvSpPr>
              <p:cNvPr id="299" name="Oval 452"/>
              <p:cNvSpPr>
                <a:spLocks noChangeAspect="1"/>
              </p:cNvSpPr>
              <p:nvPr/>
            </p:nvSpPr>
            <p:spPr>
              <a:xfrm>
                <a:off x="4651182" y="485758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05" name="Oval 452"/>
              <p:cNvSpPr>
                <a:spLocks noChangeAspect="1"/>
              </p:cNvSpPr>
              <p:nvPr/>
            </p:nvSpPr>
            <p:spPr>
              <a:xfrm>
                <a:off x="4630111" y="486559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06" name="Oval 452"/>
              <p:cNvSpPr>
                <a:spLocks noChangeAspect="1"/>
              </p:cNvSpPr>
              <p:nvPr/>
            </p:nvSpPr>
            <p:spPr>
              <a:xfrm>
                <a:off x="4673479" y="490168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Arial"/>
                    <a:cs typeface="Arial"/>
                  </a:rPr>
                  <a:t>200</a:t>
                </a:r>
                <a:endParaRPr lang="en-US" b="1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202708" y="2669344"/>
              <a:ext cx="952655" cy="975824"/>
              <a:chOff x="3187220" y="2406014"/>
              <a:chExt cx="952655" cy="975824"/>
            </a:xfrm>
          </p:grpSpPr>
          <p:sp>
            <p:nvSpPr>
              <p:cNvPr id="318" name="Oval 452"/>
              <p:cNvSpPr>
                <a:spLocks noChangeAspect="1"/>
              </p:cNvSpPr>
              <p:nvPr/>
            </p:nvSpPr>
            <p:spPr>
              <a:xfrm>
                <a:off x="3187220" y="2406014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19" name="Oval 452"/>
              <p:cNvSpPr>
                <a:spLocks noChangeAspect="1"/>
              </p:cNvSpPr>
              <p:nvPr/>
            </p:nvSpPr>
            <p:spPr>
              <a:xfrm>
                <a:off x="3230588" y="244211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0" name="Oval 452"/>
              <p:cNvSpPr>
                <a:spLocks noChangeAspect="1"/>
              </p:cNvSpPr>
              <p:nvPr/>
            </p:nvSpPr>
            <p:spPr>
              <a:xfrm>
                <a:off x="3273956" y="247820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1" name="Oval 452"/>
              <p:cNvSpPr>
                <a:spLocks noChangeAspect="1"/>
              </p:cNvSpPr>
              <p:nvPr/>
            </p:nvSpPr>
            <p:spPr>
              <a:xfrm>
                <a:off x="3317324" y="251430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2" name="Oval 452"/>
              <p:cNvSpPr>
                <a:spLocks noChangeAspect="1"/>
              </p:cNvSpPr>
              <p:nvPr/>
            </p:nvSpPr>
            <p:spPr>
              <a:xfrm>
                <a:off x="3360692" y="2550402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3" name="Oval 452"/>
              <p:cNvSpPr>
                <a:spLocks noChangeAspect="1"/>
              </p:cNvSpPr>
              <p:nvPr/>
            </p:nvSpPr>
            <p:spPr>
              <a:xfrm>
                <a:off x="3404059" y="258650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Arial"/>
                    <a:cs typeface="Arial"/>
                  </a:rPr>
                  <a:t>600</a:t>
                </a:r>
                <a:endParaRPr lang="en-US" b="1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520723" y="3715570"/>
              <a:ext cx="1083490" cy="1083302"/>
              <a:chOff x="4551699" y="3498710"/>
              <a:chExt cx="1083490" cy="1083302"/>
            </a:xfrm>
          </p:grpSpPr>
          <p:sp>
            <p:nvSpPr>
              <p:cNvPr id="324" name="Oval 452"/>
              <p:cNvSpPr>
                <a:spLocks noChangeAspect="1"/>
              </p:cNvSpPr>
              <p:nvPr/>
            </p:nvSpPr>
            <p:spPr>
              <a:xfrm>
                <a:off x="4551699" y="3498710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5" name="Oval 452"/>
              <p:cNvSpPr>
                <a:spLocks noChangeAspect="1"/>
              </p:cNvSpPr>
              <p:nvPr/>
            </p:nvSpPr>
            <p:spPr>
              <a:xfrm>
                <a:off x="4595067" y="353480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6" name="Oval 452"/>
              <p:cNvSpPr>
                <a:spLocks noChangeAspect="1"/>
              </p:cNvSpPr>
              <p:nvPr/>
            </p:nvSpPr>
            <p:spPr>
              <a:xfrm>
                <a:off x="4638435" y="3570904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7" name="Oval 452"/>
              <p:cNvSpPr>
                <a:spLocks noChangeAspect="1"/>
              </p:cNvSpPr>
              <p:nvPr/>
            </p:nvSpPr>
            <p:spPr>
              <a:xfrm>
                <a:off x="4681803" y="3607001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8" name="Oval 452"/>
              <p:cNvSpPr>
                <a:spLocks noChangeAspect="1"/>
              </p:cNvSpPr>
              <p:nvPr/>
            </p:nvSpPr>
            <p:spPr>
              <a:xfrm>
                <a:off x="4725171" y="3643098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29" name="Oval 452"/>
              <p:cNvSpPr>
                <a:spLocks noChangeAspect="1"/>
              </p:cNvSpPr>
              <p:nvPr/>
            </p:nvSpPr>
            <p:spPr>
              <a:xfrm>
                <a:off x="4768538" y="367919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6" name="Oval 452"/>
              <p:cNvSpPr>
                <a:spLocks noChangeAspect="1"/>
              </p:cNvSpPr>
              <p:nvPr/>
            </p:nvSpPr>
            <p:spPr>
              <a:xfrm>
                <a:off x="4811405" y="371422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7" name="Oval 452"/>
              <p:cNvSpPr>
                <a:spLocks noChangeAspect="1"/>
              </p:cNvSpPr>
              <p:nvPr/>
            </p:nvSpPr>
            <p:spPr>
              <a:xfrm>
                <a:off x="4855389" y="374270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8" name="Oval 452"/>
              <p:cNvSpPr>
                <a:spLocks noChangeAspect="1"/>
              </p:cNvSpPr>
              <p:nvPr/>
            </p:nvSpPr>
            <p:spPr>
              <a:xfrm>
                <a:off x="4899373" y="3786675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Arial"/>
                    <a:cs typeface="Arial"/>
                  </a:rPr>
                  <a:t>900</a:t>
                </a:r>
                <a:endParaRPr lang="en-US" b="1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057574" y="5045249"/>
              <a:ext cx="988600" cy="1019814"/>
              <a:chOff x="6057574" y="4688979"/>
              <a:chExt cx="988600" cy="1019814"/>
            </a:xfrm>
          </p:grpSpPr>
          <p:sp>
            <p:nvSpPr>
              <p:cNvPr id="330" name="Oval 452"/>
              <p:cNvSpPr>
                <a:spLocks noChangeAspect="1"/>
              </p:cNvSpPr>
              <p:nvPr/>
            </p:nvSpPr>
            <p:spPr>
              <a:xfrm>
                <a:off x="6057574" y="4688979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1" name="Oval 452"/>
              <p:cNvSpPr>
                <a:spLocks noChangeAspect="1"/>
              </p:cNvSpPr>
              <p:nvPr/>
            </p:nvSpPr>
            <p:spPr>
              <a:xfrm>
                <a:off x="6100942" y="472507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2" name="Oval 452"/>
              <p:cNvSpPr>
                <a:spLocks noChangeAspect="1"/>
              </p:cNvSpPr>
              <p:nvPr/>
            </p:nvSpPr>
            <p:spPr>
              <a:xfrm>
                <a:off x="6144310" y="4761173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3" name="Oval 452"/>
              <p:cNvSpPr>
                <a:spLocks noChangeAspect="1"/>
              </p:cNvSpPr>
              <p:nvPr/>
            </p:nvSpPr>
            <p:spPr>
              <a:xfrm>
                <a:off x="6187678" y="4797270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4" name="Oval 452"/>
              <p:cNvSpPr>
                <a:spLocks noChangeAspect="1"/>
              </p:cNvSpPr>
              <p:nvPr/>
            </p:nvSpPr>
            <p:spPr>
              <a:xfrm>
                <a:off x="6231046" y="4833367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5" name="Oval 452"/>
              <p:cNvSpPr>
                <a:spLocks noChangeAspect="1"/>
              </p:cNvSpPr>
              <p:nvPr/>
            </p:nvSpPr>
            <p:spPr>
              <a:xfrm>
                <a:off x="6274413" y="486946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500" b="1">
                  <a:latin typeface="Arial"/>
                  <a:cs typeface="Arial"/>
                </a:endParaRPr>
              </a:p>
            </p:txBody>
          </p:sp>
          <p:sp>
            <p:nvSpPr>
              <p:cNvPr id="339" name="Oval 452"/>
              <p:cNvSpPr>
                <a:spLocks noChangeAspect="1"/>
              </p:cNvSpPr>
              <p:nvPr/>
            </p:nvSpPr>
            <p:spPr>
              <a:xfrm>
                <a:off x="6310358" y="4913456"/>
                <a:ext cx="735816" cy="795337"/>
              </a:xfrm>
              <a:custGeom>
                <a:avLst/>
                <a:gdLst/>
                <a:ahLst/>
                <a:cxnLst/>
                <a:rect l="l" t="t" r="r" b="b"/>
                <a:pathLst>
                  <a:path w="1093910" h="1437568">
                    <a:moveTo>
                      <a:pt x="546955" y="0"/>
                    </a:moveTo>
                    <a:lnTo>
                      <a:pt x="601897" y="3640"/>
                    </a:lnTo>
                    <a:cubicBezTo>
                      <a:pt x="878254" y="40452"/>
                      <a:pt x="1093910" y="346584"/>
                      <a:pt x="1093910" y="718784"/>
                    </a:cubicBezTo>
                    <a:cubicBezTo>
                      <a:pt x="1093910" y="867664"/>
                      <a:pt x="1059405" y="1005973"/>
                      <a:pt x="1000312" y="1120703"/>
                    </a:cubicBezTo>
                    <a:lnTo>
                      <a:pt x="942932" y="1211924"/>
                    </a:lnTo>
                    <a:lnTo>
                      <a:pt x="918535" y="1243169"/>
                    </a:lnTo>
                    <a:lnTo>
                      <a:pt x="862255" y="1304078"/>
                    </a:lnTo>
                    <a:lnTo>
                      <a:pt x="827487" y="1332523"/>
                    </a:lnTo>
                    <a:lnTo>
                      <a:pt x="759188" y="1381149"/>
                    </a:lnTo>
                    <a:lnTo>
                      <a:pt x="658002" y="1422348"/>
                    </a:lnTo>
                    <a:lnTo>
                      <a:pt x="644205" y="1425460"/>
                    </a:lnTo>
                    <a:lnTo>
                      <a:pt x="604283" y="1433451"/>
                    </a:lnTo>
                    <a:lnTo>
                      <a:pt x="565578" y="1436334"/>
                    </a:lnTo>
                    <a:lnTo>
                      <a:pt x="546955" y="1437568"/>
                    </a:lnTo>
                    <a:lnTo>
                      <a:pt x="492013" y="1433929"/>
                    </a:lnTo>
                    <a:cubicBezTo>
                      <a:pt x="215657" y="1397116"/>
                      <a:pt x="0" y="1090984"/>
                      <a:pt x="0" y="718784"/>
                    </a:cubicBezTo>
                    <a:cubicBezTo>
                      <a:pt x="0" y="569904"/>
                      <a:pt x="34505" y="431595"/>
                      <a:pt x="93598" y="316865"/>
                    </a:cubicBezTo>
                    <a:lnTo>
                      <a:pt x="150978" y="225645"/>
                    </a:lnTo>
                    <a:lnTo>
                      <a:pt x="175376" y="194398"/>
                    </a:lnTo>
                    <a:lnTo>
                      <a:pt x="231656" y="133491"/>
                    </a:lnTo>
                    <a:lnTo>
                      <a:pt x="266424" y="105045"/>
                    </a:lnTo>
                    <a:lnTo>
                      <a:pt x="334723" y="56419"/>
                    </a:lnTo>
                    <a:lnTo>
                      <a:pt x="435908" y="15220"/>
                    </a:lnTo>
                    <a:lnTo>
                      <a:pt x="449706" y="12109"/>
                    </a:lnTo>
                    <a:lnTo>
                      <a:pt x="489628" y="4117"/>
                    </a:lnTo>
                    <a:lnTo>
                      <a:pt x="528332" y="1234"/>
                    </a:lnTo>
                    <a:close/>
                  </a:path>
                </a:pathLst>
              </a:custGeom>
              <a:solidFill>
                <a:srgbClr val="8064A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Arial"/>
                    <a:cs typeface="Arial"/>
                  </a:rPr>
                  <a:t>700</a:t>
                </a:r>
                <a:endParaRPr lang="en-US"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340" name="Oval 452"/>
            <p:cNvSpPr>
              <a:spLocks noChangeAspect="1"/>
            </p:cNvSpPr>
            <p:nvPr/>
          </p:nvSpPr>
          <p:spPr>
            <a:xfrm>
              <a:off x="3270696" y="5157488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100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42" name="Oval 452"/>
            <p:cNvSpPr>
              <a:spLocks noChangeAspect="1"/>
            </p:cNvSpPr>
            <p:nvPr/>
          </p:nvSpPr>
          <p:spPr>
            <a:xfrm>
              <a:off x="6144310" y="2680481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100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43" name="Oval 452"/>
            <p:cNvSpPr>
              <a:spLocks noChangeAspect="1"/>
            </p:cNvSpPr>
            <p:nvPr/>
          </p:nvSpPr>
          <p:spPr>
            <a:xfrm>
              <a:off x="4716847" y="2659556"/>
              <a:ext cx="735816" cy="795337"/>
            </a:xfrm>
            <a:custGeom>
              <a:avLst/>
              <a:gdLst/>
              <a:ahLst/>
              <a:cxnLst/>
              <a:rect l="l" t="t" r="r" b="b"/>
              <a:pathLst>
                <a:path w="1093910" h="1437568">
                  <a:moveTo>
                    <a:pt x="546955" y="0"/>
                  </a:moveTo>
                  <a:lnTo>
                    <a:pt x="601897" y="3640"/>
                  </a:lnTo>
                  <a:cubicBezTo>
                    <a:pt x="878254" y="40452"/>
                    <a:pt x="1093910" y="346584"/>
                    <a:pt x="1093910" y="718784"/>
                  </a:cubicBezTo>
                  <a:cubicBezTo>
                    <a:pt x="1093910" y="867664"/>
                    <a:pt x="1059405" y="1005973"/>
                    <a:pt x="1000312" y="1120703"/>
                  </a:cubicBezTo>
                  <a:lnTo>
                    <a:pt x="942932" y="1211924"/>
                  </a:lnTo>
                  <a:lnTo>
                    <a:pt x="918535" y="1243169"/>
                  </a:lnTo>
                  <a:lnTo>
                    <a:pt x="862255" y="1304078"/>
                  </a:lnTo>
                  <a:lnTo>
                    <a:pt x="827487" y="1332523"/>
                  </a:lnTo>
                  <a:lnTo>
                    <a:pt x="759188" y="1381149"/>
                  </a:lnTo>
                  <a:lnTo>
                    <a:pt x="658002" y="1422348"/>
                  </a:lnTo>
                  <a:lnTo>
                    <a:pt x="644205" y="1425460"/>
                  </a:lnTo>
                  <a:lnTo>
                    <a:pt x="604283" y="1433451"/>
                  </a:lnTo>
                  <a:lnTo>
                    <a:pt x="565578" y="1436334"/>
                  </a:lnTo>
                  <a:lnTo>
                    <a:pt x="546955" y="1437568"/>
                  </a:lnTo>
                  <a:lnTo>
                    <a:pt x="492013" y="1433929"/>
                  </a:lnTo>
                  <a:cubicBezTo>
                    <a:pt x="215657" y="1397116"/>
                    <a:pt x="0" y="1090984"/>
                    <a:pt x="0" y="718784"/>
                  </a:cubicBezTo>
                  <a:cubicBezTo>
                    <a:pt x="0" y="569904"/>
                    <a:pt x="34505" y="431595"/>
                    <a:pt x="93598" y="316865"/>
                  </a:cubicBezTo>
                  <a:lnTo>
                    <a:pt x="150978" y="225645"/>
                  </a:lnTo>
                  <a:lnTo>
                    <a:pt x="175376" y="194398"/>
                  </a:lnTo>
                  <a:lnTo>
                    <a:pt x="231656" y="133491"/>
                  </a:lnTo>
                  <a:lnTo>
                    <a:pt x="266424" y="105045"/>
                  </a:lnTo>
                  <a:lnTo>
                    <a:pt x="334723" y="56419"/>
                  </a:lnTo>
                  <a:lnTo>
                    <a:pt x="435908" y="15220"/>
                  </a:lnTo>
                  <a:lnTo>
                    <a:pt x="449706" y="12109"/>
                  </a:lnTo>
                  <a:lnTo>
                    <a:pt x="489628" y="4117"/>
                  </a:lnTo>
                  <a:lnTo>
                    <a:pt x="528332" y="1234"/>
                  </a:lnTo>
                  <a:close/>
                </a:path>
              </a:pathLst>
            </a:custGeom>
            <a:solidFill>
              <a:srgbClr val="8064A2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100</a:t>
              </a:r>
              <a:endParaRPr lang="en-US" b="1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2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207" name="Group 206"/>
          <p:cNvGrpSpPr>
            <a:grpSpLocks noChangeAspect="1"/>
          </p:cNvGrpSpPr>
          <p:nvPr/>
        </p:nvGrpSpPr>
        <p:grpSpPr>
          <a:xfrm>
            <a:off x="7077150" y="3020755"/>
            <a:ext cx="1839267" cy="1724424"/>
            <a:chOff x="12034586" y="2471869"/>
            <a:chExt cx="3040582" cy="3063362"/>
          </a:xfrm>
        </p:grpSpPr>
        <p:sp>
          <p:nvSpPr>
            <p:cNvPr id="217" name="Oval 382"/>
            <p:cNvSpPr/>
            <p:nvPr/>
          </p:nvSpPr>
          <p:spPr>
            <a:xfrm>
              <a:off x="12034586" y="2471869"/>
              <a:ext cx="3040582" cy="3063362"/>
            </a:xfrm>
            <a:custGeom>
              <a:avLst/>
              <a:gdLst/>
              <a:ahLst/>
              <a:cxnLst/>
              <a:rect l="l" t="t" r="r" b="b"/>
              <a:pathLst>
                <a:path w="3040582" h="3063362">
                  <a:moveTo>
                    <a:pt x="1869359" y="0"/>
                  </a:moveTo>
                  <a:cubicBezTo>
                    <a:pt x="2516208" y="0"/>
                    <a:pt x="3040582" y="685757"/>
                    <a:pt x="3040582" y="1531681"/>
                  </a:cubicBezTo>
                  <a:cubicBezTo>
                    <a:pt x="3040582" y="2377605"/>
                    <a:pt x="2516208" y="3063362"/>
                    <a:pt x="1869359" y="3063362"/>
                  </a:cubicBezTo>
                  <a:cubicBezTo>
                    <a:pt x="1384222" y="3063362"/>
                    <a:pt x="967978" y="2677624"/>
                    <a:pt x="790176" y="2127881"/>
                  </a:cubicBezTo>
                  <a:lnTo>
                    <a:pt x="786261" y="2113892"/>
                  </a:lnTo>
                  <a:lnTo>
                    <a:pt x="728969" y="2153704"/>
                  </a:lnTo>
                  <a:cubicBezTo>
                    <a:pt x="662277" y="2192557"/>
                    <a:pt x="587496" y="2214330"/>
                    <a:pt x="508509" y="2214330"/>
                  </a:cubicBezTo>
                  <a:cubicBezTo>
                    <a:pt x="227667" y="2214330"/>
                    <a:pt x="0" y="1939078"/>
                    <a:pt x="0" y="1599539"/>
                  </a:cubicBezTo>
                  <a:cubicBezTo>
                    <a:pt x="0" y="1260000"/>
                    <a:pt x="227667" y="984749"/>
                    <a:pt x="508509" y="984749"/>
                  </a:cubicBezTo>
                  <a:cubicBezTo>
                    <a:pt x="587496" y="984749"/>
                    <a:pt x="662277" y="1006522"/>
                    <a:pt x="728969" y="1045374"/>
                  </a:cubicBezTo>
                  <a:lnTo>
                    <a:pt x="754463" y="1063090"/>
                  </a:lnTo>
                  <a:lnTo>
                    <a:pt x="790176" y="935482"/>
                  </a:lnTo>
                  <a:cubicBezTo>
                    <a:pt x="967978" y="385738"/>
                    <a:pt x="1384222" y="0"/>
                    <a:pt x="18693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82"/>
            <p:cNvSpPr/>
            <p:nvPr/>
          </p:nvSpPr>
          <p:spPr>
            <a:xfrm>
              <a:off x="12034587" y="3451818"/>
              <a:ext cx="699533" cy="1229581"/>
            </a:xfrm>
            <a:custGeom>
              <a:avLst/>
              <a:gdLst/>
              <a:ahLst/>
              <a:cxnLst/>
              <a:rect l="l" t="t" r="r" b="b"/>
              <a:pathLst>
                <a:path w="699533" h="1229581">
                  <a:moveTo>
                    <a:pt x="508509" y="0"/>
                  </a:moveTo>
                  <a:cubicBezTo>
                    <a:pt x="548003" y="0"/>
                    <a:pt x="586445" y="5443"/>
                    <a:pt x="623350" y="15743"/>
                  </a:cubicBezTo>
                  <a:lnTo>
                    <a:pt x="699533" y="48116"/>
                  </a:lnTo>
                  <a:lnTo>
                    <a:pt x="699533" y="1181464"/>
                  </a:lnTo>
                  <a:lnTo>
                    <a:pt x="623350" y="1213838"/>
                  </a:lnTo>
                  <a:cubicBezTo>
                    <a:pt x="586445" y="1224138"/>
                    <a:pt x="548003" y="1229581"/>
                    <a:pt x="508509" y="1229581"/>
                  </a:cubicBezTo>
                  <a:cubicBezTo>
                    <a:pt x="227667" y="1229581"/>
                    <a:pt x="0" y="954329"/>
                    <a:pt x="0" y="614790"/>
                  </a:cubicBezTo>
                  <a:cubicBezTo>
                    <a:pt x="0" y="275251"/>
                    <a:pt x="227667" y="0"/>
                    <a:pt x="508509" y="0"/>
                  </a:cubicBez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2700108" y="3536779"/>
              <a:ext cx="318859" cy="105211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>
            <a:grpSpLocks noChangeAspect="1"/>
          </p:cNvGrpSpPr>
          <p:nvPr/>
        </p:nvGrpSpPr>
        <p:grpSpPr>
          <a:xfrm>
            <a:off x="6951784" y="4920665"/>
            <a:ext cx="1964633" cy="1724425"/>
            <a:chOff x="16398843" y="10504392"/>
            <a:chExt cx="3247833" cy="3063362"/>
          </a:xfrm>
        </p:grpSpPr>
        <p:sp>
          <p:nvSpPr>
            <p:cNvPr id="211" name="Oval 395"/>
            <p:cNvSpPr/>
            <p:nvPr/>
          </p:nvSpPr>
          <p:spPr>
            <a:xfrm>
              <a:off x="17208932" y="10504392"/>
              <a:ext cx="2437744" cy="3063362"/>
            </a:xfrm>
            <a:custGeom>
              <a:avLst/>
              <a:gdLst/>
              <a:ahLst/>
              <a:cxnLst/>
              <a:rect l="l" t="t" r="r" b="b"/>
              <a:pathLst>
                <a:path w="2437744" h="3063362">
                  <a:moveTo>
                    <a:pt x="1266522" y="0"/>
                  </a:moveTo>
                  <a:cubicBezTo>
                    <a:pt x="1913372" y="0"/>
                    <a:pt x="2437744" y="685757"/>
                    <a:pt x="2437744" y="1531681"/>
                  </a:cubicBezTo>
                  <a:cubicBezTo>
                    <a:pt x="2437744" y="2377605"/>
                    <a:pt x="1913372" y="3063362"/>
                    <a:pt x="1266522" y="3063362"/>
                  </a:cubicBezTo>
                  <a:cubicBezTo>
                    <a:pt x="781384" y="3063362"/>
                    <a:pt x="365140" y="2677624"/>
                    <a:pt x="187340" y="2127881"/>
                  </a:cubicBezTo>
                  <a:lnTo>
                    <a:pt x="179404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63044" y="1022288"/>
                  </a:lnTo>
                  <a:lnTo>
                    <a:pt x="187340" y="935482"/>
                  </a:lnTo>
                  <a:cubicBezTo>
                    <a:pt x="365140" y="385738"/>
                    <a:pt x="781384" y="0"/>
                    <a:pt x="126652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395"/>
            <p:cNvSpPr/>
            <p:nvPr/>
          </p:nvSpPr>
          <p:spPr>
            <a:xfrm>
              <a:off x="16398843" y="11362657"/>
              <a:ext cx="914192" cy="1415405"/>
            </a:xfrm>
            <a:custGeom>
              <a:avLst/>
              <a:gdLst/>
              <a:ahLst/>
              <a:cxnLst/>
              <a:rect l="l" t="t" r="r" b="b"/>
              <a:pathLst>
                <a:path w="914192" h="1415405">
                  <a:moveTo>
                    <a:pt x="862142" y="0"/>
                  </a:moveTo>
                  <a:lnTo>
                    <a:pt x="862142" y="176197"/>
                  </a:lnTo>
                  <a:lnTo>
                    <a:pt x="914192" y="176197"/>
                  </a:lnTo>
                  <a:lnTo>
                    <a:pt x="914192" y="1253430"/>
                  </a:lnTo>
                  <a:lnTo>
                    <a:pt x="862142" y="1253430"/>
                  </a:lnTo>
                  <a:lnTo>
                    <a:pt x="862142" y="1415405"/>
                  </a:lnTo>
                  <a:lnTo>
                    <a:pt x="0" y="707702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7260985" y="11569302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>
            <a:grpSpLocks noChangeAspect="1"/>
          </p:cNvGrpSpPr>
          <p:nvPr/>
        </p:nvGrpSpPr>
        <p:grpSpPr>
          <a:xfrm>
            <a:off x="3626099" y="4938550"/>
            <a:ext cx="2079224" cy="1724423"/>
            <a:chOff x="14932552" y="14427124"/>
            <a:chExt cx="3437277" cy="3063361"/>
          </a:xfrm>
        </p:grpSpPr>
        <p:grpSp>
          <p:nvGrpSpPr>
            <p:cNvPr id="288" name="Group 287"/>
            <p:cNvGrpSpPr/>
            <p:nvPr/>
          </p:nvGrpSpPr>
          <p:grpSpPr>
            <a:xfrm>
              <a:off x="14932552" y="14427124"/>
              <a:ext cx="3437277" cy="3063361"/>
              <a:chOff x="14932552" y="14427124"/>
              <a:chExt cx="3437277" cy="3063361"/>
            </a:xfrm>
          </p:grpSpPr>
          <p:sp>
            <p:nvSpPr>
              <p:cNvPr id="290" name="Oval 452"/>
              <p:cNvSpPr/>
              <p:nvPr/>
            </p:nvSpPr>
            <p:spPr>
              <a:xfrm>
                <a:off x="14932552" y="14427124"/>
                <a:ext cx="2241743" cy="3063361"/>
              </a:xfrm>
              <a:custGeom>
                <a:avLst/>
                <a:gdLst/>
                <a:ahLst/>
                <a:cxnLst/>
                <a:rect l="l" t="t" r="r" b="b"/>
                <a:pathLst>
                  <a:path w="2241743" h="3063361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2241743" y="523730"/>
                    </a:lnTo>
                    <a:lnTo>
                      <a:pt x="2241743" y="2437199"/>
                    </a:lnTo>
                    <a:lnTo>
                      <a:pt x="2114321" y="2437199"/>
                    </a:lnTo>
                    <a:lnTo>
                      <a:pt x="2074997" y="2505973"/>
                    </a:lnTo>
                    <a:cubicBezTo>
                      <a:pt x="1860177" y="2846385"/>
                      <a:pt x="1535076" y="3063361"/>
                      <a:pt x="1171223" y="3063361"/>
                    </a:cubicBezTo>
                    <a:cubicBezTo>
                      <a:pt x="524374" y="3063361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452"/>
              <p:cNvSpPr/>
              <p:nvPr/>
            </p:nvSpPr>
            <p:spPr>
              <a:xfrm>
                <a:off x="17179449" y="14953536"/>
                <a:ext cx="1190380" cy="1913468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E4E4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9" name="Rectangle 288"/>
            <p:cNvSpPr/>
            <p:nvPr/>
          </p:nvSpPr>
          <p:spPr>
            <a:xfrm>
              <a:off x="17015025" y="14988888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3605317" y="3020754"/>
            <a:ext cx="2067143" cy="1724425"/>
            <a:chOff x="-10783039" y="2455183"/>
            <a:chExt cx="3417299" cy="3063362"/>
          </a:xfrm>
        </p:grpSpPr>
        <p:sp>
          <p:nvSpPr>
            <p:cNvPr id="302" name="Oval 119"/>
            <p:cNvSpPr/>
            <p:nvPr/>
          </p:nvSpPr>
          <p:spPr>
            <a:xfrm>
              <a:off x="-10783039" y="2455183"/>
              <a:ext cx="3417298" cy="3063362"/>
            </a:xfrm>
            <a:custGeom>
              <a:avLst/>
              <a:gdLst/>
              <a:ahLst/>
              <a:cxnLst/>
              <a:rect l="l" t="t" r="r" b="b"/>
              <a:pathLst>
                <a:path w="3417298" h="3063362">
                  <a:moveTo>
                    <a:pt x="1171223" y="0"/>
                  </a:moveTo>
                  <a:cubicBezTo>
                    <a:pt x="1535076" y="0"/>
                    <a:pt x="1860177" y="216978"/>
                    <a:pt x="2074996" y="557390"/>
                  </a:cubicBezTo>
                  <a:lnTo>
                    <a:pt x="2122623" y="640682"/>
                  </a:lnTo>
                  <a:lnTo>
                    <a:pt x="3417298" y="640682"/>
                  </a:lnTo>
                  <a:lnTo>
                    <a:pt x="3417298" y="835127"/>
                  </a:lnTo>
                  <a:lnTo>
                    <a:pt x="3413326" y="832406"/>
                  </a:lnTo>
                  <a:cubicBezTo>
                    <a:pt x="3341640" y="794160"/>
                    <a:pt x="3262824" y="773011"/>
                    <a:pt x="3180093" y="773011"/>
                  </a:cubicBezTo>
                  <a:cubicBezTo>
                    <a:pt x="2849167" y="773011"/>
                    <a:pt x="2580898" y="1111401"/>
                    <a:pt x="2580898" y="1528829"/>
                  </a:cubicBezTo>
                  <a:cubicBezTo>
                    <a:pt x="2580898" y="1946257"/>
                    <a:pt x="2849167" y="2284648"/>
                    <a:pt x="3180093" y="2284648"/>
                  </a:cubicBezTo>
                  <a:cubicBezTo>
                    <a:pt x="3262824" y="2284647"/>
                    <a:pt x="3341640" y="2263498"/>
                    <a:pt x="3413326" y="2225252"/>
                  </a:cubicBezTo>
                  <a:lnTo>
                    <a:pt x="3417298" y="2222533"/>
                  </a:lnTo>
                  <a:lnTo>
                    <a:pt x="3417298" y="2403753"/>
                  </a:lnTo>
                  <a:lnTo>
                    <a:pt x="2133446" y="2403753"/>
                  </a:lnTo>
                  <a:lnTo>
                    <a:pt x="2074996" y="2505972"/>
                  </a:lnTo>
                  <a:cubicBezTo>
                    <a:pt x="1860177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119"/>
            <p:cNvSpPr/>
            <p:nvPr/>
          </p:nvSpPr>
          <p:spPr>
            <a:xfrm>
              <a:off x="-8516803" y="3087126"/>
              <a:ext cx="1151063" cy="1763071"/>
            </a:xfrm>
            <a:custGeom>
              <a:avLst/>
              <a:gdLst/>
              <a:ahLst/>
              <a:cxnLst/>
              <a:rect l="l" t="t" r="r" b="b"/>
              <a:pathLst>
                <a:path w="1151063" h="1763071">
                  <a:moveTo>
                    <a:pt x="0" y="0"/>
                  </a:moveTo>
                  <a:lnTo>
                    <a:pt x="1151063" y="0"/>
                  </a:lnTo>
                  <a:lnTo>
                    <a:pt x="1151063" y="194445"/>
                  </a:lnTo>
                  <a:lnTo>
                    <a:pt x="1147091" y="191724"/>
                  </a:lnTo>
                  <a:cubicBezTo>
                    <a:pt x="1075405" y="153478"/>
                    <a:pt x="996589" y="132329"/>
                    <a:pt x="913858" y="132329"/>
                  </a:cubicBezTo>
                  <a:cubicBezTo>
                    <a:pt x="582932" y="132329"/>
                    <a:pt x="314663" y="470719"/>
                    <a:pt x="314663" y="888147"/>
                  </a:cubicBezTo>
                  <a:cubicBezTo>
                    <a:pt x="314663" y="1305575"/>
                    <a:pt x="582932" y="1643966"/>
                    <a:pt x="913858" y="1643966"/>
                  </a:cubicBezTo>
                  <a:cubicBezTo>
                    <a:pt x="996589" y="1643965"/>
                    <a:pt x="1075405" y="1622816"/>
                    <a:pt x="1147091" y="1584570"/>
                  </a:cubicBezTo>
                  <a:lnTo>
                    <a:pt x="1151063" y="1581851"/>
                  </a:lnTo>
                  <a:lnTo>
                    <a:pt x="1151063" y="1763071"/>
                  </a:lnTo>
                  <a:lnTo>
                    <a:pt x="0" y="1763071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-8689724" y="3130784"/>
              <a:ext cx="216620" cy="168634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>
            <a:grpSpLocks noChangeAspect="1"/>
          </p:cNvGrpSpPr>
          <p:nvPr/>
        </p:nvGrpSpPr>
        <p:grpSpPr>
          <a:xfrm>
            <a:off x="3626099" y="1146224"/>
            <a:ext cx="2047664" cy="1724423"/>
            <a:chOff x="-5626048" y="2471869"/>
            <a:chExt cx="3385096" cy="3063362"/>
          </a:xfrm>
        </p:grpSpPr>
        <p:sp>
          <p:nvSpPr>
            <p:cNvPr id="310" name="Oval 452"/>
            <p:cNvSpPr/>
            <p:nvPr/>
          </p:nvSpPr>
          <p:spPr>
            <a:xfrm>
              <a:off x="-5626048" y="2471869"/>
              <a:ext cx="3385096" cy="3063362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452"/>
            <p:cNvSpPr/>
            <p:nvPr/>
          </p:nvSpPr>
          <p:spPr>
            <a:xfrm>
              <a:off x="-3379150" y="2998282"/>
              <a:ext cx="1136044" cy="191346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-3543574" y="3033634"/>
              <a:ext cx="216620" cy="1849374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>
            <a:grpSpLocks noChangeAspect="1"/>
          </p:cNvGrpSpPr>
          <p:nvPr/>
        </p:nvGrpSpPr>
        <p:grpSpPr>
          <a:xfrm>
            <a:off x="7109157" y="1146224"/>
            <a:ext cx="1807260" cy="1724423"/>
            <a:chOff x="-5476770" y="1898121"/>
            <a:chExt cx="2987673" cy="3063362"/>
          </a:xfrm>
        </p:grpSpPr>
        <p:sp>
          <p:nvSpPr>
            <p:cNvPr id="314" name="Oval 395"/>
            <p:cNvSpPr/>
            <p:nvPr/>
          </p:nvSpPr>
          <p:spPr>
            <a:xfrm>
              <a:off x="-4937435" y="1898121"/>
              <a:ext cx="2448338" cy="3063362"/>
            </a:xfrm>
            <a:custGeom>
              <a:avLst/>
              <a:gdLst/>
              <a:ahLst/>
              <a:cxnLst/>
              <a:rect l="l" t="t" r="r" b="b"/>
              <a:pathLst>
                <a:path w="2448338" h="3063362">
                  <a:moveTo>
                    <a:pt x="1277115" y="0"/>
                  </a:moveTo>
                  <a:cubicBezTo>
                    <a:pt x="1923964" y="0"/>
                    <a:pt x="2448338" y="685757"/>
                    <a:pt x="2448338" y="1531681"/>
                  </a:cubicBezTo>
                  <a:cubicBezTo>
                    <a:pt x="2448338" y="2377605"/>
                    <a:pt x="1923964" y="3063362"/>
                    <a:pt x="1277115" y="3063362"/>
                  </a:cubicBezTo>
                  <a:cubicBezTo>
                    <a:pt x="791978" y="3063362"/>
                    <a:pt x="375734" y="2677624"/>
                    <a:pt x="197933" y="2127881"/>
                  </a:cubicBezTo>
                  <a:lnTo>
                    <a:pt x="189996" y="2099521"/>
                  </a:lnTo>
                  <a:lnTo>
                    <a:pt x="0" y="2099521"/>
                  </a:lnTo>
                  <a:lnTo>
                    <a:pt x="0" y="1022288"/>
                  </a:lnTo>
                  <a:lnTo>
                    <a:pt x="173638" y="1022288"/>
                  </a:lnTo>
                  <a:lnTo>
                    <a:pt x="197933" y="935482"/>
                  </a:lnTo>
                  <a:cubicBezTo>
                    <a:pt x="375734" y="385738"/>
                    <a:pt x="791978" y="0"/>
                    <a:pt x="127711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95"/>
            <p:cNvSpPr/>
            <p:nvPr/>
          </p:nvSpPr>
          <p:spPr>
            <a:xfrm>
              <a:off x="-5476770" y="2928392"/>
              <a:ext cx="654031" cy="1077233"/>
            </a:xfrm>
            <a:custGeom>
              <a:avLst/>
              <a:gdLst/>
              <a:ahLst/>
              <a:cxnLst/>
              <a:rect l="l" t="t" r="r" b="b"/>
              <a:pathLst>
                <a:path w="654031" h="1077233">
                  <a:moveTo>
                    <a:pt x="0" y="0"/>
                  </a:moveTo>
                  <a:lnTo>
                    <a:pt x="654031" y="0"/>
                  </a:lnTo>
                  <a:lnTo>
                    <a:pt x="654031" y="1077233"/>
                  </a:lnTo>
                  <a:lnTo>
                    <a:pt x="0" y="1077233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-4874789" y="2963031"/>
              <a:ext cx="318859" cy="10075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31440" y="1341892"/>
            <a:ext cx="2248087" cy="5141188"/>
            <a:chOff x="356498" y="1850753"/>
            <a:chExt cx="1950245" cy="4460048"/>
          </a:xfrm>
        </p:grpSpPr>
        <p:grpSp>
          <p:nvGrpSpPr>
            <p:cNvPr id="83" name="Group 82"/>
            <p:cNvGrpSpPr/>
            <p:nvPr/>
          </p:nvGrpSpPr>
          <p:grpSpPr>
            <a:xfrm>
              <a:off x="432838" y="3467919"/>
              <a:ext cx="631775" cy="1066480"/>
              <a:chOff x="1405278" y="2000779"/>
              <a:chExt cx="550514" cy="776124"/>
            </a:xfrm>
          </p:grpSpPr>
          <p:sp>
            <p:nvSpPr>
              <p:cNvPr id="139" name="Rectangle 2"/>
              <p:cNvSpPr/>
              <p:nvPr/>
            </p:nvSpPr>
            <p:spPr>
              <a:xfrm flipH="1">
                <a:off x="1459613" y="2060996"/>
                <a:ext cx="477580" cy="71590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6200000" flipH="1">
                <a:off x="1645173" y="1760884"/>
                <a:ext cx="70723" cy="550514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678467" y="2621096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6483" y="2618250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64191" y="226770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rot="1801157">
                <a:off x="1511541" y="219833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rot="1801157">
                <a:off x="1589174" y="2239908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rot="8717607">
                <a:off x="1590325" y="2367458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rot="8717607">
                <a:off x="1519590" y="2419912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rot="10800000">
                <a:off x="1796914" y="209596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rot="10800000">
                <a:off x="1708899" y="2098807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529633" y="2590995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806045" y="243928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 flipV="1">
                <a:off x="1458976" y="2016500"/>
                <a:ext cx="0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937192" y="2016500"/>
                <a:ext cx="3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356498" y="4922778"/>
              <a:ext cx="781281" cy="1388023"/>
              <a:chOff x="-22775321" y="13881374"/>
              <a:chExt cx="3584372" cy="5173171"/>
            </a:xfrm>
          </p:grpSpPr>
          <p:sp>
            <p:nvSpPr>
              <p:cNvPr id="122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85" name="Down Arrow 84"/>
            <p:cNvSpPr>
              <a:spLocks/>
            </p:cNvSpPr>
            <p:nvPr/>
          </p:nvSpPr>
          <p:spPr>
            <a:xfrm flipH="1">
              <a:off x="649807" y="4621294"/>
              <a:ext cx="231449" cy="324970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208"/>
            <p:cNvSpPr/>
            <p:nvPr/>
          </p:nvSpPr>
          <p:spPr>
            <a:xfrm flipH="1">
              <a:off x="806714" y="2823868"/>
              <a:ext cx="184031" cy="74570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flipH="1">
              <a:off x="838224" y="3268019"/>
              <a:ext cx="117794" cy="12262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" name="Rectangle 23"/>
            <p:cNvSpPr/>
            <p:nvPr/>
          </p:nvSpPr>
          <p:spPr>
            <a:xfrm>
              <a:off x="562811" y="2823869"/>
              <a:ext cx="184031" cy="753469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7158" y="3268502"/>
              <a:ext cx="117794" cy="122623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1000688" y="2823868"/>
              <a:ext cx="1306055" cy="40854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86780" y="2823869"/>
              <a:ext cx="59958" cy="40495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 rot="5400000">
              <a:off x="679709" y="3094464"/>
              <a:ext cx="197036" cy="4629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86780" y="1850753"/>
              <a:ext cx="1819961" cy="973115"/>
              <a:chOff x="1463682" y="381301"/>
              <a:chExt cx="1532565" cy="778619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1483540" y="424613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57325" y="640165"/>
                <a:ext cx="511067" cy="458134"/>
                <a:chOff x="-10783039" y="2455183"/>
                <a:chExt cx="3417299" cy="3063362"/>
              </a:xfrm>
            </p:grpSpPr>
            <p:sp>
              <p:nvSpPr>
                <p:cNvPr id="119" name="Oval 119"/>
                <p:cNvSpPr/>
                <p:nvPr/>
              </p:nvSpPr>
              <p:spPr>
                <a:xfrm>
                  <a:off x="-10783039" y="2455183"/>
                  <a:ext cx="341729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298" h="3063362">
                      <a:moveTo>
                        <a:pt x="1171223" y="0"/>
                      </a:moveTo>
                      <a:cubicBezTo>
                        <a:pt x="1535076" y="0"/>
                        <a:pt x="1860177" y="216978"/>
                        <a:pt x="2074996" y="557390"/>
                      </a:cubicBezTo>
                      <a:lnTo>
                        <a:pt x="2122623" y="640682"/>
                      </a:lnTo>
                      <a:lnTo>
                        <a:pt x="3417298" y="640682"/>
                      </a:lnTo>
                      <a:lnTo>
                        <a:pt x="3417298" y="835127"/>
                      </a:lnTo>
                      <a:lnTo>
                        <a:pt x="3413326" y="832406"/>
                      </a:lnTo>
                      <a:cubicBezTo>
                        <a:pt x="3341640" y="794160"/>
                        <a:pt x="3262824" y="773011"/>
                        <a:pt x="3180093" y="773011"/>
                      </a:cubicBezTo>
                      <a:cubicBezTo>
                        <a:pt x="2849167" y="773011"/>
                        <a:pt x="2580898" y="1111401"/>
                        <a:pt x="2580898" y="1528829"/>
                      </a:cubicBezTo>
                      <a:cubicBezTo>
                        <a:pt x="2580898" y="1946257"/>
                        <a:pt x="2849167" y="2284648"/>
                        <a:pt x="3180093" y="2284648"/>
                      </a:cubicBezTo>
                      <a:cubicBezTo>
                        <a:pt x="3262824" y="2284647"/>
                        <a:pt x="3341640" y="2263498"/>
                        <a:pt x="3413326" y="2225252"/>
                      </a:cubicBezTo>
                      <a:lnTo>
                        <a:pt x="3417298" y="2222533"/>
                      </a:lnTo>
                      <a:lnTo>
                        <a:pt x="3417298" y="2403753"/>
                      </a:lnTo>
                      <a:lnTo>
                        <a:pt x="2133446" y="2403753"/>
                      </a:lnTo>
                      <a:lnTo>
                        <a:pt x="2074996" y="2505972"/>
                      </a:lnTo>
                      <a:cubicBezTo>
                        <a:pt x="1860177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8516803" y="3087126"/>
                  <a:ext cx="1151063" cy="176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-8689724" y="3130784"/>
                  <a:ext cx="216620" cy="168634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591858" y="553218"/>
                <a:ext cx="506251" cy="458134"/>
                <a:chOff x="-5626048" y="2471869"/>
                <a:chExt cx="3385096" cy="3063362"/>
              </a:xfrm>
            </p:grpSpPr>
            <p:sp>
              <p:nvSpPr>
                <p:cNvPr id="116" name="Oval 452"/>
                <p:cNvSpPr/>
                <p:nvPr/>
              </p:nvSpPr>
              <p:spPr>
                <a:xfrm>
                  <a:off x="-5626048" y="2471869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452"/>
                <p:cNvSpPr/>
                <p:nvPr/>
              </p:nvSpPr>
              <p:spPr>
                <a:xfrm>
                  <a:off x="-3379150" y="2998282"/>
                  <a:ext cx="1136044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-3543574" y="3033634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527571" y="439904"/>
                <a:ext cx="514054" cy="458134"/>
                <a:chOff x="14932552" y="14427124"/>
                <a:chExt cx="3437277" cy="306336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14932552" y="14427124"/>
                  <a:ext cx="3437277" cy="3063361"/>
                  <a:chOff x="14932552" y="14427124"/>
                  <a:chExt cx="3437277" cy="3063361"/>
                </a:xfrm>
              </p:grpSpPr>
              <p:sp>
                <p:nvSpPr>
                  <p:cNvPr id="114" name="Oval 452"/>
                  <p:cNvSpPr/>
                  <p:nvPr/>
                </p:nvSpPr>
                <p:spPr>
                  <a:xfrm>
                    <a:off x="14932552" y="14427124"/>
                    <a:ext cx="2241743" cy="306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743" h="3063361">
                        <a:moveTo>
                          <a:pt x="1171223" y="0"/>
                        </a:moveTo>
                        <a:cubicBezTo>
                          <a:pt x="1494648" y="0"/>
                          <a:pt x="1787453" y="171439"/>
                          <a:pt x="1999403" y="448619"/>
                        </a:cubicBezTo>
                        <a:lnTo>
                          <a:pt x="2051603" y="523730"/>
                        </a:lnTo>
                        <a:lnTo>
                          <a:pt x="2241743" y="523730"/>
                        </a:lnTo>
                        <a:lnTo>
                          <a:pt x="2241743" y="2437199"/>
                        </a:lnTo>
                        <a:lnTo>
                          <a:pt x="2114321" y="2437199"/>
                        </a:lnTo>
                        <a:lnTo>
                          <a:pt x="2074997" y="2505973"/>
                        </a:lnTo>
                        <a:cubicBezTo>
                          <a:pt x="1860177" y="2846385"/>
                          <a:pt x="1535076" y="3063361"/>
                          <a:pt x="1171223" y="3063361"/>
                        </a:cubicBezTo>
                        <a:cubicBezTo>
                          <a:pt x="524374" y="3063361"/>
                          <a:pt x="0" y="2377605"/>
                          <a:pt x="0" y="1531681"/>
                        </a:cubicBezTo>
                        <a:cubicBezTo>
                          <a:pt x="0" y="685757"/>
                          <a:pt x="524374" y="0"/>
                          <a:pt x="11712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452"/>
                  <p:cNvSpPr/>
                  <p:nvPr/>
                </p:nvSpPr>
                <p:spPr>
                  <a:xfrm>
                    <a:off x="17179449" y="14953536"/>
                    <a:ext cx="1190380" cy="1913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E4E400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Rectangle 112"/>
                <p:cNvSpPr/>
                <p:nvPr/>
              </p:nvSpPr>
              <p:spPr>
                <a:xfrm>
                  <a:off x="17015025" y="14988888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 rot="5400000">
                <a:off x="2254156" y="424059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2302081" y="640165"/>
                <a:ext cx="454728" cy="458134"/>
                <a:chOff x="12034586" y="2471869"/>
                <a:chExt cx="3040582" cy="3063362"/>
              </a:xfrm>
            </p:grpSpPr>
            <p:sp>
              <p:nvSpPr>
                <p:cNvPr id="109" name="Oval 382"/>
                <p:cNvSpPr/>
                <p:nvPr/>
              </p:nvSpPr>
              <p:spPr>
                <a:xfrm>
                  <a:off x="12034586" y="2471869"/>
                  <a:ext cx="3040582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0582" h="3063362">
                      <a:moveTo>
                        <a:pt x="1869359" y="0"/>
                      </a:moveTo>
                      <a:cubicBezTo>
                        <a:pt x="2516208" y="0"/>
                        <a:pt x="3040582" y="685757"/>
                        <a:pt x="3040582" y="1531681"/>
                      </a:cubicBezTo>
                      <a:cubicBezTo>
                        <a:pt x="3040582" y="2377605"/>
                        <a:pt x="2516208" y="3063362"/>
                        <a:pt x="1869359" y="3063362"/>
                      </a:cubicBezTo>
                      <a:cubicBezTo>
                        <a:pt x="1384222" y="3063362"/>
                        <a:pt x="967978" y="2677624"/>
                        <a:pt x="790176" y="2127881"/>
                      </a:cubicBezTo>
                      <a:lnTo>
                        <a:pt x="786261" y="2113892"/>
                      </a:lnTo>
                      <a:lnTo>
                        <a:pt x="728969" y="2153704"/>
                      </a:lnTo>
                      <a:cubicBezTo>
                        <a:pt x="662277" y="2192557"/>
                        <a:pt x="587496" y="2214330"/>
                        <a:pt x="508509" y="2214330"/>
                      </a:cubicBezTo>
                      <a:cubicBezTo>
                        <a:pt x="227667" y="2214330"/>
                        <a:pt x="0" y="1939078"/>
                        <a:pt x="0" y="1599539"/>
                      </a:cubicBezTo>
                      <a:cubicBezTo>
                        <a:pt x="0" y="1260000"/>
                        <a:pt x="227667" y="984749"/>
                        <a:pt x="508509" y="984749"/>
                      </a:cubicBezTo>
                      <a:cubicBezTo>
                        <a:pt x="587496" y="984749"/>
                        <a:pt x="662277" y="1006522"/>
                        <a:pt x="728969" y="1045374"/>
                      </a:cubicBezTo>
                      <a:lnTo>
                        <a:pt x="754463" y="1063090"/>
                      </a:lnTo>
                      <a:lnTo>
                        <a:pt x="790176" y="935482"/>
                      </a:lnTo>
                      <a:cubicBezTo>
                        <a:pt x="967978" y="385738"/>
                        <a:pt x="1384222" y="0"/>
                        <a:pt x="18693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382"/>
                <p:cNvSpPr/>
                <p:nvPr/>
              </p:nvSpPr>
              <p:spPr>
                <a:xfrm>
                  <a:off x="12034587" y="3451818"/>
                  <a:ext cx="699533" cy="1229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2700108" y="3536779"/>
                  <a:ext cx="318859" cy="10521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405120" y="553218"/>
                <a:ext cx="446815" cy="458134"/>
                <a:chOff x="-5476770" y="1898121"/>
                <a:chExt cx="2987673" cy="3063362"/>
              </a:xfrm>
            </p:grpSpPr>
            <p:sp>
              <p:nvSpPr>
                <p:cNvPr id="106" name="Oval 395"/>
                <p:cNvSpPr/>
                <p:nvPr/>
              </p:nvSpPr>
              <p:spPr>
                <a:xfrm>
                  <a:off x="-4937435" y="1898121"/>
                  <a:ext cx="244833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338" h="3063362">
                      <a:moveTo>
                        <a:pt x="1277115" y="0"/>
                      </a:moveTo>
                      <a:cubicBezTo>
                        <a:pt x="1923964" y="0"/>
                        <a:pt x="2448338" y="685757"/>
                        <a:pt x="2448338" y="1531681"/>
                      </a:cubicBezTo>
                      <a:cubicBezTo>
                        <a:pt x="2448338" y="2377605"/>
                        <a:pt x="1923964" y="3063362"/>
                        <a:pt x="1277115" y="3063362"/>
                      </a:cubicBezTo>
                      <a:cubicBezTo>
                        <a:pt x="791978" y="3063362"/>
                        <a:pt x="375734" y="2677624"/>
                        <a:pt x="197933" y="2127881"/>
                      </a:cubicBezTo>
                      <a:lnTo>
                        <a:pt x="189996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73638" y="1022288"/>
                      </a:lnTo>
                      <a:lnTo>
                        <a:pt x="197933" y="935482"/>
                      </a:lnTo>
                      <a:cubicBezTo>
                        <a:pt x="375734" y="385738"/>
                        <a:pt x="791978" y="0"/>
                        <a:pt x="1277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395"/>
                <p:cNvSpPr/>
                <p:nvPr/>
              </p:nvSpPr>
              <p:spPr>
                <a:xfrm>
                  <a:off x="-5476770" y="2928392"/>
                  <a:ext cx="654031" cy="107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-4874789" y="2963031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2442422" y="439903"/>
                <a:ext cx="485723" cy="458134"/>
                <a:chOff x="16398843" y="10504392"/>
                <a:chExt cx="3247833" cy="3063362"/>
              </a:xfrm>
            </p:grpSpPr>
            <p:sp>
              <p:nvSpPr>
                <p:cNvPr id="103" name="Oval 395"/>
                <p:cNvSpPr/>
                <p:nvPr/>
              </p:nvSpPr>
              <p:spPr>
                <a:xfrm>
                  <a:off x="17208932" y="10504392"/>
                  <a:ext cx="2437744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744" h="3063362">
                      <a:moveTo>
                        <a:pt x="1266522" y="0"/>
                      </a:moveTo>
                      <a:cubicBezTo>
                        <a:pt x="1913372" y="0"/>
                        <a:pt x="2437744" y="685757"/>
                        <a:pt x="2437744" y="1531681"/>
                      </a:cubicBezTo>
                      <a:cubicBezTo>
                        <a:pt x="2437744" y="2377605"/>
                        <a:pt x="1913372" y="3063362"/>
                        <a:pt x="1266522" y="3063362"/>
                      </a:cubicBezTo>
                      <a:cubicBezTo>
                        <a:pt x="781384" y="3063362"/>
                        <a:pt x="365140" y="2677624"/>
                        <a:pt x="187340" y="2127881"/>
                      </a:cubicBezTo>
                      <a:lnTo>
                        <a:pt x="179404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63044" y="1022288"/>
                      </a:lnTo>
                      <a:lnTo>
                        <a:pt x="187340" y="935482"/>
                      </a:lnTo>
                      <a:cubicBezTo>
                        <a:pt x="365140" y="385738"/>
                        <a:pt x="781384" y="0"/>
                        <a:pt x="126652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395"/>
                <p:cNvSpPr/>
                <p:nvPr/>
              </p:nvSpPr>
              <p:spPr>
                <a:xfrm>
                  <a:off x="16398843" y="11362657"/>
                  <a:ext cx="914192" cy="141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7260985" y="11569302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 rot="5400000">
                <a:off x="1840655" y="4328"/>
                <a:ext cx="778619" cy="1532565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54" name="Rectangle 5"/>
          <p:cNvSpPr>
            <a:spLocks noChangeArrowheads="1"/>
          </p:cNvSpPr>
          <p:nvPr/>
        </p:nvSpPr>
        <p:spPr bwMode="auto">
          <a:xfrm>
            <a:off x="-15875" y="1050666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5"/>
          <p:cNvSpPr>
            <a:spLocks noChangeArrowheads="1"/>
          </p:cNvSpPr>
          <p:nvPr/>
        </p:nvSpPr>
        <p:spPr bwMode="auto">
          <a:xfrm>
            <a:off x="913820" y="1161717"/>
            <a:ext cx="7512866" cy="552977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Oval 24"/>
          <p:cNvSpPr/>
          <p:nvPr/>
        </p:nvSpPr>
        <p:spPr>
          <a:xfrm>
            <a:off x="1163764" y="1322511"/>
            <a:ext cx="2719864" cy="3376998"/>
          </a:xfrm>
          <a:custGeom>
            <a:avLst/>
            <a:gdLst/>
            <a:ahLst/>
            <a:cxnLst/>
            <a:rect l="l" t="t" r="r" b="b"/>
            <a:pathLst>
              <a:path w="1897433" h="2215961">
                <a:moveTo>
                  <a:pt x="0" y="0"/>
                </a:moveTo>
                <a:lnTo>
                  <a:pt x="946341" y="0"/>
                </a:lnTo>
                <a:lnTo>
                  <a:pt x="956693" y="8900"/>
                </a:lnTo>
                <a:cubicBezTo>
                  <a:pt x="1459416" y="465238"/>
                  <a:pt x="1816926" y="1262788"/>
                  <a:pt x="1896139" y="2195797"/>
                </a:cubicBezTo>
                <a:lnTo>
                  <a:pt x="1897433" y="2215961"/>
                </a:lnTo>
                <a:lnTo>
                  <a:pt x="152550" y="2215961"/>
                </a:lnTo>
                <a:lnTo>
                  <a:pt x="152550" y="1582287"/>
                </a:lnTo>
                <a:lnTo>
                  <a:pt x="0" y="1582287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1" name="Oval 165"/>
          <p:cNvSpPr/>
          <p:nvPr/>
        </p:nvSpPr>
        <p:spPr>
          <a:xfrm>
            <a:off x="5508197" y="1319044"/>
            <a:ext cx="2589964" cy="3380465"/>
          </a:xfrm>
          <a:custGeom>
            <a:avLst/>
            <a:gdLst/>
            <a:ahLst/>
            <a:cxnLst/>
            <a:rect l="l" t="t" r="r" b="b"/>
            <a:pathLst>
              <a:path w="1806812" h="2218236">
                <a:moveTo>
                  <a:pt x="944859" y="0"/>
                </a:moveTo>
                <a:lnTo>
                  <a:pt x="1806812" y="0"/>
                </a:lnTo>
                <a:lnTo>
                  <a:pt x="1806812" y="2218236"/>
                </a:lnTo>
                <a:lnTo>
                  <a:pt x="0" y="2218236"/>
                </a:lnTo>
                <a:lnTo>
                  <a:pt x="15820" y="2025290"/>
                </a:lnTo>
                <a:cubicBezTo>
                  <a:pt x="117134" y="1198206"/>
                  <a:pt x="438964" y="491679"/>
                  <a:pt x="883247" y="57268"/>
                </a:cubicBezTo>
                <a:close/>
              </a:path>
            </a:pathLst>
          </a:custGeom>
          <a:solidFill>
            <a:srgbClr val="C4BD97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382437" y="4592566"/>
            <a:ext cx="6577087" cy="257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7037583" y="1879959"/>
            <a:ext cx="751311" cy="373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Sag1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1416349" y="1218161"/>
            <a:ext cx="6643064" cy="590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 flipH="1">
            <a:off x="1045708" y="1219777"/>
            <a:ext cx="7020870" cy="26605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6" name="Rectangle 185"/>
          <p:cNvSpPr/>
          <p:nvPr/>
        </p:nvSpPr>
        <p:spPr>
          <a:xfrm rot="5400000">
            <a:off x="-552133" y="2815968"/>
            <a:ext cx="3655930" cy="4093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7" name="Rectangle 186"/>
          <p:cNvSpPr/>
          <p:nvPr/>
        </p:nvSpPr>
        <p:spPr>
          <a:xfrm flipH="1">
            <a:off x="7945612" y="1192697"/>
            <a:ext cx="325247" cy="418167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8" name="Rectangle 187"/>
          <p:cNvSpPr/>
          <p:nvPr/>
        </p:nvSpPr>
        <p:spPr>
          <a:xfrm rot="5400000">
            <a:off x="6207864" y="2904927"/>
            <a:ext cx="3680462" cy="25600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615158" y="2554326"/>
            <a:ext cx="629930" cy="37300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LYS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7096299" y="2554326"/>
            <a:ext cx="688508" cy="37300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LEU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455080" y="2554326"/>
            <a:ext cx="659540" cy="373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LEU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6332647" y="2554326"/>
            <a:ext cx="619494" cy="373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LYS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6397265" y="3274385"/>
            <a:ext cx="1389738" cy="495824"/>
            <a:chOff x="1737717" y="2050648"/>
            <a:chExt cx="969510" cy="325356"/>
          </a:xfrm>
        </p:grpSpPr>
        <p:sp>
          <p:nvSpPr>
            <p:cNvPr id="194" name="Rectangle 193"/>
            <p:cNvSpPr/>
            <p:nvPr/>
          </p:nvSpPr>
          <p:spPr>
            <a:xfrm>
              <a:off x="1737717" y="2131240"/>
              <a:ext cx="458361" cy="24476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pZ4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2197232" y="2131241"/>
              <a:ext cx="509995" cy="2447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CRE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988571" y="2050648"/>
              <a:ext cx="198590" cy="77649"/>
              <a:chOff x="1174077" y="2317750"/>
              <a:chExt cx="334690" cy="130865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flipV="1">
                <a:off x="1194564" y="2317750"/>
                <a:ext cx="0" cy="13086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174077" y="2340465"/>
                <a:ext cx="334690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/>
          <p:cNvGrpSpPr/>
          <p:nvPr/>
        </p:nvGrpSpPr>
        <p:grpSpPr>
          <a:xfrm>
            <a:off x="1576952" y="3283355"/>
            <a:ext cx="1736650" cy="491344"/>
            <a:chOff x="5075637" y="2053590"/>
            <a:chExt cx="1211523" cy="322416"/>
          </a:xfrm>
        </p:grpSpPr>
        <p:grpSp>
          <p:nvGrpSpPr>
            <p:cNvPr id="200" name="Group 199"/>
            <p:cNvGrpSpPr/>
            <p:nvPr/>
          </p:nvGrpSpPr>
          <p:grpSpPr>
            <a:xfrm>
              <a:off x="5075637" y="2131242"/>
              <a:ext cx="1211523" cy="244764"/>
              <a:chOff x="1774470" y="4430553"/>
              <a:chExt cx="2041816" cy="412509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1774470" y="4430553"/>
                <a:ext cx="1070271" cy="412509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pACT1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832550" y="4430553"/>
                <a:ext cx="983736" cy="41250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Z4EV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5375172" y="2053590"/>
              <a:ext cx="198590" cy="77649"/>
              <a:chOff x="1125975" y="2317750"/>
              <a:chExt cx="334690" cy="130865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 flipV="1">
                <a:off x="1146462" y="2317750"/>
                <a:ext cx="0" cy="13086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1125975" y="2340465"/>
                <a:ext cx="334690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596305" y="4046530"/>
            <a:ext cx="1771522" cy="491341"/>
            <a:chOff x="1828318" y="3048587"/>
            <a:chExt cx="1235850" cy="322414"/>
          </a:xfrm>
        </p:grpSpPr>
        <p:grpSp>
          <p:nvGrpSpPr>
            <p:cNvPr id="208" name="Group 207"/>
            <p:cNvGrpSpPr/>
            <p:nvPr/>
          </p:nvGrpSpPr>
          <p:grpSpPr>
            <a:xfrm>
              <a:off x="1828318" y="3126235"/>
              <a:ext cx="1235850" cy="244766"/>
              <a:chOff x="1864951" y="4430551"/>
              <a:chExt cx="2082815" cy="412511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1864951" y="4430551"/>
                <a:ext cx="964950" cy="412511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pGPD</a:t>
                </a: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829901" y="4430551"/>
                <a:ext cx="1117865" cy="41251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Aga1</a:t>
                </a:r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2073861" y="3048587"/>
              <a:ext cx="198590" cy="77649"/>
              <a:chOff x="1171001" y="2317750"/>
              <a:chExt cx="334690" cy="130865"/>
            </a:xfrm>
          </p:grpSpPr>
          <p:cxnSp>
            <p:nvCxnSpPr>
              <p:cNvPr id="214" name="Straight Connector 213"/>
              <p:cNvCxnSpPr/>
              <p:nvPr/>
            </p:nvCxnSpPr>
            <p:spPr>
              <a:xfrm flipV="1">
                <a:off x="1194564" y="2317750"/>
                <a:ext cx="0" cy="13086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171001" y="2340465"/>
                <a:ext cx="334690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/>
          <p:cNvGrpSpPr/>
          <p:nvPr/>
        </p:nvGrpSpPr>
        <p:grpSpPr>
          <a:xfrm>
            <a:off x="6033977" y="4047956"/>
            <a:ext cx="1750831" cy="491341"/>
            <a:chOff x="5002244" y="3048587"/>
            <a:chExt cx="1221416" cy="322414"/>
          </a:xfrm>
        </p:grpSpPr>
        <p:grpSp>
          <p:nvGrpSpPr>
            <p:cNvPr id="222" name="Group 221"/>
            <p:cNvGrpSpPr/>
            <p:nvPr/>
          </p:nvGrpSpPr>
          <p:grpSpPr>
            <a:xfrm>
              <a:off x="5002244" y="3126235"/>
              <a:ext cx="1221416" cy="244766"/>
              <a:chOff x="1767913" y="4430551"/>
              <a:chExt cx="2058489" cy="412511"/>
            </a:xfrm>
          </p:grpSpPr>
          <p:sp>
            <p:nvSpPr>
              <p:cNvPr id="226" name="Rectangle 225"/>
              <p:cNvSpPr/>
              <p:nvPr/>
            </p:nvSpPr>
            <p:spPr>
              <a:xfrm>
                <a:off x="1767913" y="4434620"/>
                <a:ext cx="940623" cy="40844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pGPD</a:t>
                </a: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2708535" y="4430551"/>
                <a:ext cx="1117867" cy="41251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Aga1</a:t>
                </a: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5292493" y="3048587"/>
              <a:ext cx="198590" cy="77649"/>
              <a:chOff x="1101438" y="2317750"/>
              <a:chExt cx="334690" cy="130865"/>
            </a:xfrm>
          </p:grpSpPr>
          <p:cxnSp>
            <p:nvCxnSpPr>
              <p:cNvPr id="224" name="Straight Connector 223"/>
              <p:cNvCxnSpPr/>
              <p:nvPr/>
            </p:nvCxnSpPr>
            <p:spPr>
              <a:xfrm flipV="1">
                <a:off x="1125001" y="2317750"/>
                <a:ext cx="0" cy="13086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1101438" y="2340465"/>
                <a:ext cx="334690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8" name="Group 227"/>
          <p:cNvGrpSpPr/>
          <p:nvPr/>
        </p:nvGrpSpPr>
        <p:grpSpPr>
          <a:xfrm>
            <a:off x="1085049" y="4700996"/>
            <a:ext cx="7185812" cy="1969294"/>
            <a:chOff x="1085049" y="4592566"/>
            <a:chExt cx="7185812" cy="1969294"/>
          </a:xfrm>
        </p:grpSpPr>
        <p:sp>
          <p:nvSpPr>
            <p:cNvPr id="229" name="Oval 24"/>
            <p:cNvSpPr/>
            <p:nvPr/>
          </p:nvSpPr>
          <p:spPr>
            <a:xfrm>
              <a:off x="1172559" y="4769822"/>
              <a:ext cx="3706357" cy="1596429"/>
            </a:xfrm>
            <a:custGeom>
              <a:avLst/>
              <a:gdLst/>
              <a:ahLst/>
              <a:cxnLst/>
              <a:rect l="l" t="t" r="r" b="b"/>
              <a:pathLst>
                <a:path w="2585631" h="1047565">
                  <a:moveTo>
                    <a:pt x="0" y="0"/>
                  </a:moveTo>
                  <a:lnTo>
                    <a:pt x="1901933" y="0"/>
                  </a:lnTo>
                  <a:lnTo>
                    <a:pt x="1908231" y="87088"/>
                  </a:lnTo>
                  <a:cubicBezTo>
                    <a:pt x="1911184" y="148344"/>
                    <a:pt x="1912684" y="210159"/>
                    <a:pt x="1912684" y="272465"/>
                  </a:cubicBezTo>
                  <a:lnTo>
                    <a:pt x="1912638" y="275002"/>
                  </a:lnTo>
                  <a:lnTo>
                    <a:pt x="2585631" y="275002"/>
                  </a:lnTo>
                  <a:lnTo>
                    <a:pt x="2585631" y="369396"/>
                  </a:lnTo>
                  <a:lnTo>
                    <a:pt x="2264592" y="369396"/>
                  </a:lnTo>
                  <a:lnTo>
                    <a:pt x="2264592" y="838203"/>
                  </a:lnTo>
                  <a:lnTo>
                    <a:pt x="2585631" y="838203"/>
                  </a:lnTo>
                  <a:lnTo>
                    <a:pt x="2585631" y="914643"/>
                  </a:lnTo>
                  <a:lnTo>
                    <a:pt x="1857597" y="914643"/>
                  </a:lnTo>
                  <a:lnTo>
                    <a:pt x="1851810" y="949787"/>
                  </a:lnTo>
                  <a:lnTo>
                    <a:pt x="1830811" y="1047565"/>
                  </a:lnTo>
                  <a:lnTo>
                    <a:pt x="0" y="1047565"/>
                  </a:lnTo>
                  <a:close/>
                </a:path>
              </a:pathLst>
            </a:custGeom>
            <a:solidFill>
              <a:schemeClr val="accent2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0" name="Oval 165"/>
            <p:cNvSpPr/>
            <p:nvPr/>
          </p:nvSpPr>
          <p:spPr>
            <a:xfrm>
              <a:off x="4538983" y="4769841"/>
              <a:ext cx="3567976" cy="1596409"/>
            </a:xfrm>
            <a:custGeom>
              <a:avLst/>
              <a:gdLst/>
              <a:ahLst/>
              <a:cxnLst/>
              <a:rect l="l" t="t" r="r" b="b"/>
              <a:pathLst>
                <a:path w="2489093" h="1047552">
                  <a:moveTo>
                    <a:pt x="674580" y="0"/>
                  </a:moveTo>
                  <a:lnTo>
                    <a:pt x="2489093" y="0"/>
                  </a:lnTo>
                  <a:lnTo>
                    <a:pt x="2489093" y="1047552"/>
                  </a:lnTo>
                  <a:lnTo>
                    <a:pt x="747337" y="1047552"/>
                  </a:lnTo>
                  <a:lnTo>
                    <a:pt x="725172" y="943882"/>
                  </a:lnTo>
                  <a:lnTo>
                    <a:pt x="711986" y="863824"/>
                  </a:lnTo>
                  <a:lnTo>
                    <a:pt x="336093" y="863824"/>
                  </a:lnTo>
                  <a:lnTo>
                    <a:pt x="337880" y="744312"/>
                  </a:lnTo>
                  <a:lnTo>
                    <a:pt x="0" y="744312"/>
                  </a:lnTo>
                  <a:lnTo>
                    <a:pt x="0" y="453460"/>
                  </a:lnTo>
                  <a:lnTo>
                    <a:pt x="338123" y="453460"/>
                  </a:lnTo>
                  <a:lnTo>
                    <a:pt x="336138" y="320740"/>
                  </a:lnTo>
                  <a:lnTo>
                    <a:pt x="665272" y="320740"/>
                  </a:lnTo>
                  <a:lnTo>
                    <a:pt x="664297" y="266714"/>
                  </a:lnTo>
                  <a:cubicBezTo>
                    <a:pt x="664297" y="206432"/>
                    <a:pt x="665702" y="146609"/>
                    <a:pt x="668468" y="87307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1599521" y="5090064"/>
              <a:ext cx="1929675" cy="491340"/>
              <a:chOff x="2505563" y="4299688"/>
              <a:chExt cx="2268752" cy="54337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2505563" y="4430552"/>
                <a:ext cx="969812" cy="41250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pGPD</a:t>
                </a: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475371" y="4430551"/>
                <a:ext cx="1298944" cy="41251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Arial"/>
                    <a:cs typeface="Arial"/>
                  </a:rPr>
                  <a:t>mCherry</a:t>
                </a:r>
              </a:p>
            </p:txBody>
          </p:sp>
          <p:cxnSp>
            <p:nvCxnSpPr>
              <p:cNvPr id="371" name="Straight Connector 370"/>
              <p:cNvCxnSpPr/>
              <p:nvPr/>
            </p:nvCxnSpPr>
            <p:spPr>
              <a:xfrm flipV="1">
                <a:off x="3007492" y="4299688"/>
                <a:ext cx="0" cy="13086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>
                <a:off x="2987005" y="4322403"/>
                <a:ext cx="334690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Oval 24"/>
            <p:cNvSpPr/>
            <p:nvPr/>
          </p:nvSpPr>
          <p:spPr>
            <a:xfrm>
              <a:off x="3987497" y="5188090"/>
              <a:ext cx="891422" cy="974552"/>
            </a:xfrm>
            <a:custGeom>
              <a:avLst/>
              <a:gdLst/>
              <a:ahLst/>
              <a:cxnLst/>
              <a:rect l="l" t="t" r="r" b="b"/>
              <a:pathLst>
                <a:path w="1048063" h="1077759">
                  <a:moveTo>
                    <a:pt x="0" y="0"/>
                  </a:moveTo>
                  <a:lnTo>
                    <a:pt x="1048063" y="0"/>
                  </a:lnTo>
                  <a:lnTo>
                    <a:pt x="1048063" y="159049"/>
                  </a:lnTo>
                  <a:lnTo>
                    <a:pt x="507006" y="159049"/>
                  </a:lnTo>
                  <a:lnTo>
                    <a:pt x="507006" y="948962"/>
                  </a:lnTo>
                  <a:lnTo>
                    <a:pt x="1048063" y="948962"/>
                  </a:lnTo>
                  <a:lnTo>
                    <a:pt x="1048063" y="1077759"/>
                  </a:lnTo>
                  <a:lnTo>
                    <a:pt x="0" y="107775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3" name="Oval 165"/>
            <p:cNvSpPr/>
            <p:nvPr/>
          </p:nvSpPr>
          <p:spPr>
            <a:xfrm>
              <a:off x="4538983" y="5266556"/>
              <a:ext cx="899834" cy="827629"/>
            </a:xfrm>
            <a:custGeom>
              <a:avLst/>
              <a:gdLst/>
              <a:ahLst/>
              <a:cxnLst/>
              <a:rect l="l" t="t" r="r" b="b"/>
              <a:pathLst>
                <a:path w="1057955" h="915276">
                  <a:moveTo>
                    <a:pt x="566504" y="0"/>
                  </a:moveTo>
                  <a:lnTo>
                    <a:pt x="1057955" y="0"/>
                  </a:lnTo>
                  <a:lnTo>
                    <a:pt x="1057955" y="915276"/>
                  </a:lnTo>
                  <a:lnTo>
                    <a:pt x="566427" y="915276"/>
                  </a:lnTo>
                  <a:lnTo>
                    <a:pt x="569439" y="713860"/>
                  </a:lnTo>
                  <a:lnTo>
                    <a:pt x="0" y="713860"/>
                  </a:lnTo>
                  <a:lnTo>
                    <a:pt x="0" y="223678"/>
                  </a:lnTo>
                  <a:lnTo>
                    <a:pt x="569849" y="223678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777973" y="5219239"/>
              <a:ext cx="242149" cy="9200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342081" y="5288604"/>
              <a:ext cx="303979" cy="7804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1599521" y="5673671"/>
              <a:ext cx="2242688" cy="516589"/>
              <a:chOff x="1780692" y="3434849"/>
              <a:chExt cx="1564545" cy="338982"/>
            </a:xfrm>
          </p:grpSpPr>
          <p:grpSp>
            <p:nvGrpSpPr>
              <p:cNvPr id="346" name="Group 345"/>
              <p:cNvGrpSpPr/>
              <p:nvPr/>
            </p:nvGrpSpPr>
            <p:grpSpPr>
              <a:xfrm>
                <a:off x="3083014" y="3510915"/>
                <a:ext cx="161878" cy="249524"/>
                <a:chOff x="2975064" y="3510915"/>
                <a:chExt cx="161878" cy="249524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2975064" y="3510915"/>
                  <a:ext cx="152627" cy="24519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Arial"/>
                    <a:cs typeface="Arial"/>
                  </a:endParaRPr>
                </a:p>
              </p:txBody>
            </p:sp>
            <p:grpSp>
              <p:nvGrpSpPr>
                <p:cNvPr id="362" name="Group 361"/>
                <p:cNvGrpSpPr/>
                <p:nvPr/>
              </p:nvGrpSpPr>
              <p:grpSpPr>
                <a:xfrm>
                  <a:off x="2979854" y="3515248"/>
                  <a:ext cx="157088" cy="245191"/>
                  <a:chOff x="4114206" y="7241182"/>
                  <a:chExt cx="264745" cy="413228"/>
                </a:xfrm>
              </p:grpSpPr>
              <p:sp>
                <p:nvSpPr>
                  <p:cNvPr id="363" name="Rectangle 362"/>
                  <p:cNvSpPr/>
                  <p:nvPr/>
                </p:nvSpPr>
                <p:spPr>
                  <a:xfrm>
                    <a:off x="4150775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200961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251147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4301333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4351521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4114206" y="7241182"/>
                    <a:ext cx="257228" cy="4132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47" name="Group 346"/>
              <p:cNvGrpSpPr/>
              <p:nvPr/>
            </p:nvGrpSpPr>
            <p:grpSpPr>
              <a:xfrm>
                <a:off x="1780692" y="3434849"/>
                <a:ext cx="1564545" cy="338982"/>
                <a:chOff x="1783867" y="3434849"/>
                <a:chExt cx="1564545" cy="338982"/>
              </a:xfrm>
            </p:grpSpPr>
            <p:sp>
              <p:nvSpPr>
                <p:cNvPr id="348" name="Rectangle 347"/>
                <p:cNvSpPr/>
                <p:nvPr/>
              </p:nvSpPr>
              <p:spPr>
                <a:xfrm>
                  <a:off x="1783867" y="3512073"/>
                  <a:ext cx="500547" cy="24476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2284413" y="3512498"/>
                  <a:ext cx="644624" cy="24476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4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50" name="Rectangle 34"/>
                <p:cNvSpPr/>
                <p:nvPr/>
              </p:nvSpPr>
              <p:spPr>
                <a:xfrm rot="16200000">
                  <a:off x="2720477" y="3558777"/>
                  <a:ext cx="174068" cy="158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64093">
                      <a:moveTo>
                        <a:pt x="914400" y="38"/>
                      </a:moveTo>
                      <a:lnTo>
                        <a:pt x="914400" y="664093"/>
                      </a:lnTo>
                      <a:lnTo>
                        <a:pt x="779459" y="664093"/>
                      </a:lnTo>
                      <a:lnTo>
                        <a:pt x="779459" y="388681"/>
                      </a:lnTo>
                      <a:lnTo>
                        <a:pt x="109275" y="388681"/>
                      </a:lnTo>
                      <a:lnTo>
                        <a:pt x="109275" y="664093"/>
                      </a:lnTo>
                      <a:lnTo>
                        <a:pt x="0" y="664093"/>
                      </a:lnTo>
                      <a:lnTo>
                        <a:pt x="0" y="0"/>
                      </a:lnTo>
                      <a:lnTo>
                        <a:pt x="459777" y="3389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Arial"/>
                    <a:cs typeface="Arial"/>
                  </a:endParaRPr>
                </a:p>
              </p:txBody>
            </p:sp>
            <p:sp>
              <p:nvSpPr>
                <p:cNvPr id="351" name="Isosceles Triangle 350"/>
                <p:cNvSpPr/>
                <p:nvPr/>
              </p:nvSpPr>
              <p:spPr>
                <a:xfrm rot="5400000">
                  <a:off x="3173905" y="3585504"/>
                  <a:ext cx="244764" cy="10425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Arial"/>
                    <a:cs typeface="Arial"/>
                  </a:endParaRPr>
                </a:p>
              </p:txBody>
            </p:sp>
            <p:grpSp>
              <p:nvGrpSpPr>
                <p:cNvPr id="352" name="Group 351"/>
                <p:cNvGrpSpPr/>
                <p:nvPr/>
              </p:nvGrpSpPr>
              <p:grpSpPr>
                <a:xfrm>
                  <a:off x="2059074" y="3434849"/>
                  <a:ext cx="198590" cy="77649"/>
                  <a:chOff x="1171181" y="2317750"/>
                  <a:chExt cx="334690" cy="130865"/>
                </a:xfrm>
              </p:grpSpPr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1194564" y="2317750"/>
                    <a:ext cx="0" cy="130865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/>
                  <p:cNvCxnSpPr/>
                  <p:nvPr/>
                </p:nvCxnSpPr>
                <p:spPr>
                  <a:xfrm>
                    <a:off x="1171181" y="2340465"/>
                    <a:ext cx="334690" cy="0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3" name="Group 352"/>
                <p:cNvGrpSpPr/>
                <p:nvPr/>
              </p:nvGrpSpPr>
              <p:grpSpPr>
                <a:xfrm>
                  <a:off x="2910001" y="3448935"/>
                  <a:ext cx="342394" cy="324896"/>
                  <a:chOff x="2840151" y="3452110"/>
                  <a:chExt cx="342394" cy="324896"/>
                </a:xfrm>
              </p:grpSpPr>
              <p:grpSp>
                <p:nvGrpSpPr>
                  <p:cNvPr id="354" name="Group 353"/>
                  <p:cNvGrpSpPr/>
                  <p:nvPr/>
                </p:nvGrpSpPr>
                <p:grpSpPr>
                  <a:xfrm>
                    <a:off x="2863100" y="3452110"/>
                    <a:ext cx="152196" cy="308796"/>
                    <a:chOff x="2828175" y="3147310"/>
                    <a:chExt cx="152196" cy="308796"/>
                  </a:xfrm>
                </p:grpSpPr>
                <p:sp>
                  <p:nvSpPr>
                    <p:cNvPr id="356" name="Rectangle 355"/>
                    <p:cNvSpPr/>
                    <p:nvPr/>
                  </p:nvSpPr>
                  <p:spPr>
                    <a:xfrm>
                      <a:off x="2832905" y="3211340"/>
                      <a:ext cx="141420" cy="24476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p:txBody>
                </p:sp>
                <p:cxnSp>
                  <p:nvCxnSpPr>
                    <p:cNvPr id="357" name="Straight Connector 356"/>
                    <p:cNvCxnSpPr/>
                    <p:nvPr/>
                  </p:nvCxnSpPr>
                  <p:spPr>
                    <a:xfrm>
                      <a:off x="2828175" y="3184002"/>
                      <a:ext cx="152196" cy="0"/>
                    </a:xfrm>
                    <a:prstGeom prst="line">
                      <a:avLst/>
                    </a:prstGeom>
                    <a:ln w="190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Straight Connector 357"/>
                    <p:cNvCxnSpPr/>
                    <p:nvPr/>
                  </p:nvCxnSpPr>
                  <p:spPr>
                    <a:xfrm>
                      <a:off x="2934501" y="3147310"/>
                      <a:ext cx="38851" cy="32924"/>
                    </a:xfrm>
                    <a:prstGeom prst="line">
                      <a:avLst/>
                    </a:prstGeom>
                    <a:ln w="190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2840151" y="3490317"/>
                    <a:ext cx="342394" cy="2866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400" spc="-300" dirty="0">
                        <a:solidFill>
                          <a:schemeClr val="bg1"/>
                        </a:solidFill>
                        <a:latin typeface="Arial"/>
                        <a:cs typeface="Arial"/>
                      </a:rPr>
                      <a:t>a</a:t>
                    </a:r>
                  </a:p>
                </p:txBody>
              </p:sp>
            </p:grpSp>
          </p:grpSp>
        </p:grpSp>
        <p:grpSp>
          <p:nvGrpSpPr>
            <p:cNvPr id="237" name="Group 236"/>
            <p:cNvGrpSpPr/>
            <p:nvPr/>
          </p:nvGrpSpPr>
          <p:grpSpPr>
            <a:xfrm>
              <a:off x="5644727" y="5679741"/>
              <a:ext cx="2234551" cy="577041"/>
              <a:chOff x="4669364" y="3438832"/>
              <a:chExt cx="1558869" cy="378650"/>
            </a:xfrm>
          </p:grpSpPr>
          <p:grpSp>
            <p:nvGrpSpPr>
              <p:cNvPr id="257" name="Group 256"/>
              <p:cNvGrpSpPr/>
              <p:nvPr/>
            </p:nvGrpSpPr>
            <p:grpSpPr>
              <a:xfrm>
                <a:off x="5084270" y="3515032"/>
                <a:ext cx="624749" cy="244766"/>
                <a:chOff x="7797969" y="4857294"/>
                <a:chExt cx="1008440" cy="412511"/>
              </a:xfrm>
            </p:grpSpPr>
            <p:sp>
              <p:nvSpPr>
                <p:cNvPr id="344" name="Rectangle 343"/>
                <p:cNvSpPr/>
                <p:nvPr/>
              </p:nvSpPr>
              <p:spPr>
                <a:xfrm>
                  <a:off x="7797969" y="4857294"/>
                  <a:ext cx="1008440" cy="4125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4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45" name="Rectangle 34"/>
                <p:cNvSpPr/>
                <p:nvPr/>
              </p:nvSpPr>
              <p:spPr>
                <a:xfrm rot="16200000">
                  <a:off x="7838598" y="4945811"/>
                  <a:ext cx="293363" cy="238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621252">
                      <a:moveTo>
                        <a:pt x="914400" y="278917"/>
                      </a:moveTo>
                      <a:lnTo>
                        <a:pt x="914400" y="617974"/>
                      </a:lnTo>
                      <a:lnTo>
                        <a:pt x="423905" y="621252"/>
                      </a:lnTo>
                      <a:lnTo>
                        <a:pt x="0" y="618420"/>
                      </a:lnTo>
                      <a:lnTo>
                        <a:pt x="0" y="278879"/>
                      </a:lnTo>
                      <a:lnTo>
                        <a:pt x="201223" y="280362"/>
                      </a:lnTo>
                      <a:lnTo>
                        <a:pt x="201223" y="0"/>
                      </a:lnTo>
                      <a:lnTo>
                        <a:pt x="690936" y="0"/>
                      </a:lnTo>
                      <a:lnTo>
                        <a:pt x="690936" y="280564"/>
                      </a:lnTo>
                      <a:close/>
                    </a:path>
                  </a:pathLst>
                </a:custGeom>
                <a:solidFill>
                  <a:srgbClr val="D7D7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258" name="Rectangle 257"/>
              <p:cNvSpPr/>
              <p:nvPr/>
            </p:nvSpPr>
            <p:spPr>
              <a:xfrm>
                <a:off x="5710686" y="3515461"/>
                <a:ext cx="517547" cy="24476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59" name="Group 258"/>
              <p:cNvGrpSpPr/>
              <p:nvPr/>
            </p:nvGrpSpPr>
            <p:grpSpPr>
              <a:xfrm flipH="1">
                <a:off x="5792198" y="3438832"/>
                <a:ext cx="198590" cy="77649"/>
                <a:chOff x="1235213" y="2317750"/>
                <a:chExt cx="334690" cy="130865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 flipV="1">
                  <a:off x="1258776" y="2317750"/>
                  <a:ext cx="0" cy="13086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1235213" y="2340465"/>
                  <a:ext cx="334690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4781266" y="3511646"/>
                <a:ext cx="304824" cy="305836"/>
                <a:chOff x="4908266" y="3438621"/>
                <a:chExt cx="304824" cy="305836"/>
              </a:xfrm>
            </p:grpSpPr>
            <p:grpSp>
              <p:nvGrpSpPr>
                <p:cNvPr id="263" name="Group 262"/>
                <p:cNvGrpSpPr/>
                <p:nvPr/>
              </p:nvGrpSpPr>
              <p:grpSpPr>
                <a:xfrm>
                  <a:off x="4908266" y="3438827"/>
                  <a:ext cx="304824" cy="305630"/>
                  <a:chOff x="4495095" y="6341189"/>
                  <a:chExt cx="513729" cy="515088"/>
                </a:xfrm>
              </p:grpSpPr>
              <p:sp>
                <p:nvSpPr>
                  <p:cNvPr id="294" name="Rectangle 293"/>
                  <p:cNvSpPr/>
                  <p:nvPr/>
                </p:nvSpPr>
                <p:spPr>
                  <a:xfrm>
                    <a:off x="4495095" y="6341189"/>
                    <a:ext cx="257229" cy="41322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4760356" y="6341910"/>
                    <a:ext cx="238339" cy="41251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grpSp>
                <p:nvGrpSpPr>
                  <p:cNvPr id="300" name="Group 299"/>
                  <p:cNvGrpSpPr/>
                  <p:nvPr/>
                </p:nvGrpSpPr>
                <p:grpSpPr>
                  <a:xfrm flipH="1" flipV="1">
                    <a:off x="4752323" y="6794439"/>
                    <a:ext cx="256501" cy="61838"/>
                    <a:chOff x="4035607" y="8615199"/>
                    <a:chExt cx="256501" cy="61838"/>
                  </a:xfrm>
                </p:grpSpPr>
                <p:cxnSp>
                  <p:nvCxnSpPr>
                    <p:cNvPr id="307" name="Straight Connector 306"/>
                    <p:cNvCxnSpPr/>
                    <p:nvPr/>
                  </p:nvCxnSpPr>
                  <p:spPr>
                    <a:xfrm>
                      <a:off x="4035607" y="8677037"/>
                      <a:ext cx="256501" cy="0"/>
                    </a:xfrm>
                    <a:prstGeom prst="line">
                      <a:avLst/>
                    </a:prstGeom>
                    <a:ln w="190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/>
                    <p:cNvCxnSpPr/>
                    <p:nvPr/>
                  </p:nvCxnSpPr>
                  <p:spPr>
                    <a:xfrm>
                      <a:off x="4214802" y="8615199"/>
                      <a:ext cx="65477" cy="55488"/>
                    </a:xfrm>
                    <a:prstGeom prst="line">
                      <a:avLst/>
                    </a:prstGeom>
                    <a:ln w="190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82" name="Group 281"/>
                <p:cNvGrpSpPr/>
                <p:nvPr/>
              </p:nvGrpSpPr>
              <p:grpSpPr>
                <a:xfrm>
                  <a:off x="4908312" y="3438621"/>
                  <a:ext cx="152628" cy="245191"/>
                  <a:chOff x="4124908" y="7241200"/>
                  <a:chExt cx="257228" cy="413229"/>
                </a:xfrm>
              </p:grpSpPr>
              <p:sp>
                <p:nvSpPr>
                  <p:cNvPr id="283" name="Rectangle 282"/>
                  <p:cNvSpPr/>
                  <p:nvPr/>
                </p:nvSpPr>
                <p:spPr>
                  <a:xfrm>
                    <a:off x="4150775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4200962" y="7243853"/>
                    <a:ext cx="27430" cy="40860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4251147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4301333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4351521" y="7243853"/>
                    <a:ext cx="27430" cy="4086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124908" y="7241200"/>
                    <a:ext cx="257228" cy="41322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Arial"/>
                      <a:cs typeface="Arial"/>
                    </a:endParaRPr>
                  </a:p>
                </p:txBody>
              </p:sp>
            </p:grpSp>
          </p:grpSp>
          <p:sp>
            <p:nvSpPr>
              <p:cNvPr id="261" name="Rectangle 260"/>
              <p:cNvSpPr/>
              <p:nvPr/>
            </p:nvSpPr>
            <p:spPr>
              <a:xfrm>
                <a:off x="4911298" y="3476233"/>
                <a:ext cx="342394" cy="2866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spc="-300" dirty="0">
                    <a:solidFill>
                      <a:schemeClr val="bg1"/>
                    </a:solidFill>
                    <a:latin typeface="Arial"/>
                    <a:cs typeface="Arial"/>
                  </a:rPr>
                  <a:t>α</a:t>
                </a:r>
              </a:p>
            </p:txBody>
          </p:sp>
          <p:sp>
            <p:nvSpPr>
              <p:cNvPr id="262" name="Isosceles Triangle 261"/>
              <p:cNvSpPr/>
              <p:nvPr/>
            </p:nvSpPr>
            <p:spPr>
              <a:xfrm rot="5400000">
                <a:off x="4599108" y="3585291"/>
                <a:ext cx="244764" cy="104251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/>
                  <a:cs typeface="Arial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5671388" y="5089678"/>
              <a:ext cx="2186616" cy="489035"/>
              <a:chOff x="4761731" y="2540021"/>
              <a:chExt cx="1525428" cy="320901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761731" y="2616156"/>
                <a:ext cx="1525428" cy="244766"/>
                <a:chOff x="1739969" y="4430551"/>
                <a:chExt cx="2570841" cy="412511"/>
              </a:xfrm>
            </p:grpSpPr>
            <p:sp>
              <p:nvSpPr>
                <p:cNvPr id="255" name="Rectangle 254"/>
                <p:cNvSpPr/>
                <p:nvPr/>
              </p:nvSpPr>
              <p:spPr>
                <a:xfrm>
                  <a:off x="1739969" y="4430553"/>
                  <a:ext cx="968568" cy="41250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pGPD</a:t>
                  </a:r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708535" y="4430551"/>
                  <a:ext cx="1602275" cy="412511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Arial"/>
                      <a:cs typeface="Arial"/>
                    </a:rPr>
                    <a:t>mTurquoise</a:t>
                  </a:r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5063480" y="2540021"/>
                <a:ext cx="198590" cy="77649"/>
                <a:chOff x="1174077" y="2317750"/>
                <a:chExt cx="334690" cy="130865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1194564" y="2317750"/>
                  <a:ext cx="0" cy="13086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174077" y="2340465"/>
                  <a:ext cx="334690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9" name="Rectangle 238"/>
            <p:cNvSpPr/>
            <p:nvPr/>
          </p:nvSpPr>
          <p:spPr>
            <a:xfrm rot="5400000">
              <a:off x="7198913" y="5550885"/>
              <a:ext cx="1746063" cy="27588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1085049" y="4622837"/>
              <a:ext cx="7091048" cy="1939023"/>
              <a:chOff x="1484871" y="2745298"/>
              <a:chExt cx="4946861" cy="1272373"/>
            </a:xfrm>
          </p:grpSpPr>
          <p:sp>
            <p:nvSpPr>
              <p:cNvPr id="248" name="Rectangle 247"/>
              <p:cNvSpPr/>
              <p:nvPr/>
            </p:nvSpPr>
            <p:spPr>
              <a:xfrm rot="5400000">
                <a:off x="991485" y="3238684"/>
                <a:ext cx="1272372" cy="285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 flipH="1">
                <a:off x="6280647" y="2936965"/>
                <a:ext cx="151085" cy="10807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568482" y="3845913"/>
                <a:ext cx="4781849" cy="171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41" name="Rectangle 240"/>
            <p:cNvSpPr/>
            <p:nvPr/>
          </p:nvSpPr>
          <p:spPr>
            <a:xfrm>
              <a:off x="1416348" y="4622835"/>
              <a:ext cx="6854513" cy="375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42" name="Rectangle 231"/>
            <p:cNvSpPr/>
            <p:nvPr/>
          </p:nvSpPr>
          <p:spPr>
            <a:xfrm>
              <a:off x="1489330" y="5006527"/>
              <a:ext cx="6437402" cy="1290196"/>
            </a:xfrm>
            <a:custGeom>
              <a:avLst/>
              <a:gdLst/>
              <a:ahLst/>
              <a:cxnLst/>
              <a:rect l="l" t="t" r="r" b="b"/>
              <a:pathLst>
                <a:path w="4490864" h="994561">
                  <a:moveTo>
                    <a:pt x="0" y="0"/>
                  </a:moveTo>
                  <a:lnTo>
                    <a:pt x="4490864" y="0"/>
                  </a:lnTo>
                  <a:lnTo>
                    <a:pt x="4490864" y="994561"/>
                  </a:lnTo>
                  <a:lnTo>
                    <a:pt x="0" y="994561"/>
                  </a:lnTo>
                  <a:close/>
                </a:path>
              </a:pathLst>
            </a:cu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382437" y="4592566"/>
              <a:ext cx="6577087" cy="257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345469" y="5821919"/>
              <a:ext cx="808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Aga2: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479747" y="5820942"/>
              <a:ext cx="808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:Aga2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665528" y="5813026"/>
              <a:ext cx="765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pGPD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192592" y="5809104"/>
              <a:ext cx="765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pGPD</a:t>
              </a: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2365407" y="4665321"/>
            <a:ext cx="4776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/>
                <a:cs typeface="Arial"/>
              </a:rPr>
              <a:t>Integrate the expression cassette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1408633" y="1396278"/>
            <a:ext cx="1562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MATa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7067754" y="1396278"/>
            <a:ext cx="1379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MATα</a:t>
            </a:r>
          </a:p>
        </p:txBody>
      </p:sp>
    </p:spTree>
    <p:extLst>
      <p:ext uri="{BB962C8B-B14F-4D97-AF65-F5344CB8AC3E}">
        <p14:creationId xmlns:p14="http://schemas.microsoft.com/office/powerpoint/2010/main" val="1028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New design challenges for protein engineering</a:t>
            </a:r>
          </a:p>
        </p:txBody>
      </p:sp>
      <p:sp>
        <p:nvSpPr>
          <p:cNvPr id="12" name="Oval 87"/>
          <p:cNvSpPr/>
          <p:nvPr/>
        </p:nvSpPr>
        <p:spPr>
          <a:xfrm rot="5400000">
            <a:off x="2922736" y="2537615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33"/>
          <p:cNvSpPr/>
          <p:nvPr/>
        </p:nvSpPr>
        <p:spPr>
          <a:xfrm rot="16200000">
            <a:off x="1133434" y="2578610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7"/>
          <p:cNvSpPr/>
          <p:nvPr/>
        </p:nvSpPr>
        <p:spPr>
          <a:xfrm rot="5400000">
            <a:off x="2919671" y="1808756"/>
            <a:ext cx="377570" cy="520216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 flipV="1">
            <a:off x="1129666" y="1839219"/>
            <a:ext cx="408304" cy="472651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6" name="Rectangle 34"/>
          <p:cNvSpPr/>
          <p:nvPr/>
        </p:nvSpPr>
        <p:spPr>
          <a:xfrm rot="5400000" flipV="1">
            <a:off x="1131789" y="3366171"/>
            <a:ext cx="408304" cy="476897"/>
          </a:xfrm>
          <a:custGeom>
            <a:avLst/>
            <a:gdLst/>
            <a:ahLst/>
            <a:cxnLst/>
            <a:rect l="l" t="t" r="r" b="b"/>
            <a:pathLst>
              <a:path w="301752" h="340101">
                <a:moveTo>
                  <a:pt x="1" y="340101"/>
                </a:moveTo>
                <a:lnTo>
                  <a:pt x="30694" y="340101"/>
                </a:lnTo>
                <a:lnTo>
                  <a:pt x="30234" y="339354"/>
                </a:lnTo>
                <a:cubicBezTo>
                  <a:pt x="23756" y="325868"/>
                  <a:pt x="20174" y="311041"/>
                  <a:pt x="20174" y="295477"/>
                </a:cubicBezTo>
                <a:cubicBezTo>
                  <a:pt x="20174" y="233222"/>
                  <a:pt x="77488" y="182754"/>
                  <a:pt x="148189" y="182754"/>
                </a:cubicBezTo>
                <a:cubicBezTo>
                  <a:pt x="218890" y="182754"/>
                  <a:pt x="276204" y="233222"/>
                  <a:pt x="276204" y="295477"/>
                </a:cubicBezTo>
                <a:cubicBezTo>
                  <a:pt x="276204" y="311041"/>
                  <a:pt x="272622" y="325868"/>
                  <a:pt x="266144" y="339354"/>
                </a:cubicBezTo>
                <a:lnTo>
                  <a:pt x="265683" y="340101"/>
                </a:lnTo>
                <a:lnTo>
                  <a:pt x="286822" y="340101"/>
                </a:lnTo>
                <a:lnTo>
                  <a:pt x="298617" y="340101"/>
                </a:lnTo>
                <a:lnTo>
                  <a:pt x="301752" y="340101"/>
                </a:lnTo>
                <a:lnTo>
                  <a:pt x="301752" y="95404"/>
                </a:lnTo>
                <a:lnTo>
                  <a:pt x="301752" y="1"/>
                </a:lnTo>
                <a:lnTo>
                  <a:pt x="136984" y="1"/>
                </a:lnTo>
                <a:lnTo>
                  <a:pt x="136984" y="0"/>
                </a:lnTo>
                <a:lnTo>
                  <a:pt x="0" y="0"/>
                </a:lnTo>
                <a:lnTo>
                  <a:pt x="0" y="117619"/>
                </a:lnTo>
                <a:lnTo>
                  <a:pt x="1" y="117619"/>
                </a:lnTo>
                <a:close/>
              </a:path>
            </a:pathLst>
          </a:custGeom>
          <a:solidFill>
            <a:srgbClr val="000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39" name="Oval 87"/>
          <p:cNvSpPr/>
          <p:nvPr/>
        </p:nvSpPr>
        <p:spPr>
          <a:xfrm rot="5400000">
            <a:off x="2919723" y="3345073"/>
            <a:ext cx="377570" cy="522932"/>
          </a:xfrm>
          <a:custGeom>
            <a:avLst/>
            <a:gdLst/>
            <a:ahLst/>
            <a:cxnLst/>
            <a:rect l="l" t="t" r="r" b="b"/>
            <a:pathLst>
              <a:path w="279038" h="372931">
                <a:moveTo>
                  <a:pt x="0" y="0"/>
                </a:moveTo>
                <a:lnTo>
                  <a:pt x="279038" y="0"/>
                </a:lnTo>
                <a:lnTo>
                  <a:pt x="279038" y="218354"/>
                </a:lnTo>
                <a:lnTo>
                  <a:pt x="237955" y="217940"/>
                </a:lnTo>
                <a:lnTo>
                  <a:pt x="235080" y="222211"/>
                </a:lnTo>
                <a:lnTo>
                  <a:pt x="216792" y="290648"/>
                </a:lnTo>
                <a:lnTo>
                  <a:pt x="220950" y="306538"/>
                </a:lnTo>
                <a:cubicBezTo>
                  <a:pt x="220950" y="343206"/>
                  <a:pt x="182417" y="372931"/>
                  <a:pt x="134885" y="372931"/>
                </a:cubicBezTo>
                <a:cubicBezTo>
                  <a:pt x="87353" y="372931"/>
                  <a:pt x="48820" y="343206"/>
                  <a:pt x="48820" y="306538"/>
                </a:cubicBezTo>
                <a:cubicBezTo>
                  <a:pt x="48820" y="297371"/>
                  <a:pt x="51229" y="288638"/>
                  <a:pt x="55584" y="280695"/>
                </a:cubicBezTo>
                <a:lnTo>
                  <a:pt x="57654" y="278326"/>
                </a:lnTo>
                <a:lnTo>
                  <a:pt x="45042" y="218409"/>
                </a:lnTo>
                <a:lnTo>
                  <a:pt x="44692" y="217889"/>
                </a:lnTo>
                <a:lnTo>
                  <a:pt x="0" y="21833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04425" y="1137989"/>
            <a:ext cx="3197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Protein networks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1781019" y="2710632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>
            <a:off x="1771944" y="1945655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>
            <a:off x="1771944" y="3488141"/>
            <a:ext cx="84201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5886738" y="1441576"/>
            <a:ext cx="697294" cy="1390103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87"/>
          <p:cNvSpPr/>
          <p:nvPr/>
        </p:nvSpPr>
        <p:spPr>
          <a:xfrm rot="5400000">
            <a:off x="7354965" y="1792317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33"/>
          <p:cNvSpPr/>
          <p:nvPr/>
        </p:nvSpPr>
        <p:spPr>
          <a:xfrm rot="16200000">
            <a:off x="5468840" y="1845419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84252" y="1093685"/>
            <a:ext cx="4119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De novo </a:t>
            </a:r>
            <a:r>
              <a:rPr lang="en-US" sz="3000" dirty="0"/>
              <a:t>heterodimers</a:t>
            </a:r>
          </a:p>
        </p:txBody>
      </p:sp>
      <p:sp>
        <p:nvSpPr>
          <p:cNvPr id="53" name="Left-Right Arrow 52"/>
          <p:cNvSpPr/>
          <p:nvPr/>
        </p:nvSpPr>
        <p:spPr>
          <a:xfrm>
            <a:off x="6275654" y="2730684"/>
            <a:ext cx="610484" cy="26769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33"/>
          <p:cNvSpPr/>
          <p:nvPr/>
        </p:nvSpPr>
        <p:spPr>
          <a:xfrm rot="16200000">
            <a:off x="5468840" y="2590718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33"/>
          <p:cNvSpPr/>
          <p:nvPr/>
        </p:nvSpPr>
        <p:spPr>
          <a:xfrm rot="16200000">
            <a:off x="5468840" y="3303871"/>
            <a:ext cx="405325" cy="498594"/>
          </a:xfrm>
          <a:custGeom>
            <a:avLst/>
            <a:gdLst/>
            <a:ahLst/>
            <a:cxnLst/>
            <a:rect l="l" t="t" r="r" b="b"/>
            <a:pathLst>
              <a:path w="1738821" h="1590660">
                <a:moveTo>
                  <a:pt x="1738821" y="1590660"/>
                </a:moveTo>
                <a:lnTo>
                  <a:pt x="1482218" y="1590660"/>
                </a:lnTo>
                <a:lnTo>
                  <a:pt x="1482218" y="861330"/>
                </a:lnTo>
                <a:lnTo>
                  <a:pt x="207797" y="861330"/>
                </a:lnTo>
                <a:lnTo>
                  <a:pt x="207797" y="1590660"/>
                </a:lnTo>
                <a:lnTo>
                  <a:pt x="0" y="1590660"/>
                </a:lnTo>
                <a:lnTo>
                  <a:pt x="0" y="0"/>
                </a:lnTo>
                <a:lnTo>
                  <a:pt x="1738821" y="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87"/>
          <p:cNvSpPr/>
          <p:nvPr/>
        </p:nvSpPr>
        <p:spPr>
          <a:xfrm rot="5400000">
            <a:off x="7354965" y="2565372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87"/>
          <p:cNvSpPr/>
          <p:nvPr/>
        </p:nvSpPr>
        <p:spPr>
          <a:xfrm rot="5400000">
            <a:off x="7354965" y="3250769"/>
            <a:ext cx="376735" cy="576208"/>
          </a:xfrm>
          <a:custGeom>
            <a:avLst/>
            <a:gdLst/>
            <a:ahLst/>
            <a:cxnLst/>
            <a:rect l="l" t="t" r="r" b="b"/>
            <a:pathLst>
              <a:path w="1616174" h="1712426">
                <a:moveTo>
                  <a:pt x="0" y="0"/>
                </a:moveTo>
                <a:lnTo>
                  <a:pt x="1616174" y="0"/>
                </a:lnTo>
                <a:lnTo>
                  <a:pt x="1616174" y="1018812"/>
                </a:lnTo>
                <a:lnTo>
                  <a:pt x="1260519" y="1015124"/>
                </a:lnTo>
                <a:lnTo>
                  <a:pt x="1260519" y="1712426"/>
                </a:lnTo>
                <a:lnTo>
                  <a:pt x="394966" y="1712426"/>
                </a:lnTo>
                <a:lnTo>
                  <a:pt x="394966" y="1014622"/>
                </a:lnTo>
                <a:lnTo>
                  <a:pt x="0" y="1018718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uble Bracket 3"/>
          <p:cNvSpPr/>
          <p:nvPr/>
        </p:nvSpPr>
        <p:spPr>
          <a:xfrm>
            <a:off x="5200261" y="1699371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uble Bracket 63"/>
          <p:cNvSpPr/>
          <p:nvPr/>
        </p:nvSpPr>
        <p:spPr>
          <a:xfrm>
            <a:off x="7097601" y="1699371"/>
            <a:ext cx="912965" cy="2228980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619847" y="1850200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5580289" y="2785304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5717923" y="3631800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7169731" y="3370696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292599" y="2843768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7385935" y="1873800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40682" y="4266238"/>
            <a:ext cx="698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Ligand/pH mediated or disrupted binders</a:t>
            </a:r>
          </a:p>
        </p:txBody>
      </p:sp>
      <p:sp>
        <p:nvSpPr>
          <p:cNvPr id="73" name="Oval 87"/>
          <p:cNvSpPr/>
          <p:nvPr/>
        </p:nvSpPr>
        <p:spPr>
          <a:xfrm rot="5400000">
            <a:off x="3404884" y="4918135"/>
            <a:ext cx="518292" cy="577465"/>
          </a:xfrm>
          <a:custGeom>
            <a:avLst/>
            <a:gdLst/>
            <a:ahLst/>
            <a:cxnLst/>
            <a:rect l="l" t="t" r="r" b="b"/>
            <a:pathLst>
              <a:path w="518292" h="577465">
                <a:moveTo>
                  <a:pt x="0" y="424323"/>
                </a:moveTo>
                <a:lnTo>
                  <a:pt x="0" y="0"/>
                </a:lnTo>
                <a:lnTo>
                  <a:pt x="518292" y="0"/>
                </a:lnTo>
                <a:lnTo>
                  <a:pt x="518292" y="424354"/>
                </a:lnTo>
                <a:lnTo>
                  <a:pt x="441984" y="423550"/>
                </a:lnTo>
                <a:lnTo>
                  <a:pt x="342963" y="577465"/>
                </a:lnTo>
                <a:lnTo>
                  <a:pt x="182098" y="577465"/>
                </a:lnTo>
                <a:lnTo>
                  <a:pt x="83013" y="423450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34"/>
          <p:cNvSpPr/>
          <p:nvPr/>
        </p:nvSpPr>
        <p:spPr>
          <a:xfrm rot="5400000" flipV="1">
            <a:off x="2023392" y="4896062"/>
            <a:ext cx="560483" cy="63825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12644" y="6051730"/>
            <a:ext cx="1102039" cy="560483"/>
            <a:chOff x="1397183" y="6065539"/>
            <a:chExt cx="1102039" cy="560483"/>
          </a:xfrm>
        </p:grpSpPr>
        <p:sp>
          <p:nvSpPr>
            <p:cNvPr id="81" name="Oval 87"/>
            <p:cNvSpPr/>
            <p:nvPr/>
          </p:nvSpPr>
          <p:spPr>
            <a:xfrm rot="5400000">
              <a:off x="1951344" y="6052809"/>
              <a:ext cx="518292" cy="577465"/>
            </a:xfrm>
            <a:custGeom>
              <a:avLst/>
              <a:gdLst/>
              <a:ahLst/>
              <a:cxnLst/>
              <a:rect l="l" t="t" r="r" b="b"/>
              <a:pathLst>
                <a:path w="518292" h="577465">
                  <a:moveTo>
                    <a:pt x="0" y="424323"/>
                  </a:moveTo>
                  <a:lnTo>
                    <a:pt x="0" y="0"/>
                  </a:lnTo>
                  <a:lnTo>
                    <a:pt x="518292" y="0"/>
                  </a:lnTo>
                  <a:lnTo>
                    <a:pt x="518292" y="424354"/>
                  </a:lnTo>
                  <a:lnTo>
                    <a:pt x="441984" y="423550"/>
                  </a:lnTo>
                  <a:lnTo>
                    <a:pt x="342963" y="577465"/>
                  </a:lnTo>
                  <a:lnTo>
                    <a:pt x="182098" y="577465"/>
                  </a:lnTo>
                  <a:lnTo>
                    <a:pt x="83013" y="423450"/>
                  </a:lnTo>
                  <a:close/>
                </a:path>
              </a:pathLst>
            </a:custGeom>
            <a:solidFill>
              <a:srgbClr val="E4E400"/>
            </a:solidFill>
            <a:ln w="28575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34"/>
            <p:cNvSpPr/>
            <p:nvPr/>
          </p:nvSpPr>
          <p:spPr>
            <a:xfrm rot="5400000" flipV="1">
              <a:off x="1436070" y="6026652"/>
              <a:ext cx="560483" cy="638258"/>
            </a:xfrm>
            <a:custGeom>
              <a:avLst/>
              <a:gdLst/>
              <a:ahLst/>
              <a:cxnLst/>
              <a:rect l="l" t="t" r="r" b="b"/>
              <a:pathLst>
                <a:path w="301752" h="337073">
                  <a:moveTo>
                    <a:pt x="1" y="337073"/>
                  </a:moveTo>
                  <a:lnTo>
                    <a:pt x="35901" y="337073"/>
                  </a:lnTo>
                  <a:lnTo>
                    <a:pt x="148495" y="175282"/>
                  </a:lnTo>
                  <a:lnTo>
                    <a:pt x="261090" y="337073"/>
                  </a:lnTo>
                  <a:lnTo>
                    <a:pt x="301752" y="337073"/>
                  </a:lnTo>
                  <a:lnTo>
                    <a:pt x="301752" y="90588"/>
                  </a:lnTo>
                  <a:lnTo>
                    <a:pt x="301752" y="90588"/>
                  </a:lnTo>
                  <a:lnTo>
                    <a:pt x="301752" y="0"/>
                  </a:lnTo>
                  <a:lnTo>
                    <a:pt x="0" y="0"/>
                  </a:lnTo>
                  <a:lnTo>
                    <a:pt x="0" y="90588"/>
                  </a:lnTo>
                  <a:lnTo>
                    <a:pt x="1" y="90588"/>
                  </a:lnTo>
                  <a:close/>
                </a:path>
              </a:pathLst>
            </a:custGeom>
            <a:solidFill>
              <a:srgbClr val="D7D700"/>
            </a:solidFill>
            <a:ln w="28575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83" name="Oval 87"/>
            <p:cNvSpPr/>
            <p:nvPr/>
          </p:nvSpPr>
          <p:spPr>
            <a:xfrm rot="5400000">
              <a:off x="1790640" y="6302203"/>
              <a:ext cx="106773" cy="82982"/>
            </a:xfrm>
            <a:custGeom>
              <a:avLst/>
              <a:gdLst/>
              <a:ahLst/>
              <a:cxnLst/>
              <a:rect l="l" t="t" r="r" b="b"/>
              <a:pathLst>
                <a:path w="106773" h="82982">
                  <a:moveTo>
                    <a:pt x="0" y="0"/>
                  </a:moveTo>
                  <a:lnTo>
                    <a:pt x="106773" y="0"/>
                  </a:lnTo>
                  <a:lnTo>
                    <a:pt x="53387" y="82982"/>
                  </a:lnTo>
                  <a:close/>
                </a:path>
              </a:pathLst>
            </a:custGeom>
            <a:solidFill>
              <a:srgbClr val="C0504D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Oval 87"/>
          <p:cNvSpPr/>
          <p:nvPr/>
        </p:nvSpPr>
        <p:spPr>
          <a:xfrm rot="5400000">
            <a:off x="6144495" y="4802769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34"/>
          <p:cNvSpPr/>
          <p:nvPr/>
        </p:nvSpPr>
        <p:spPr>
          <a:xfrm rot="5400000" flipV="1">
            <a:off x="5658323" y="4836423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88" name="Down Arrow 87"/>
          <p:cNvSpPr>
            <a:spLocks/>
          </p:cNvSpPr>
          <p:nvPr/>
        </p:nvSpPr>
        <p:spPr>
          <a:xfrm flipH="1">
            <a:off x="6054520" y="5550629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Oval 87"/>
          <p:cNvSpPr/>
          <p:nvPr/>
        </p:nvSpPr>
        <p:spPr>
          <a:xfrm rot="5400000">
            <a:off x="6257029" y="5668167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7"/>
          <p:cNvSpPr/>
          <p:nvPr/>
        </p:nvSpPr>
        <p:spPr>
          <a:xfrm rot="5400000">
            <a:off x="6498825" y="5976176"/>
            <a:ext cx="533877" cy="708661"/>
          </a:xfrm>
          <a:custGeom>
            <a:avLst/>
            <a:gdLst/>
            <a:ahLst/>
            <a:cxnLst/>
            <a:rect l="l" t="t" r="r" b="b"/>
            <a:pathLst>
              <a:path w="1616174" h="1660768">
                <a:moveTo>
                  <a:pt x="0" y="0"/>
                </a:moveTo>
                <a:lnTo>
                  <a:pt x="1616174" y="0"/>
                </a:lnTo>
                <a:lnTo>
                  <a:pt x="1616174" y="1003226"/>
                </a:lnTo>
                <a:lnTo>
                  <a:pt x="1378223" y="1001325"/>
                </a:lnTo>
                <a:lnTo>
                  <a:pt x="818641" y="1660768"/>
                </a:lnTo>
                <a:lnTo>
                  <a:pt x="258855" y="1001088"/>
                </a:lnTo>
                <a:lnTo>
                  <a:pt x="0" y="1003153"/>
                </a:lnTo>
                <a:close/>
              </a:path>
            </a:pathLst>
          </a:custGeom>
          <a:solidFill>
            <a:srgbClr val="E4E400"/>
          </a:solidFill>
          <a:ln w="28575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34"/>
          <p:cNvSpPr/>
          <p:nvPr/>
        </p:nvSpPr>
        <p:spPr>
          <a:xfrm rot="5400000" flipV="1">
            <a:off x="5257325" y="6009830"/>
            <a:ext cx="577336" cy="643868"/>
          </a:xfrm>
          <a:custGeom>
            <a:avLst/>
            <a:gdLst/>
            <a:ahLst/>
            <a:cxnLst/>
            <a:rect l="l" t="t" r="r" b="b"/>
            <a:pathLst>
              <a:path w="301752" h="337073">
                <a:moveTo>
                  <a:pt x="1" y="337073"/>
                </a:moveTo>
                <a:lnTo>
                  <a:pt x="35901" y="337073"/>
                </a:lnTo>
                <a:lnTo>
                  <a:pt x="148495" y="175282"/>
                </a:lnTo>
                <a:lnTo>
                  <a:pt x="261090" y="337073"/>
                </a:lnTo>
                <a:lnTo>
                  <a:pt x="301752" y="337073"/>
                </a:lnTo>
                <a:lnTo>
                  <a:pt x="301752" y="90588"/>
                </a:lnTo>
                <a:lnTo>
                  <a:pt x="301752" y="90588"/>
                </a:lnTo>
                <a:lnTo>
                  <a:pt x="301752" y="0"/>
                </a:lnTo>
                <a:lnTo>
                  <a:pt x="0" y="0"/>
                </a:lnTo>
                <a:lnTo>
                  <a:pt x="0" y="90588"/>
                </a:lnTo>
                <a:lnTo>
                  <a:pt x="1" y="90588"/>
                </a:lnTo>
                <a:close/>
              </a:path>
            </a:pathLst>
          </a:custGeom>
          <a:solidFill>
            <a:srgbClr val="D7D700"/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rial"/>
              <a:cs typeface="Arial"/>
            </a:endParaRPr>
          </a:p>
        </p:txBody>
      </p:sp>
      <p:sp>
        <p:nvSpPr>
          <p:cNvPr id="92" name="Oval 87"/>
          <p:cNvSpPr/>
          <p:nvPr/>
        </p:nvSpPr>
        <p:spPr>
          <a:xfrm rot="5400000">
            <a:off x="5623600" y="6285685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wn Arrow 92"/>
          <p:cNvSpPr>
            <a:spLocks/>
          </p:cNvSpPr>
          <p:nvPr/>
        </p:nvSpPr>
        <p:spPr>
          <a:xfrm flipH="1">
            <a:off x="2900981" y="5558779"/>
            <a:ext cx="190961" cy="35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Oval 87"/>
          <p:cNvSpPr/>
          <p:nvPr/>
        </p:nvSpPr>
        <p:spPr>
          <a:xfrm rot="5400000">
            <a:off x="3103490" y="5676317"/>
            <a:ext cx="106773" cy="82982"/>
          </a:xfrm>
          <a:custGeom>
            <a:avLst/>
            <a:gdLst/>
            <a:ahLst/>
            <a:cxnLst/>
            <a:rect l="l" t="t" r="r" b="b"/>
            <a:pathLst>
              <a:path w="106773" h="82982">
                <a:moveTo>
                  <a:pt x="0" y="0"/>
                </a:moveTo>
                <a:lnTo>
                  <a:pt x="106773" y="0"/>
                </a:lnTo>
                <a:lnTo>
                  <a:pt x="53387" y="82982"/>
                </a:lnTo>
                <a:close/>
              </a:path>
            </a:pathLst>
          </a:custGeom>
          <a:solidFill>
            <a:srgbClr val="C0504D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-10342" y="1010709"/>
            <a:ext cx="9133400" cy="5760506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854430" y="1869281"/>
            <a:ext cx="7435141" cy="3762441"/>
            <a:chOff x="1093687" y="1562345"/>
            <a:chExt cx="6920166" cy="4865230"/>
          </a:xfrm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1093687" y="1562345"/>
              <a:ext cx="6920166" cy="48652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246779" y="1707417"/>
              <a:ext cx="6670865" cy="71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/>
                <a:t>Synthetic Agglutination</a:t>
              </a:r>
            </a:p>
          </p:txBody>
        </p:sp>
      </p:grpSp>
      <p:grpSp>
        <p:nvGrpSpPr>
          <p:cNvPr id="132" name="Group 131"/>
          <p:cNvGrpSpPr>
            <a:grpSpLocks noChangeAspect="1"/>
          </p:cNvGrpSpPr>
          <p:nvPr/>
        </p:nvGrpSpPr>
        <p:grpSpPr>
          <a:xfrm>
            <a:off x="1984425" y="2893017"/>
            <a:ext cx="5175151" cy="2554007"/>
            <a:chOff x="389832" y="248073"/>
            <a:chExt cx="6503937" cy="3209776"/>
          </a:xfrm>
        </p:grpSpPr>
        <p:sp>
          <p:nvSpPr>
            <p:cNvPr id="133" name="Oval 452"/>
            <p:cNvSpPr>
              <a:spLocks noChangeAspect="1"/>
            </p:cNvSpPr>
            <p:nvPr/>
          </p:nvSpPr>
          <p:spPr>
            <a:xfrm>
              <a:off x="389832" y="297709"/>
              <a:ext cx="3481647" cy="3160140"/>
            </a:xfrm>
            <a:custGeom>
              <a:avLst/>
              <a:gdLst/>
              <a:ahLst/>
              <a:cxnLst/>
              <a:rect l="l" t="t" r="r" b="b"/>
              <a:pathLst>
                <a:path w="3385096" h="3063362">
                  <a:moveTo>
                    <a:pt x="1171223" y="0"/>
                  </a:moveTo>
                  <a:cubicBezTo>
                    <a:pt x="1494648" y="0"/>
                    <a:pt x="1787453" y="171439"/>
                    <a:pt x="1999403" y="448619"/>
                  </a:cubicBezTo>
                  <a:lnTo>
                    <a:pt x="2051603" y="523730"/>
                  </a:lnTo>
                  <a:lnTo>
                    <a:pt x="3385096" y="523730"/>
                  </a:lnTo>
                  <a:lnTo>
                    <a:pt x="3385096" y="806107"/>
                  </a:lnTo>
                  <a:lnTo>
                    <a:pt x="2724421" y="806107"/>
                  </a:lnTo>
                  <a:lnTo>
                    <a:pt x="2724421" y="2208531"/>
                  </a:lnTo>
                  <a:lnTo>
                    <a:pt x="3385096" y="2208531"/>
                  </a:lnTo>
                  <a:lnTo>
                    <a:pt x="3385096" y="2437199"/>
                  </a:lnTo>
                  <a:lnTo>
                    <a:pt x="2114321" y="2437199"/>
                  </a:lnTo>
                  <a:lnTo>
                    <a:pt x="2074996" y="2505972"/>
                  </a:lnTo>
                  <a:cubicBezTo>
                    <a:pt x="1860176" y="2846384"/>
                    <a:pt x="1535076" y="3063362"/>
                    <a:pt x="1171223" y="3063362"/>
                  </a:cubicBezTo>
                  <a:cubicBezTo>
                    <a:pt x="524374" y="3063362"/>
                    <a:pt x="0" y="2377605"/>
                    <a:pt x="0" y="1531681"/>
                  </a:cubicBezTo>
                  <a:cubicBezTo>
                    <a:pt x="0" y="685757"/>
                    <a:pt x="524374" y="0"/>
                    <a:pt x="1171223" y="0"/>
                  </a:cubicBezTo>
                  <a:close/>
                </a:path>
              </a:pathLst>
            </a:custGeom>
            <a:solidFill>
              <a:schemeClr val="accent2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4" name="Oval 452"/>
            <p:cNvSpPr>
              <a:spLocks noChangeAspect="1"/>
            </p:cNvSpPr>
            <p:nvPr/>
          </p:nvSpPr>
          <p:spPr>
            <a:xfrm>
              <a:off x="2745091" y="839907"/>
              <a:ext cx="1131891" cy="1968043"/>
            </a:xfrm>
            <a:custGeom>
              <a:avLst/>
              <a:gdLst/>
              <a:ahLst/>
              <a:cxnLst/>
              <a:rect l="l" t="t" r="r" b="b"/>
              <a:pathLst>
                <a:path w="1100501" h="1913469">
                  <a:moveTo>
                    <a:pt x="0" y="0"/>
                  </a:moveTo>
                  <a:lnTo>
                    <a:pt x="1100501" y="0"/>
                  </a:lnTo>
                  <a:lnTo>
                    <a:pt x="1100501" y="282377"/>
                  </a:lnTo>
                  <a:lnTo>
                    <a:pt x="439826" y="282377"/>
                  </a:lnTo>
                  <a:lnTo>
                    <a:pt x="439826" y="1684801"/>
                  </a:lnTo>
                  <a:lnTo>
                    <a:pt x="1100501" y="1684801"/>
                  </a:lnTo>
                  <a:lnTo>
                    <a:pt x="1100501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5" name="Rectangle 134"/>
            <p:cNvSpPr>
              <a:spLocks noChangeAspect="1"/>
            </p:cNvSpPr>
            <p:nvPr/>
          </p:nvSpPr>
          <p:spPr>
            <a:xfrm>
              <a:off x="2562858" y="865917"/>
              <a:ext cx="224993" cy="191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6" name="Oval 395"/>
            <p:cNvSpPr>
              <a:spLocks noChangeAspect="1"/>
            </p:cNvSpPr>
            <p:nvPr/>
          </p:nvSpPr>
          <p:spPr>
            <a:xfrm>
              <a:off x="3437859" y="248073"/>
              <a:ext cx="3455910" cy="3160140"/>
            </a:xfrm>
            <a:custGeom>
              <a:avLst/>
              <a:gdLst/>
              <a:ahLst/>
              <a:cxnLst/>
              <a:rect l="l" t="t" r="r" b="b"/>
              <a:pathLst>
                <a:path w="3360070" h="3063362">
                  <a:moveTo>
                    <a:pt x="2188847" y="0"/>
                  </a:moveTo>
                  <a:cubicBezTo>
                    <a:pt x="2835696" y="0"/>
                    <a:pt x="3360070" y="685757"/>
                    <a:pt x="3360070" y="1531681"/>
                  </a:cubicBezTo>
                  <a:cubicBezTo>
                    <a:pt x="3360070" y="2377605"/>
                    <a:pt x="2835696" y="3063362"/>
                    <a:pt x="2188847" y="3063362"/>
                  </a:cubicBezTo>
                  <a:cubicBezTo>
                    <a:pt x="1824994" y="3063362"/>
                    <a:pt x="1499894" y="2846385"/>
                    <a:pt x="1285075" y="2505973"/>
                  </a:cubicBezTo>
                  <a:lnTo>
                    <a:pt x="1276212" y="2489671"/>
                  </a:lnTo>
                  <a:lnTo>
                    <a:pt x="690954" y="2489671"/>
                  </a:lnTo>
                  <a:lnTo>
                    <a:pt x="690954" y="2091477"/>
                  </a:lnTo>
                  <a:lnTo>
                    <a:pt x="0" y="2091477"/>
                  </a:lnTo>
                  <a:lnTo>
                    <a:pt x="0" y="1014244"/>
                  </a:lnTo>
                  <a:lnTo>
                    <a:pt x="690954" y="1014244"/>
                  </a:lnTo>
                  <a:lnTo>
                    <a:pt x="690954" y="576202"/>
                  </a:lnTo>
                  <a:lnTo>
                    <a:pt x="1274848" y="576202"/>
                  </a:lnTo>
                  <a:lnTo>
                    <a:pt x="1285075" y="557390"/>
                  </a:lnTo>
                  <a:cubicBezTo>
                    <a:pt x="1499894" y="216978"/>
                    <a:pt x="1824994" y="0"/>
                    <a:pt x="2188847" y="0"/>
                  </a:cubicBezTo>
                  <a:close/>
                </a:path>
              </a:pathLst>
            </a:custGeom>
            <a:solidFill>
              <a:srgbClr val="4A76FF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4294830" y="1344986"/>
              <a:ext cx="327955" cy="103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8" name="Oval 395"/>
            <p:cNvSpPr>
              <a:spLocks noChangeAspect="1"/>
            </p:cNvSpPr>
            <p:nvPr/>
          </p:nvSpPr>
          <p:spPr>
            <a:xfrm>
              <a:off x="3437859" y="842792"/>
              <a:ext cx="1057492" cy="1968043"/>
            </a:xfrm>
            <a:custGeom>
              <a:avLst/>
              <a:gdLst/>
              <a:ahLst/>
              <a:cxnLst/>
              <a:rect l="l" t="t" r="r" b="b"/>
              <a:pathLst>
                <a:path w="1028167" h="1913469">
                  <a:moveTo>
                    <a:pt x="690954" y="0"/>
                  </a:moveTo>
                  <a:lnTo>
                    <a:pt x="1028167" y="0"/>
                  </a:lnTo>
                  <a:lnTo>
                    <a:pt x="1028167" y="1913469"/>
                  </a:lnTo>
                  <a:lnTo>
                    <a:pt x="690954" y="1913469"/>
                  </a:lnTo>
                  <a:lnTo>
                    <a:pt x="690954" y="1515275"/>
                  </a:lnTo>
                  <a:lnTo>
                    <a:pt x="0" y="1515275"/>
                  </a:lnTo>
                  <a:lnTo>
                    <a:pt x="0" y="438042"/>
                  </a:lnTo>
                  <a:lnTo>
                    <a:pt x="690954" y="438042"/>
                  </a:lnTo>
                  <a:close/>
                </a:path>
              </a:pathLst>
            </a:custGeom>
            <a:solidFill>
              <a:srgbClr val="E4E400"/>
            </a:solidFill>
            <a:ln w="381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  <p:sp>
          <p:nvSpPr>
            <p:cNvPr id="139" name="Rectangle 138"/>
            <p:cNvSpPr>
              <a:spLocks noChangeAspect="1"/>
            </p:cNvSpPr>
            <p:nvPr/>
          </p:nvSpPr>
          <p:spPr>
            <a:xfrm>
              <a:off x="4439819" y="870659"/>
              <a:ext cx="224993" cy="1913440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500" b="1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9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Test case for quantitative characterization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477187" y="3369360"/>
            <a:ext cx="403412" cy="1068975"/>
          </a:xfrm>
          <a:prstGeom prst="rect">
            <a:avLst/>
          </a:prstGeom>
          <a:solidFill>
            <a:srgbClr val="660066">
              <a:alpha val="32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3477187" y="3858317"/>
            <a:ext cx="403412" cy="1068975"/>
          </a:xfrm>
          <a:prstGeom prst="rect">
            <a:avLst/>
          </a:prstGeom>
          <a:solidFill>
            <a:srgbClr val="660066">
              <a:alpha val="1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16200000">
            <a:off x="3477187" y="5325188"/>
            <a:ext cx="403412" cy="1068975"/>
          </a:xfrm>
          <a:prstGeom prst="rect">
            <a:avLst/>
          </a:prstGeom>
          <a:solidFill>
            <a:srgbClr val="660066">
              <a:alpha val="4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16200000">
            <a:off x="7947623" y="4836231"/>
            <a:ext cx="403412" cy="1068975"/>
          </a:xfrm>
          <a:prstGeom prst="rect">
            <a:avLst/>
          </a:prstGeom>
          <a:solidFill>
            <a:srgbClr val="660066">
              <a:alpha val="1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 rot="5400000">
            <a:off x="5611689" y="3307125"/>
            <a:ext cx="338570" cy="6018057"/>
            <a:chOff x="10924136" y="3487702"/>
            <a:chExt cx="338570" cy="8595537"/>
          </a:xfrm>
        </p:grpSpPr>
        <p:sp>
          <p:nvSpPr>
            <p:cNvPr id="208" name="Rectangle 207"/>
            <p:cNvSpPr/>
            <p:nvPr/>
          </p:nvSpPr>
          <p:spPr>
            <a:xfrm rot="5400000">
              <a:off x="7057434" y="7921609"/>
              <a:ext cx="8076615" cy="24664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660066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/>
            <p:cNvSpPr txBox="1"/>
            <p:nvPr/>
          </p:nvSpPr>
          <p:spPr>
            <a:xfrm rot="16200000">
              <a:off x="10880056" y="11318203"/>
              <a:ext cx="426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 rot="16200000">
              <a:off x="10513365" y="3898484"/>
              <a:ext cx="1160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10,000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6200000">
              <a:off x="10717063" y="7614794"/>
              <a:ext cx="752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100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 rot="16200000">
              <a:off x="10798547" y="9466500"/>
              <a:ext cx="589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 rot="16200000">
              <a:off x="10594861" y="5750182"/>
              <a:ext cx="9971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1,000</a:t>
              </a:r>
            </a:p>
          </p:txBody>
        </p:sp>
      </p:grpSp>
      <p:sp>
        <p:nvSpPr>
          <p:cNvPr id="103" name="Rectangle 102"/>
          <p:cNvSpPr/>
          <p:nvPr/>
        </p:nvSpPr>
        <p:spPr>
          <a:xfrm rot="16200000">
            <a:off x="3477187" y="1887190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6200000">
            <a:off x="3477187" y="2391446"/>
            <a:ext cx="403412" cy="1068975"/>
          </a:xfrm>
          <a:prstGeom prst="rect">
            <a:avLst/>
          </a:prstGeom>
          <a:solidFill>
            <a:srgbClr val="660066">
              <a:alpha val="9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16200000">
            <a:off x="3477187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16200000">
            <a:off x="3477187" y="4347274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16200000">
            <a:off x="3477187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 rot="16200000">
            <a:off x="4594796" y="1887190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 rot="16200000">
            <a:off x="4594796" y="2391446"/>
            <a:ext cx="403412" cy="1068975"/>
          </a:xfrm>
          <a:prstGeom prst="rect">
            <a:avLst/>
          </a:prstGeom>
          <a:solidFill>
            <a:srgbClr val="660066">
              <a:alpha val="10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 rot="16200000">
            <a:off x="4594796" y="2880403"/>
            <a:ext cx="403412" cy="1068975"/>
          </a:xfrm>
          <a:prstGeom prst="rect">
            <a:avLst/>
          </a:prstGeom>
          <a:solidFill>
            <a:srgbClr val="660066">
              <a:alpha val="65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16200000">
            <a:off x="4594796" y="3369360"/>
            <a:ext cx="403412" cy="1068975"/>
          </a:xfrm>
          <a:prstGeom prst="rect">
            <a:avLst/>
          </a:prstGeom>
          <a:solidFill>
            <a:srgbClr val="660066">
              <a:alpha val="7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 rot="16200000">
            <a:off x="4594796" y="3858317"/>
            <a:ext cx="403412" cy="1068975"/>
          </a:xfrm>
          <a:prstGeom prst="rect">
            <a:avLst/>
          </a:prstGeom>
          <a:solidFill>
            <a:srgbClr val="660066">
              <a:alpha val="5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 rot="16200000">
            <a:off x="4594796" y="4347274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 rot="16200000">
            <a:off x="4594796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16200000">
            <a:off x="4594796" y="5325188"/>
            <a:ext cx="403412" cy="1068975"/>
          </a:xfrm>
          <a:prstGeom prst="rect">
            <a:avLst/>
          </a:prstGeom>
          <a:solidFill>
            <a:srgbClr val="660066">
              <a:alpha val="4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 rot="16200000">
            <a:off x="5712405" y="1887190"/>
            <a:ext cx="403412" cy="1068975"/>
          </a:xfrm>
          <a:prstGeom prst="rect">
            <a:avLst/>
          </a:prstGeom>
          <a:solidFill>
            <a:srgbClr val="660066">
              <a:alpha val="3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 rot="16200000">
            <a:off x="5712405" y="2391446"/>
            <a:ext cx="403412" cy="1068975"/>
          </a:xfrm>
          <a:prstGeom prst="rect">
            <a:avLst/>
          </a:prstGeom>
          <a:solidFill>
            <a:srgbClr val="660066">
              <a:alpha val="50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 rot="16200000">
            <a:off x="5712405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 rot="16200000">
            <a:off x="5712405" y="3369360"/>
            <a:ext cx="403412" cy="1068975"/>
          </a:xfrm>
          <a:prstGeom prst="rect">
            <a:avLst/>
          </a:prstGeom>
          <a:solidFill>
            <a:srgbClr val="660066">
              <a:alpha val="69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 rot="16200000">
            <a:off x="5712405" y="3858317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 rot="16200000">
            <a:off x="5712405" y="4347274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 rot="16200000">
            <a:off x="5712405" y="4836231"/>
            <a:ext cx="403412" cy="1068975"/>
          </a:xfrm>
          <a:prstGeom prst="rect">
            <a:avLst/>
          </a:prstGeom>
          <a:solidFill>
            <a:srgbClr val="660066">
              <a:alpha val="7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 rot="16200000">
            <a:off x="5712405" y="5325188"/>
            <a:ext cx="403412" cy="1068975"/>
          </a:xfrm>
          <a:prstGeom prst="rect">
            <a:avLst/>
          </a:prstGeom>
          <a:solidFill>
            <a:srgbClr val="660066">
              <a:alpha val="85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 rot="16200000">
            <a:off x="6830014" y="1887190"/>
            <a:ext cx="403412" cy="1068975"/>
          </a:xfrm>
          <a:prstGeom prst="rect">
            <a:avLst/>
          </a:prstGeom>
          <a:solidFill>
            <a:srgbClr val="660066">
              <a:alpha val="26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 rot="16200000">
            <a:off x="6830014" y="2391446"/>
            <a:ext cx="403412" cy="1068975"/>
          </a:xfrm>
          <a:prstGeom prst="rect">
            <a:avLst/>
          </a:prstGeom>
          <a:solidFill>
            <a:srgbClr val="660066">
              <a:alpha val="32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 rot="16200000">
            <a:off x="6830014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rot="16200000">
            <a:off x="6830014" y="3369360"/>
            <a:ext cx="403412" cy="1068975"/>
          </a:xfrm>
          <a:prstGeom prst="rect">
            <a:avLst/>
          </a:prstGeom>
          <a:solidFill>
            <a:srgbClr val="660066">
              <a:alpha val="6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 rot="16200000">
            <a:off x="6830014" y="3858317"/>
            <a:ext cx="403412" cy="1068975"/>
          </a:xfrm>
          <a:prstGeom prst="rect">
            <a:avLst/>
          </a:prstGeom>
          <a:solidFill>
            <a:srgbClr val="660066">
              <a:alpha val="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 rot="16200000">
            <a:off x="6830014" y="4347274"/>
            <a:ext cx="403412" cy="1068975"/>
          </a:xfrm>
          <a:prstGeom prst="rect">
            <a:avLst/>
          </a:prstGeom>
          <a:solidFill>
            <a:srgbClr val="660066">
              <a:alpha val="1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 rot="16200000">
            <a:off x="6830014" y="4836231"/>
            <a:ext cx="403412" cy="106897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 rot="16200000">
            <a:off x="6830014" y="5325188"/>
            <a:ext cx="403412" cy="1068975"/>
          </a:xfrm>
          <a:prstGeom prst="rect">
            <a:avLst/>
          </a:prstGeom>
          <a:solidFill>
            <a:srgbClr val="660066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 rot="16200000">
            <a:off x="7947623" y="1887190"/>
            <a:ext cx="403412" cy="1068975"/>
          </a:xfrm>
          <a:prstGeom prst="rect">
            <a:avLst/>
          </a:prstGeom>
          <a:solidFill>
            <a:srgbClr val="660066">
              <a:alpha val="3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rot="16200000">
            <a:off x="7947623" y="2391446"/>
            <a:ext cx="403412" cy="1068975"/>
          </a:xfrm>
          <a:prstGeom prst="rect">
            <a:avLst/>
          </a:prstGeom>
          <a:solidFill>
            <a:srgbClr val="660066">
              <a:alpha val="1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 rot="16200000">
            <a:off x="7947623" y="2880403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rot="16200000">
            <a:off x="7947623" y="3369360"/>
            <a:ext cx="403412" cy="1068975"/>
          </a:xfrm>
          <a:prstGeom prst="rect">
            <a:avLst/>
          </a:prstGeom>
          <a:solidFill>
            <a:srgbClr val="660066">
              <a:alpha val="17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 rot="16200000">
            <a:off x="7947623" y="3858317"/>
            <a:ext cx="403412" cy="1068975"/>
          </a:xfrm>
          <a:prstGeom prst="rect">
            <a:avLst/>
          </a:prstGeom>
          <a:solidFill>
            <a:srgbClr val="660066">
              <a:alpha val="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 rot="16200000">
            <a:off x="7947623" y="4347274"/>
            <a:ext cx="403412" cy="1068975"/>
          </a:xfrm>
          <a:prstGeom prst="rect">
            <a:avLst/>
          </a:prstGeom>
          <a:solidFill>
            <a:srgbClr val="660066">
              <a:alpha val="18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 rot="16200000">
            <a:off x="7947623" y="5325188"/>
            <a:ext cx="403412" cy="1068975"/>
          </a:xfrm>
          <a:prstGeom prst="rect">
            <a:avLst/>
          </a:prstGeom>
          <a:solidFill>
            <a:srgbClr val="660066">
              <a:alpha val="71000"/>
            </a:srgb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837365" y="6133525"/>
            <a:ext cx="100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</a:t>
            </a:r>
            <a:r>
              <a:rPr lang="en-US" sz="1600" baseline="-25000" dirty="0">
                <a:latin typeface="Arial"/>
                <a:cs typeface="Arial"/>
              </a:rPr>
              <a:t>D</a:t>
            </a:r>
            <a:r>
              <a:rPr lang="en-US" sz="1600" dirty="0">
                <a:latin typeface="Arial"/>
                <a:cs typeface="Arial"/>
              </a:rPr>
              <a:t> (nM)</a:t>
            </a:r>
          </a:p>
        </p:txBody>
      </p:sp>
      <p:sp>
        <p:nvSpPr>
          <p:cNvPr id="274" name="Rectangle 273"/>
          <p:cNvSpPr/>
          <p:nvPr/>
        </p:nvSpPr>
        <p:spPr>
          <a:xfrm rot="16200000" flipH="1">
            <a:off x="12882371" y="2125019"/>
            <a:ext cx="27430" cy="91440"/>
          </a:xfrm>
          <a:prstGeom prst="rect">
            <a:avLst/>
          </a:prstGeom>
          <a:solidFill>
            <a:srgbClr val="4A76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2927129" y="2025422"/>
            <a:ext cx="435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Bad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2981664" y="2076931"/>
            <a:ext cx="322322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278" name="Group 277"/>
          <p:cNvGrpSpPr/>
          <p:nvPr/>
        </p:nvGrpSpPr>
        <p:grpSpPr>
          <a:xfrm>
            <a:off x="3136410" y="1668919"/>
            <a:ext cx="5537874" cy="478826"/>
            <a:chOff x="1575176" y="571929"/>
            <a:chExt cx="5540657" cy="429768"/>
          </a:xfrm>
        </p:grpSpPr>
        <p:grpSp>
          <p:nvGrpSpPr>
            <p:cNvPr id="378" name="Group 377"/>
            <p:cNvGrpSpPr/>
            <p:nvPr/>
          </p:nvGrpSpPr>
          <p:grpSpPr>
            <a:xfrm>
              <a:off x="2690716" y="578941"/>
              <a:ext cx="1055914" cy="422754"/>
              <a:chOff x="2690716" y="437831"/>
              <a:chExt cx="1055914" cy="719032"/>
            </a:xfrm>
          </p:grpSpPr>
          <p:sp>
            <p:nvSpPr>
              <p:cNvPr id="400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402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1575176" y="578942"/>
              <a:ext cx="1055914" cy="422754"/>
              <a:chOff x="2690716" y="437831"/>
              <a:chExt cx="1055914" cy="719032"/>
            </a:xfrm>
          </p:grpSpPr>
          <p:sp>
            <p:nvSpPr>
              <p:cNvPr id="397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9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3833096" y="578942"/>
              <a:ext cx="1055914" cy="422754"/>
              <a:chOff x="2690716" y="437831"/>
              <a:chExt cx="1055914" cy="719032"/>
            </a:xfrm>
          </p:grpSpPr>
          <p:sp>
            <p:nvSpPr>
              <p:cNvPr id="394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6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4939181" y="578943"/>
              <a:ext cx="1055914" cy="422754"/>
              <a:chOff x="2690716" y="437831"/>
              <a:chExt cx="1055914" cy="719032"/>
            </a:xfrm>
          </p:grpSpPr>
          <p:sp>
            <p:nvSpPr>
              <p:cNvPr id="391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3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82" name="Group 381"/>
            <p:cNvGrpSpPr/>
            <p:nvPr/>
          </p:nvGrpSpPr>
          <p:grpSpPr>
            <a:xfrm>
              <a:off x="6059919" y="571929"/>
              <a:ext cx="1055914" cy="422754"/>
              <a:chOff x="2690716" y="437831"/>
              <a:chExt cx="1055914" cy="719032"/>
            </a:xfrm>
          </p:grpSpPr>
          <p:sp>
            <p:nvSpPr>
              <p:cNvPr id="388" name="Rectangle 34"/>
              <p:cNvSpPr/>
              <p:nvPr/>
            </p:nvSpPr>
            <p:spPr>
              <a:xfrm rot="16200000" flipV="1">
                <a:off x="2969115" y="367842"/>
                <a:ext cx="483064" cy="855941"/>
              </a:xfrm>
              <a:custGeom>
                <a:avLst/>
                <a:gdLst/>
                <a:ahLst/>
                <a:cxnLst/>
                <a:rect l="l" t="t" r="r" b="b"/>
                <a:pathLst>
                  <a:path w="483063" h="855941">
                    <a:moveTo>
                      <a:pt x="483063" y="0"/>
                    </a:moveTo>
                    <a:lnTo>
                      <a:pt x="0" y="0"/>
                    </a:lnTo>
                    <a:lnTo>
                      <a:pt x="0" y="594451"/>
                    </a:lnTo>
                    <a:lnTo>
                      <a:pt x="1" y="594451"/>
                    </a:lnTo>
                    <a:lnTo>
                      <a:pt x="1" y="855941"/>
                    </a:lnTo>
                    <a:lnTo>
                      <a:pt x="57729" y="855941"/>
                    </a:lnTo>
                    <a:lnTo>
                      <a:pt x="57729" y="771485"/>
                    </a:lnTo>
                    <a:lnTo>
                      <a:pt x="411775" y="771485"/>
                    </a:lnTo>
                    <a:lnTo>
                      <a:pt x="411775" y="855941"/>
                    </a:lnTo>
                    <a:lnTo>
                      <a:pt x="483062" y="855941"/>
                    </a:lnTo>
                    <a:lnTo>
                      <a:pt x="483062" y="594451"/>
                    </a:lnTo>
                    <a:lnTo>
                      <a:pt x="483063" y="594451"/>
                    </a:lnTo>
                    <a:close/>
                  </a:path>
                </a:pathLst>
              </a:custGeom>
              <a:solidFill>
                <a:srgbClr val="D7D700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90" name="Rectangle 108"/>
              <p:cNvSpPr/>
              <p:nvPr/>
            </p:nvSpPr>
            <p:spPr>
              <a:xfrm rot="16200000" flipV="1">
                <a:off x="2859157" y="269390"/>
                <a:ext cx="719032" cy="1055914"/>
              </a:xfrm>
              <a:custGeom>
                <a:avLst/>
                <a:gdLst/>
                <a:ahLst/>
                <a:cxnLst/>
                <a:rect l="l" t="t" r="r" b="b"/>
                <a:pathLst>
                  <a:path w="1361074" h="2423160">
                    <a:moveTo>
                      <a:pt x="1361074" y="0"/>
                    </a:moveTo>
                    <a:lnTo>
                      <a:pt x="1361074" y="2423160"/>
                    </a:lnTo>
                    <a:lnTo>
                      <a:pt x="0" y="24231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sp>
          <p:nvSpPr>
            <p:cNvPr id="383" name="TextBox 382"/>
            <p:cNvSpPr txBox="1"/>
            <p:nvPr/>
          </p:nvSpPr>
          <p:spPr>
            <a:xfrm>
              <a:off x="1840204" y="639633"/>
              <a:ext cx="580480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2918888" y="640216"/>
              <a:ext cx="644570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058266" y="645047"/>
              <a:ext cx="623237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5102701" y="639846"/>
              <a:ext cx="712324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6244925" y="632238"/>
              <a:ext cx="659486" cy="29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Bcl-w</a:t>
              </a: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1816941" y="2219648"/>
            <a:ext cx="1153438" cy="3841737"/>
            <a:chOff x="468722" y="1435631"/>
            <a:chExt cx="991734" cy="5310537"/>
          </a:xfrm>
        </p:grpSpPr>
        <p:grpSp>
          <p:nvGrpSpPr>
            <p:cNvPr id="338" name="Group 337"/>
            <p:cNvGrpSpPr/>
            <p:nvPr/>
          </p:nvGrpSpPr>
          <p:grpSpPr>
            <a:xfrm>
              <a:off x="468722" y="2776407"/>
              <a:ext cx="991734" cy="617821"/>
              <a:chOff x="355739" y="2769002"/>
              <a:chExt cx="1089331" cy="617821"/>
            </a:xfrm>
          </p:grpSpPr>
          <p:sp>
            <p:nvSpPr>
              <p:cNvPr id="375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7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468722" y="1435631"/>
              <a:ext cx="991734" cy="617821"/>
              <a:chOff x="355739" y="2769002"/>
              <a:chExt cx="1089331" cy="617821"/>
            </a:xfrm>
          </p:grpSpPr>
          <p:sp>
            <p:nvSpPr>
              <p:cNvPr id="372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4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468722" y="2106019"/>
              <a:ext cx="991734" cy="617821"/>
              <a:chOff x="355739" y="2769002"/>
              <a:chExt cx="1089331" cy="617821"/>
            </a:xfrm>
          </p:grpSpPr>
          <p:sp>
            <p:nvSpPr>
              <p:cNvPr id="369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71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468722" y="3446795"/>
              <a:ext cx="991734" cy="617821"/>
              <a:chOff x="355739" y="2769002"/>
              <a:chExt cx="1089331" cy="617821"/>
            </a:xfrm>
          </p:grpSpPr>
          <p:sp>
            <p:nvSpPr>
              <p:cNvPr id="366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8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468722" y="4117185"/>
              <a:ext cx="991734" cy="617821"/>
              <a:chOff x="355739" y="2769004"/>
              <a:chExt cx="1089331" cy="617821"/>
            </a:xfrm>
          </p:grpSpPr>
          <p:sp>
            <p:nvSpPr>
              <p:cNvPr id="363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5" name="Rectangle 23"/>
              <p:cNvSpPr/>
              <p:nvPr/>
            </p:nvSpPr>
            <p:spPr>
              <a:xfrm rot="5400000">
                <a:off x="591494" y="2533249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3" name="Group 342"/>
            <p:cNvGrpSpPr/>
            <p:nvPr/>
          </p:nvGrpSpPr>
          <p:grpSpPr>
            <a:xfrm>
              <a:off x="468722" y="4787571"/>
              <a:ext cx="991734" cy="617821"/>
              <a:chOff x="355739" y="2769002"/>
              <a:chExt cx="1089331" cy="617821"/>
            </a:xfrm>
          </p:grpSpPr>
          <p:sp>
            <p:nvSpPr>
              <p:cNvPr id="360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62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468722" y="5457961"/>
              <a:ext cx="991734" cy="617821"/>
              <a:chOff x="355739" y="2769004"/>
              <a:chExt cx="1089331" cy="617821"/>
            </a:xfrm>
          </p:grpSpPr>
          <p:sp>
            <p:nvSpPr>
              <p:cNvPr id="357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59" name="Rectangle 23"/>
              <p:cNvSpPr/>
              <p:nvPr/>
            </p:nvSpPr>
            <p:spPr>
              <a:xfrm rot="5400000">
                <a:off x="591494" y="2533249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468722" y="6128347"/>
              <a:ext cx="991734" cy="617821"/>
              <a:chOff x="355739" y="2769002"/>
              <a:chExt cx="1089331" cy="617821"/>
            </a:xfrm>
          </p:grpSpPr>
          <p:sp>
            <p:nvSpPr>
              <p:cNvPr id="354" name="Rectangle 34"/>
              <p:cNvSpPr/>
              <p:nvPr/>
            </p:nvSpPr>
            <p:spPr>
              <a:xfrm rot="5400000">
                <a:off x="693643" y="2634966"/>
                <a:ext cx="432826" cy="882788"/>
              </a:xfrm>
              <a:custGeom>
                <a:avLst/>
                <a:gdLst/>
                <a:ahLst/>
                <a:cxnLst/>
                <a:rect l="l" t="t" r="r" b="b"/>
                <a:pathLst>
                  <a:path w="432826" h="746241">
                    <a:moveTo>
                      <a:pt x="0" y="746241"/>
                    </a:moveTo>
                    <a:lnTo>
                      <a:pt x="0" y="349406"/>
                    </a:lnTo>
                    <a:lnTo>
                      <a:pt x="1" y="349406"/>
                    </a:lnTo>
                    <a:lnTo>
                      <a:pt x="1" y="72839"/>
                    </a:lnTo>
                    <a:lnTo>
                      <a:pt x="95248" y="73456"/>
                    </a:lnTo>
                    <a:lnTo>
                      <a:pt x="95248" y="0"/>
                    </a:lnTo>
                    <a:lnTo>
                      <a:pt x="327051" y="0"/>
                    </a:lnTo>
                    <a:lnTo>
                      <a:pt x="327051" y="73540"/>
                    </a:lnTo>
                    <a:lnTo>
                      <a:pt x="432826" y="72854"/>
                    </a:lnTo>
                    <a:lnTo>
                      <a:pt x="432826" y="254942"/>
                    </a:lnTo>
                    <a:lnTo>
                      <a:pt x="432826" y="254942"/>
                    </a:lnTo>
                    <a:lnTo>
                      <a:pt x="432826" y="746241"/>
                    </a:lnTo>
                    <a:lnTo>
                      <a:pt x="4936" y="746241"/>
                    </a:lnTo>
                    <a:close/>
                  </a:path>
                </a:pathLst>
              </a:custGeom>
              <a:solidFill>
                <a:srgbClr val="D7D700"/>
              </a:solidFill>
              <a:ln w="381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356" name="Rectangle 23"/>
              <p:cNvSpPr/>
              <p:nvPr/>
            </p:nvSpPr>
            <p:spPr>
              <a:xfrm rot="5400000">
                <a:off x="591494" y="2533247"/>
                <a:ext cx="617821" cy="1089331"/>
              </a:xfrm>
              <a:custGeom>
                <a:avLst/>
                <a:gdLst/>
                <a:ahLst/>
                <a:cxnLst/>
                <a:rect l="l" t="t" r="r" b="b"/>
                <a:pathLst>
                  <a:path w="1305230" h="2615184">
                    <a:moveTo>
                      <a:pt x="1305230" y="0"/>
                    </a:moveTo>
                    <a:lnTo>
                      <a:pt x="1305230" y="2615184"/>
                    </a:lnTo>
                    <a:lnTo>
                      <a:pt x="0" y="261518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</p:grpSp>
        <p:sp>
          <p:nvSpPr>
            <p:cNvPr id="346" name="TextBox 345"/>
            <p:cNvSpPr txBox="1"/>
            <p:nvPr/>
          </p:nvSpPr>
          <p:spPr>
            <a:xfrm>
              <a:off x="633362" y="1511873"/>
              <a:ext cx="649707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76610" y="2188855"/>
              <a:ext cx="563214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F30D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614991" y="2859028"/>
              <a:ext cx="686452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541677" y="4178999"/>
              <a:ext cx="820591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BECM04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624156" y="4848196"/>
              <a:ext cx="66812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66253" y="5519696"/>
              <a:ext cx="783927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557087" y="6194219"/>
              <a:ext cx="80226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XCDP07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557087" y="3508887"/>
              <a:ext cx="802260" cy="44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BCDP01</a:t>
              </a:r>
            </a:p>
          </p:txBody>
        </p:sp>
      </p:grpSp>
      <p:sp>
        <p:nvSpPr>
          <p:cNvPr id="2" name="Left Brace 1"/>
          <p:cNvSpPr/>
          <p:nvPr/>
        </p:nvSpPr>
        <p:spPr>
          <a:xfrm rot="5400000">
            <a:off x="5796951" y="-1298883"/>
            <a:ext cx="226326" cy="55474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TextBox 403"/>
          <p:cNvSpPr txBox="1"/>
          <p:nvPr/>
        </p:nvSpPr>
        <p:spPr>
          <a:xfrm>
            <a:off x="3772668" y="957871"/>
            <a:ext cx="43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BCL2 apoptosis regulators (pro-survival)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363085" y="3796869"/>
            <a:ext cx="1060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/>
                <a:cs typeface="Arial"/>
              </a:rPr>
              <a:t>de novo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binders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406" name="Left Brace 405"/>
          <p:cNvSpPr/>
          <p:nvPr/>
        </p:nvSpPr>
        <p:spPr>
          <a:xfrm>
            <a:off x="1468855" y="2219648"/>
            <a:ext cx="214209" cy="3841738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19459" y="6561861"/>
            <a:ext cx="3389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Berger, Stephanie, et al. (2016) </a:t>
            </a:r>
            <a:r>
              <a:rPr lang="en-US" sz="1200" i="1" dirty="0" err="1"/>
              <a:t>eLife</a:t>
            </a:r>
            <a:r>
              <a:rPr lang="en-US" sz="1200" dirty="0"/>
              <a:t> 5: e20352.</a:t>
            </a:r>
          </a:p>
        </p:txBody>
      </p:sp>
    </p:spTree>
    <p:extLst>
      <p:ext uri="{BB962C8B-B14F-4D97-AF65-F5344CB8AC3E}">
        <p14:creationId xmlns:p14="http://schemas.microsoft.com/office/powerpoint/2010/main" val="5157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7192" y="4894793"/>
            <a:ext cx="374153" cy="729276"/>
            <a:chOff x="5570214" y="4416228"/>
            <a:chExt cx="374153" cy="729276"/>
          </a:xfrm>
        </p:grpSpPr>
        <p:grpSp>
          <p:nvGrpSpPr>
            <p:cNvPr id="193" name="Group 192"/>
            <p:cNvGrpSpPr/>
            <p:nvPr/>
          </p:nvGrpSpPr>
          <p:grpSpPr>
            <a:xfrm>
              <a:off x="5570214" y="4416228"/>
              <a:ext cx="374153" cy="729276"/>
              <a:chOff x="5648246" y="4247829"/>
              <a:chExt cx="374153" cy="729276"/>
            </a:xfrm>
          </p:grpSpPr>
          <p:grpSp>
            <p:nvGrpSpPr>
              <p:cNvPr id="194" name="Group 193"/>
              <p:cNvGrpSpPr/>
              <p:nvPr/>
            </p:nvGrpSpPr>
            <p:grpSpPr>
              <a:xfrm>
                <a:off x="5648246" y="4247829"/>
                <a:ext cx="354686" cy="729276"/>
                <a:chOff x="5648246" y="4247829"/>
                <a:chExt cx="218749" cy="639398"/>
              </a:xfrm>
            </p:grpSpPr>
            <p:sp>
              <p:nvSpPr>
                <p:cNvPr id="196" name="Rectangle 2"/>
                <p:cNvSpPr/>
                <p:nvPr/>
              </p:nvSpPr>
              <p:spPr>
                <a:xfrm>
                  <a:off x="5703527" y="4332422"/>
                  <a:ext cx="141200" cy="55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993674">
                      <a:moveTo>
                        <a:pt x="0" y="0"/>
                      </a:moveTo>
                      <a:lnTo>
                        <a:pt x="914400" y="475150"/>
                      </a:lnTo>
                      <a:lnTo>
                        <a:pt x="914400" y="1520010"/>
                      </a:lnTo>
                      <a:lnTo>
                        <a:pt x="913311" y="1520010"/>
                      </a:lnTo>
                      <a:lnTo>
                        <a:pt x="913711" y="1547474"/>
                      </a:lnTo>
                      <a:cubicBezTo>
                        <a:pt x="905525" y="1700708"/>
                        <a:pt x="825358" y="1842044"/>
                        <a:pt x="696499" y="1923813"/>
                      </a:cubicBezTo>
                      <a:cubicBezTo>
                        <a:pt x="549233" y="2017263"/>
                        <a:pt x="363544" y="2016939"/>
                        <a:pt x="216584" y="1922974"/>
                      </a:cubicBezTo>
                      <a:cubicBezTo>
                        <a:pt x="87994" y="1840756"/>
                        <a:pt x="8290" y="1699140"/>
                        <a:pt x="605" y="1545879"/>
                      </a:cubicBezTo>
                      <a:lnTo>
                        <a:pt x="1067" y="1520010"/>
                      </a:lnTo>
                      <a:lnTo>
                        <a:pt x="0" y="1520010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 rot="5400000">
                  <a:off x="5647017" y="4249058"/>
                  <a:ext cx="221207" cy="218749"/>
                </a:xfrm>
                <a:prstGeom prst="rect">
                  <a:avLst/>
                </a:prstGeom>
                <a:solidFill>
                  <a:schemeClr val="bg1"/>
                </a:solidFill>
                <a:ln w="12700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971354">
                <a:off x="5696372" y="4579526"/>
                <a:ext cx="326027" cy="326027"/>
              </a:xfrm>
              <a:prstGeom prst="rect">
                <a:avLst/>
              </a:prstGeom>
            </p:spPr>
          </p:pic>
        </p:grpSp>
        <p:sp>
          <p:nvSpPr>
            <p:cNvPr id="201" name="Rectangle 200"/>
            <p:cNvSpPr/>
            <p:nvPr/>
          </p:nvSpPr>
          <p:spPr>
            <a:xfrm rot="16200000" flipH="1">
              <a:off x="5744844" y="4594214"/>
              <a:ext cx="56065" cy="216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51132" y="3233251"/>
            <a:ext cx="457249" cy="705961"/>
            <a:chOff x="-22775321" y="13881374"/>
            <a:chExt cx="3584372" cy="5173171"/>
          </a:xfrm>
        </p:grpSpPr>
        <p:sp>
          <p:nvSpPr>
            <p:cNvPr id="122" name="Rectangle 2"/>
            <p:cNvSpPr/>
            <p:nvPr/>
          </p:nvSpPr>
          <p:spPr>
            <a:xfrm flipH="1">
              <a:off x="-22421544" y="14282341"/>
              <a:ext cx="3109503" cy="4772204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 rot="16200000" flipH="1">
              <a:off x="-21218852" y="12324905"/>
              <a:ext cx="471433" cy="3584372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-20309542" y="15543397"/>
              <a:ext cx="558146" cy="594855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-21714324" y="18112717"/>
              <a:ext cx="558146" cy="59485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-20235176" y="17049429"/>
              <a:ext cx="558146" cy="594855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V="1">
              <a:off x="-22421718" y="13989062"/>
              <a:ext cx="175" cy="1082623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-19312218" y="14014337"/>
              <a:ext cx="182" cy="105734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 rot="16200000">
              <a:off x="-20360369" y="14491247"/>
              <a:ext cx="753821" cy="1029426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-22173396" y="15330822"/>
              <a:ext cx="839542" cy="924316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-21316188" y="16414114"/>
              <a:ext cx="839542" cy="924316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3274561">
              <a:off x="-20767433" y="17731519"/>
              <a:ext cx="753821" cy="1029426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-22246558" y="16458952"/>
              <a:ext cx="558146" cy="594855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-22216524" y="14476823"/>
              <a:ext cx="558146" cy="59485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-21279812" y="14478048"/>
              <a:ext cx="558146" cy="594855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 rot="3274561">
              <a:off x="-22110133" y="17133127"/>
              <a:ext cx="753818" cy="1029426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 rot="2446946">
              <a:off x="-21107710" y="15255599"/>
              <a:ext cx="558146" cy="59485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 rot="5697703">
              <a:off x="-20110142" y="16270851"/>
              <a:ext cx="501157" cy="66250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5" name="Down Arrow 84"/>
          <p:cNvSpPr>
            <a:spLocks noChangeAspect="1"/>
          </p:cNvSpPr>
          <p:nvPr/>
        </p:nvSpPr>
        <p:spPr>
          <a:xfrm flipH="1">
            <a:off x="410052" y="3091550"/>
            <a:ext cx="139409" cy="147759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2177" y="1097411"/>
            <a:ext cx="1309717" cy="1937301"/>
            <a:chOff x="246689" y="1035451"/>
            <a:chExt cx="1547832" cy="2216672"/>
          </a:xfrm>
        </p:grpSpPr>
        <p:grpSp>
          <p:nvGrpSpPr>
            <p:cNvPr id="83" name="Group 82"/>
            <p:cNvGrpSpPr/>
            <p:nvPr/>
          </p:nvGrpSpPr>
          <p:grpSpPr>
            <a:xfrm>
              <a:off x="246689" y="2371218"/>
              <a:ext cx="521841" cy="880905"/>
              <a:chOff x="1405278" y="2000779"/>
              <a:chExt cx="550514" cy="776124"/>
            </a:xfrm>
          </p:grpSpPr>
          <p:sp>
            <p:nvSpPr>
              <p:cNvPr id="139" name="Rectangle 2"/>
              <p:cNvSpPr/>
              <p:nvPr/>
            </p:nvSpPr>
            <p:spPr>
              <a:xfrm flipH="1">
                <a:off x="1459613" y="2060996"/>
                <a:ext cx="477580" cy="71590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6200000" flipH="1">
                <a:off x="1645173" y="1760884"/>
                <a:ext cx="70723" cy="550514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678467" y="2621096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766483" y="2618250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64191" y="226770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rot="1801157">
                <a:off x="1511541" y="2198339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rot="1801157">
                <a:off x="1589174" y="2239908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rot="8717607">
                <a:off x="1590325" y="2367458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rot="8717607">
                <a:off x="1519590" y="2419912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rot="10800000">
                <a:off x="1796914" y="209596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rot="10800000">
                <a:off x="1708899" y="2098807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529633" y="2590995"/>
                <a:ext cx="85724" cy="892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806045" y="2439281"/>
                <a:ext cx="85724" cy="89238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 flipV="1">
                <a:off x="1458976" y="2016500"/>
                <a:ext cx="0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1937192" y="2016500"/>
                <a:ext cx="3" cy="162909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Rectangle 208"/>
            <p:cNvSpPr/>
            <p:nvPr/>
          </p:nvSpPr>
          <p:spPr>
            <a:xfrm flipH="1">
              <a:off x="555508" y="1839237"/>
              <a:ext cx="152008" cy="615950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flipH="1">
              <a:off x="581535" y="2206102"/>
              <a:ext cx="97297" cy="10128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" name="Rectangle 23"/>
            <p:cNvSpPr/>
            <p:nvPr/>
          </p:nvSpPr>
          <p:spPr>
            <a:xfrm>
              <a:off x="354046" y="1839238"/>
              <a:ext cx="152008" cy="622360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82416" y="2206501"/>
              <a:ext cx="97297" cy="101286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715729" y="1839237"/>
              <a:ext cx="1078792" cy="33745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91245" y="1839238"/>
              <a:ext cx="49525" cy="33449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 rot="5400000">
              <a:off x="450603" y="2062747"/>
              <a:ext cx="162750" cy="38241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291245" y="1035451"/>
              <a:ext cx="1503274" cy="803786"/>
              <a:chOff x="1463682" y="381301"/>
              <a:chExt cx="1532565" cy="778619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1483540" y="424613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57325" y="640165"/>
                <a:ext cx="511067" cy="458134"/>
                <a:chOff x="-10783039" y="2455183"/>
                <a:chExt cx="3417299" cy="3063362"/>
              </a:xfrm>
            </p:grpSpPr>
            <p:sp>
              <p:nvSpPr>
                <p:cNvPr id="119" name="Oval 119"/>
                <p:cNvSpPr/>
                <p:nvPr/>
              </p:nvSpPr>
              <p:spPr>
                <a:xfrm>
                  <a:off x="-10783039" y="2455183"/>
                  <a:ext cx="341729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298" h="3063362">
                      <a:moveTo>
                        <a:pt x="1171223" y="0"/>
                      </a:moveTo>
                      <a:cubicBezTo>
                        <a:pt x="1535076" y="0"/>
                        <a:pt x="1860177" y="216978"/>
                        <a:pt x="2074996" y="557390"/>
                      </a:cubicBezTo>
                      <a:lnTo>
                        <a:pt x="2122623" y="640682"/>
                      </a:lnTo>
                      <a:lnTo>
                        <a:pt x="3417298" y="640682"/>
                      </a:lnTo>
                      <a:lnTo>
                        <a:pt x="3417298" y="835127"/>
                      </a:lnTo>
                      <a:lnTo>
                        <a:pt x="3413326" y="832406"/>
                      </a:lnTo>
                      <a:cubicBezTo>
                        <a:pt x="3341640" y="794160"/>
                        <a:pt x="3262824" y="773011"/>
                        <a:pt x="3180093" y="773011"/>
                      </a:cubicBezTo>
                      <a:cubicBezTo>
                        <a:pt x="2849167" y="773011"/>
                        <a:pt x="2580898" y="1111401"/>
                        <a:pt x="2580898" y="1528829"/>
                      </a:cubicBezTo>
                      <a:cubicBezTo>
                        <a:pt x="2580898" y="1946257"/>
                        <a:pt x="2849167" y="2284648"/>
                        <a:pt x="3180093" y="2284648"/>
                      </a:cubicBezTo>
                      <a:cubicBezTo>
                        <a:pt x="3262824" y="2284647"/>
                        <a:pt x="3341640" y="2263498"/>
                        <a:pt x="3413326" y="2225252"/>
                      </a:cubicBezTo>
                      <a:lnTo>
                        <a:pt x="3417298" y="2222533"/>
                      </a:lnTo>
                      <a:lnTo>
                        <a:pt x="3417298" y="2403753"/>
                      </a:lnTo>
                      <a:lnTo>
                        <a:pt x="2133446" y="2403753"/>
                      </a:lnTo>
                      <a:lnTo>
                        <a:pt x="2074996" y="2505972"/>
                      </a:lnTo>
                      <a:cubicBezTo>
                        <a:pt x="1860177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-8516803" y="3087126"/>
                  <a:ext cx="1151063" cy="176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063" h="1763071">
                      <a:moveTo>
                        <a:pt x="0" y="0"/>
                      </a:moveTo>
                      <a:lnTo>
                        <a:pt x="1151063" y="0"/>
                      </a:lnTo>
                      <a:lnTo>
                        <a:pt x="1151063" y="194445"/>
                      </a:lnTo>
                      <a:lnTo>
                        <a:pt x="1147091" y="191724"/>
                      </a:lnTo>
                      <a:cubicBezTo>
                        <a:pt x="1075405" y="153478"/>
                        <a:pt x="996589" y="132329"/>
                        <a:pt x="913858" y="132329"/>
                      </a:cubicBezTo>
                      <a:cubicBezTo>
                        <a:pt x="582932" y="132329"/>
                        <a:pt x="314663" y="470719"/>
                        <a:pt x="314663" y="888147"/>
                      </a:cubicBezTo>
                      <a:cubicBezTo>
                        <a:pt x="314663" y="1305575"/>
                        <a:pt x="582932" y="1643966"/>
                        <a:pt x="913858" y="1643966"/>
                      </a:cubicBezTo>
                      <a:cubicBezTo>
                        <a:pt x="996589" y="1643965"/>
                        <a:pt x="1075405" y="1622816"/>
                        <a:pt x="1147091" y="1584570"/>
                      </a:cubicBezTo>
                      <a:lnTo>
                        <a:pt x="1151063" y="1581851"/>
                      </a:lnTo>
                      <a:lnTo>
                        <a:pt x="1151063" y="1763071"/>
                      </a:lnTo>
                      <a:lnTo>
                        <a:pt x="0" y="1763071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-8689724" y="3130784"/>
                  <a:ext cx="216620" cy="168634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1591858" y="553218"/>
                <a:ext cx="506251" cy="458134"/>
                <a:chOff x="-5626048" y="2471869"/>
                <a:chExt cx="3385096" cy="3063362"/>
              </a:xfrm>
            </p:grpSpPr>
            <p:sp>
              <p:nvSpPr>
                <p:cNvPr id="116" name="Oval 452"/>
                <p:cNvSpPr/>
                <p:nvPr/>
              </p:nvSpPr>
              <p:spPr>
                <a:xfrm>
                  <a:off x="-5626048" y="2471869"/>
                  <a:ext cx="3385096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096" h="3063362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3385096" y="523730"/>
                      </a:lnTo>
                      <a:lnTo>
                        <a:pt x="3385096" y="806107"/>
                      </a:lnTo>
                      <a:lnTo>
                        <a:pt x="2724421" y="806107"/>
                      </a:lnTo>
                      <a:lnTo>
                        <a:pt x="2724421" y="2208531"/>
                      </a:lnTo>
                      <a:lnTo>
                        <a:pt x="3385096" y="2208531"/>
                      </a:lnTo>
                      <a:lnTo>
                        <a:pt x="3385096" y="2437199"/>
                      </a:lnTo>
                      <a:lnTo>
                        <a:pt x="2114321" y="2437199"/>
                      </a:lnTo>
                      <a:lnTo>
                        <a:pt x="2074996" y="2505972"/>
                      </a:lnTo>
                      <a:cubicBezTo>
                        <a:pt x="1860176" y="2846384"/>
                        <a:pt x="1535076" y="3063362"/>
                        <a:pt x="1171223" y="3063362"/>
                      </a:cubicBezTo>
                      <a:cubicBezTo>
                        <a:pt x="524374" y="3063362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452"/>
                <p:cNvSpPr/>
                <p:nvPr/>
              </p:nvSpPr>
              <p:spPr>
                <a:xfrm>
                  <a:off x="-3379150" y="2998282"/>
                  <a:ext cx="1136044" cy="1913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044" h="1913469">
                      <a:moveTo>
                        <a:pt x="0" y="0"/>
                      </a:moveTo>
                      <a:lnTo>
                        <a:pt x="1136044" y="0"/>
                      </a:lnTo>
                      <a:lnTo>
                        <a:pt x="1136044" y="282377"/>
                      </a:lnTo>
                      <a:lnTo>
                        <a:pt x="475369" y="282377"/>
                      </a:lnTo>
                      <a:lnTo>
                        <a:pt x="475369" y="1684801"/>
                      </a:lnTo>
                      <a:lnTo>
                        <a:pt x="1136044" y="1684801"/>
                      </a:lnTo>
                      <a:lnTo>
                        <a:pt x="1136044" y="1913469"/>
                      </a:lnTo>
                      <a:lnTo>
                        <a:pt x="0" y="1913469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-3543574" y="3033634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1527571" y="439904"/>
                <a:ext cx="514054" cy="458134"/>
                <a:chOff x="14932552" y="14427124"/>
                <a:chExt cx="3437277" cy="306336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14932552" y="14427124"/>
                  <a:ext cx="3437277" cy="3063361"/>
                  <a:chOff x="14932552" y="14427124"/>
                  <a:chExt cx="3437277" cy="3063361"/>
                </a:xfrm>
              </p:grpSpPr>
              <p:sp>
                <p:nvSpPr>
                  <p:cNvPr id="114" name="Oval 452"/>
                  <p:cNvSpPr/>
                  <p:nvPr/>
                </p:nvSpPr>
                <p:spPr>
                  <a:xfrm>
                    <a:off x="14932552" y="14427124"/>
                    <a:ext cx="2241743" cy="306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743" h="3063361">
                        <a:moveTo>
                          <a:pt x="1171223" y="0"/>
                        </a:moveTo>
                        <a:cubicBezTo>
                          <a:pt x="1494648" y="0"/>
                          <a:pt x="1787453" y="171439"/>
                          <a:pt x="1999403" y="448619"/>
                        </a:cubicBezTo>
                        <a:lnTo>
                          <a:pt x="2051603" y="523730"/>
                        </a:lnTo>
                        <a:lnTo>
                          <a:pt x="2241743" y="523730"/>
                        </a:lnTo>
                        <a:lnTo>
                          <a:pt x="2241743" y="2437199"/>
                        </a:lnTo>
                        <a:lnTo>
                          <a:pt x="2114321" y="2437199"/>
                        </a:lnTo>
                        <a:lnTo>
                          <a:pt x="2074997" y="2505973"/>
                        </a:lnTo>
                        <a:cubicBezTo>
                          <a:pt x="1860177" y="2846385"/>
                          <a:pt x="1535076" y="3063361"/>
                          <a:pt x="1171223" y="3063361"/>
                        </a:cubicBezTo>
                        <a:cubicBezTo>
                          <a:pt x="524374" y="3063361"/>
                          <a:pt x="0" y="2377605"/>
                          <a:pt x="0" y="1531681"/>
                        </a:cubicBezTo>
                        <a:cubicBezTo>
                          <a:pt x="0" y="685757"/>
                          <a:pt x="524374" y="0"/>
                          <a:pt x="11712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452"/>
                  <p:cNvSpPr/>
                  <p:nvPr/>
                </p:nvSpPr>
                <p:spPr>
                  <a:xfrm>
                    <a:off x="17179449" y="14953536"/>
                    <a:ext cx="1190380" cy="1913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E4E400"/>
                  </a:solidFill>
                  <a:ln w="12700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Rectangle 112"/>
                <p:cNvSpPr/>
                <p:nvPr/>
              </p:nvSpPr>
              <p:spPr>
                <a:xfrm>
                  <a:off x="17015025" y="14988888"/>
                  <a:ext cx="216620" cy="1849374"/>
                </a:xfrm>
                <a:prstGeom prst="rect">
                  <a:avLst/>
                </a:prstGeom>
                <a:solidFill>
                  <a:schemeClr val="accent2"/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 rot="5400000">
                <a:off x="2254156" y="424059"/>
                <a:ext cx="723236" cy="693365"/>
              </a:xfrm>
              <a:prstGeom prst="rect">
                <a:avLst/>
              </a:pr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2302081" y="640165"/>
                <a:ext cx="454728" cy="458134"/>
                <a:chOff x="12034586" y="2471869"/>
                <a:chExt cx="3040582" cy="3063362"/>
              </a:xfrm>
            </p:grpSpPr>
            <p:sp>
              <p:nvSpPr>
                <p:cNvPr id="109" name="Oval 382"/>
                <p:cNvSpPr/>
                <p:nvPr/>
              </p:nvSpPr>
              <p:spPr>
                <a:xfrm>
                  <a:off x="12034586" y="2471869"/>
                  <a:ext cx="3040582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0582" h="3063362">
                      <a:moveTo>
                        <a:pt x="1869359" y="0"/>
                      </a:moveTo>
                      <a:cubicBezTo>
                        <a:pt x="2516208" y="0"/>
                        <a:pt x="3040582" y="685757"/>
                        <a:pt x="3040582" y="1531681"/>
                      </a:cubicBezTo>
                      <a:cubicBezTo>
                        <a:pt x="3040582" y="2377605"/>
                        <a:pt x="2516208" y="3063362"/>
                        <a:pt x="1869359" y="3063362"/>
                      </a:cubicBezTo>
                      <a:cubicBezTo>
                        <a:pt x="1384222" y="3063362"/>
                        <a:pt x="967978" y="2677624"/>
                        <a:pt x="790176" y="2127881"/>
                      </a:cubicBezTo>
                      <a:lnTo>
                        <a:pt x="786261" y="2113892"/>
                      </a:lnTo>
                      <a:lnTo>
                        <a:pt x="728969" y="2153704"/>
                      </a:lnTo>
                      <a:cubicBezTo>
                        <a:pt x="662277" y="2192557"/>
                        <a:pt x="587496" y="2214330"/>
                        <a:pt x="508509" y="2214330"/>
                      </a:cubicBezTo>
                      <a:cubicBezTo>
                        <a:pt x="227667" y="2214330"/>
                        <a:pt x="0" y="1939078"/>
                        <a:pt x="0" y="1599539"/>
                      </a:cubicBezTo>
                      <a:cubicBezTo>
                        <a:pt x="0" y="1260000"/>
                        <a:pt x="227667" y="984749"/>
                        <a:pt x="508509" y="984749"/>
                      </a:cubicBezTo>
                      <a:cubicBezTo>
                        <a:pt x="587496" y="984749"/>
                        <a:pt x="662277" y="1006522"/>
                        <a:pt x="728969" y="1045374"/>
                      </a:cubicBezTo>
                      <a:lnTo>
                        <a:pt x="754463" y="1063090"/>
                      </a:lnTo>
                      <a:lnTo>
                        <a:pt x="790176" y="935482"/>
                      </a:lnTo>
                      <a:cubicBezTo>
                        <a:pt x="967978" y="385738"/>
                        <a:pt x="1384222" y="0"/>
                        <a:pt x="18693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382"/>
                <p:cNvSpPr/>
                <p:nvPr/>
              </p:nvSpPr>
              <p:spPr>
                <a:xfrm>
                  <a:off x="12034587" y="3451818"/>
                  <a:ext cx="699533" cy="1229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33" h="1229581">
                      <a:moveTo>
                        <a:pt x="508509" y="0"/>
                      </a:moveTo>
                      <a:cubicBezTo>
                        <a:pt x="548003" y="0"/>
                        <a:pt x="586445" y="5443"/>
                        <a:pt x="623350" y="15743"/>
                      </a:cubicBezTo>
                      <a:lnTo>
                        <a:pt x="699533" y="48116"/>
                      </a:lnTo>
                      <a:lnTo>
                        <a:pt x="699533" y="1181464"/>
                      </a:lnTo>
                      <a:lnTo>
                        <a:pt x="623350" y="1213838"/>
                      </a:lnTo>
                      <a:cubicBezTo>
                        <a:pt x="586445" y="1224138"/>
                        <a:pt x="548003" y="1229581"/>
                        <a:pt x="508509" y="1229581"/>
                      </a:cubicBezTo>
                      <a:cubicBezTo>
                        <a:pt x="227667" y="1229581"/>
                        <a:pt x="0" y="954329"/>
                        <a:pt x="0" y="614790"/>
                      </a:cubicBezTo>
                      <a:cubicBezTo>
                        <a:pt x="0" y="275251"/>
                        <a:pt x="227667" y="0"/>
                        <a:pt x="508509" y="0"/>
                      </a:cubicBez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2700108" y="3536779"/>
                  <a:ext cx="318859" cy="1052115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405120" y="553218"/>
                <a:ext cx="446815" cy="458134"/>
                <a:chOff x="-5476770" y="1898121"/>
                <a:chExt cx="2987673" cy="3063362"/>
              </a:xfrm>
            </p:grpSpPr>
            <p:sp>
              <p:nvSpPr>
                <p:cNvPr id="106" name="Oval 395"/>
                <p:cNvSpPr/>
                <p:nvPr/>
              </p:nvSpPr>
              <p:spPr>
                <a:xfrm>
                  <a:off x="-4937435" y="1898121"/>
                  <a:ext cx="2448338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338" h="3063362">
                      <a:moveTo>
                        <a:pt x="1277115" y="0"/>
                      </a:moveTo>
                      <a:cubicBezTo>
                        <a:pt x="1923964" y="0"/>
                        <a:pt x="2448338" y="685757"/>
                        <a:pt x="2448338" y="1531681"/>
                      </a:cubicBezTo>
                      <a:cubicBezTo>
                        <a:pt x="2448338" y="2377605"/>
                        <a:pt x="1923964" y="3063362"/>
                        <a:pt x="1277115" y="3063362"/>
                      </a:cubicBezTo>
                      <a:cubicBezTo>
                        <a:pt x="791978" y="3063362"/>
                        <a:pt x="375734" y="2677624"/>
                        <a:pt x="197933" y="2127881"/>
                      </a:cubicBezTo>
                      <a:lnTo>
                        <a:pt x="189996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73638" y="1022288"/>
                      </a:lnTo>
                      <a:lnTo>
                        <a:pt x="197933" y="935482"/>
                      </a:lnTo>
                      <a:cubicBezTo>
                        <a:pt x="375734" y="385738"/>
                        <a:pt x="791978" y="0"/>
                        <a:pt x="1277115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395"/>
                <p:cNvSpPr/>
                <p:nvPr/>
              </p:nvSpPr>
              <p:spPr>
                <a:xfrm>
                  <a:off x="-5476770" y="2928392"/>
                  <a:ext cx="654031" cy="107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031" h="1077233">
                      <a:moveTo>
                        <a:pt x="0" y="0"/>
                      </a:moveTo>
                      <a:lnTo>
                        <a:pt x="654031" y="0"/>
                      </a:lnTo>
                      <a:lnTo>
                        <a:pt x="654031" y="1077233"/>
                      </a:lnTo>
                      <a:lnTo>
                        <a:pt x="0" y="1077233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-4874789" y="2963031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2442422" y="439903"/>
                <a:ext cx="485723" cy="458134"/>
                <a:chOff x="16398843" y="10504392"/>
                <a:chExt cx="3247833" cy="3063362"/>
              </a:xfrm>
            </p:grpSpPr>
            <p:sp>
              <p:nvSpPr>
                <p:cNvPr id="103" name="Oval 395"/>
                <p:cNvSpPr/>
                <p:nvPr/>
              </p:nvSpPr>
              <p:spPr>
                <a:xfrm>
                  <a:off x="17208932" y="10504392"/>
                  <a:ext cx="2437744" cy="306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744" h="3063362">
                      <a:moveTo>
                        <a:pt x="1266522" y="0"/>
                      </a:moveTo>
                      <a:cubicBezTo>
                        <a:pt x="1913372" y="0"/>
                        <a:pt x="2437744" y="685757"/>
                        <a:pt x="2437744" y="1531681"/>
                      </a:cubicBezTo>
                      <a:cubicBezTo>
                        <a:pt x="2437744" y="2377605"/>
                        <a:pt x="1913372" y="3063362"/>
                        <a:pt x="1266522" y="3063362"/>
                      </a:cubicBezTo>
                      <a:cubicBezTo>
                        <a:pt x="781384" y="3063362"/>
                        <a:pt x="365140" y="2677624"/>
                        <a:pt x="187340" y="2127881"/>
                      </a:cubicBezTo>
                      <a:lnTo>
                        <a:pt x="179404" y="2099521"/>
                      </a:lnTo>
                      <a:lnTo>
                        <a:pt x="0" y="2099521"/>
                      </a:lnTo>
                      <a:lnTo>
                        <a:pt x="0" y="1022288"/>
                      </a:lnTo>
                      <a:lnTo>
                        <a:pt x="163044" y="1022288"/>
                      </a:lnTo>
                      <a:lnTo>
                        <a:pt x="187340" y="935482"/>
                      </a:lnTo>
                      <a:cubicBezTo>
                        <a:pt x="365140" y="385738"/>
                        <a:pt x="781384" y="0"/>
                        <a:pt x="126652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395"/>
                <p:cNvSpPr/>
                <p:nvPr/>
              </p:nvSpPr>
              <p:spPr>
                <a:xfrm>
                  <a:off x="16398843" y="11362657"/>
                  <a:ext cx="914192" cy="141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192" h="1415405">
                      <a:moveTo>
                        <a:pt x="862142" y="0"/>
                      </a:moveTo>
                      <a:lnTo>
                        <a:pt x="862142" y="176197"/>
                      </a:lnTo>
                      <a:lnTo>
                        <a:pt x="914192" y="176197"/>
                      </a:lnTo>
                      <a:lnTo>
                        <a:pt x="914192" y="1253430"/>
                      </a:lnTo>
                      <a:lnTo>
                        <a:pt x="862142" y="1253430"/>
                      </a:lnTo>
                      <a:lnTo>
                        <a:pt x="862142" y="1415405"/>
                      </a:lnTo>
                      <a:lnTo>
                        <a:pt x="0" y="707702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7260985" y="11569302"/>
                  <a:ext cx="318859" cy="100752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 rot="5400000">
                <a:off x="1840655" y="4328"/>
                <a:ext cx="778619" cy="1532565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51132" y="4144905"/>
            <a:ext cx="457249" cy="778229"/>
            <a:chOff x="216725" y="4377255"/>
            <a:chExt cx="477675" cy="863097"/>
          </a:xfrm>
        </p:grpSpPr>
        <p:grpSp>
          <p:nvGrpSpPr>
            <p:cNvPr id="154" name="Group 153"/>
            <p:cNvGrpSpPr/>
            <p:nvPr/>
          </p:nvGrpSpPr>
          <p:grpSpPr>
            <a:xfrm>
              <a:off x="216725" y="4377255"/>
              <a:ext cx="477675" cy="863097"/>
              <a:chOff x="-22775321" y="13881374"/>
              <a:chExt cx="3584372" cy="5173171"/>
            </a:xfrm>
          </p:grpSpPr>
          <p:sp>
            <p:nvSpPr>
              <p:cNvPr id="155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60" name="Straight Connector 159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-22033909" y="14545953"/>
                <a:ext cx="839539" cy="924317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-22246972" y="15765281"/>
                <a:ext cx="839539" cy="924317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 rot="3274561">
                <a:off x="-20717537" y="17791309"/>
                <a:ext cx="753820" cy="1029430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>
              <a:xfrm rot="19817446">
                <a:off x="-22127174" y="17590846"/>
                <a:ext cx="943736" cy="822268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82" name="Oval 181"/>
            <p:cNvSpPr/>
            <p:nvPr/>
          </p:nvSpPr>
          <p:spPr>
            <a:xfrm rot="3274561">
              <a:off x="449856" y="4656310"/>
              <a:ext cx="125768" cy="137188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390516" y="4840643"/>
              <a:ext cx="111882" cy="154214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542182" y="4828964"/>
              <a:ext cx="111882" cy="154214"/>
            </a:xfrm>
            <a:prstGeom prst="ellipse">
              <a:avLst/>
            </a:prstGeom>
            <a:solidFill>
              <a:schemeClr val="accent4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03" name="Down Arrow 202"/>
          <p:cNvSpPr>
            <a:spLocks noChangeAspect="1"/>
          </p:cNvSpPr>
          <p:nvPr/>
        </p:nvSpPr>
        <p:spPr>
          <a:xfrm flipH="1">
            <a:off x="410052" y="4002960"/>
            <a:ext cx="139409" cy="147759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Down Arrow 203"/>
          <p:cNvSpPr>
            <a:spLocks noChangeAspect="1"/>
          </p:cNvSpPr>
          <p:nvPr/>
        </p:nvSpPr>
        <p:spPr>
          <a:xfrm flipH="1">
            <a:off x="410052" y="4976330"/>
            <a:ext cx="139409" cy="147759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Down Arrow 204"/>
          <p:cNvSpPr>
            <a:spLocks noChangeAspect="1"/>
          </p:cNvSpPr>
          <p:nvPr/>
        </p:nvSpPr>
        <p:spPr>
          <a:xfrm flipH="1">
            <a:off x="410052" y="5701860"/>
            <a:ext cx="139409" cy="147759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40" y="5896089"/>
            <a:ext cx="1212437" cy="848104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2096129" y="970698"/>
            <a:ext cx="691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Combine cells of the same mating type with equal counts of each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2096129" y="2269621"/>
            <a:ext cx="7063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Combine pooled mating types in YPD media  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2096687" y="3272177"/>
            <a:ext cx="7063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Incubate for 17 hours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2096687" y="4205225"/>
            <a:ext cx="7063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Select for diploids and induce for CRE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68" y="4337057"/>
            <a:ext cx="5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+βE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096129" y="5108599"/>
            <a:ext cx="7063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Isolate genomic DNA and PCR barcodes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2096129" y="6019986"/>
            <a:ext cx="7063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Read fragments with MiSeq and analyze</a:t>
            </a:r>
          </a:p>
        </p:txBody>
      </p:sp>
    </p:spTree>
    <p:extLst>
      <p:ext uri="{BB962C8B-B14F-4D97-AF65-F5344CB8AC3E}">
        <p14:creationId xmlns:p14="http://schemas.microsoft.com/office/powerpoint/2010/main" val="14921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69900" y="1227298"/>
            <a:ext cx="3709071" cy="5267610"/>
            <a:chOff x="5369898" y="1227298"/>
            <a:chExt cx="3709071" cy="5267610"/>
          </a:xfrm>
        </p:grpSpPr>
        <p:sp>
          <p:nvSpPr>
            <p:cNvPr id="176" name="TextBox 175"/>
            <p:cNvSpPr txBox="1"/>
            <p:nvPr/>
          </p:nvSpPr>
          <p:spPr>
            <a:xfrm rot="16200000">
              <a:off x="6043846" y="6197563"/>
              <a:ext cx="216095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 rot="16200000">
              <a:off x="5863850" y="5587599"/>
              <a:ext cx="576086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 rot="16200000">
              <a:off x="5049674" y="3961558"/>
              <a:ext cx="2204508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 rot="16200000">
              <a:off x="5853604" y="1545374"/>
              <a:ext cx="593301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16200000">
              <a:off x="5876341" y="2359068"/>
              <a:ext cx="551170" cy="176570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512268" y="1452677"/>
              <a:ext cx="606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443938" y="2263260"/>
              <a:ext cx="674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68352" y="3843422"/>
              <a:ext cx="65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369898" y="5503000"/>
              <a:ext cx="7489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432615" y="6108579"/>
              <a:ext cx="6862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Bcl-w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 rot="16200000">
              <a:off x="7951900" y="3243578"/>
              <a:ext cx="174487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 rot="16200000">
              <a:off x="7873421" y="2860999"/>
              <a:ext cx="329167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 rot="16200000">
              <a:off x="7890287" y="2405547"/>
              <a:ext cx="293935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 rot="16200000">
              <a:off x="7891864" y="1982650"/>
              <a:ext cx="29078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 rot="16200000">
              <a:off x="7803994" y="1482103"/>
              <a:ext cx="46652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8068738" y="1412071"/>
              <a:ext cx="793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8069681" y="1888296"/>
              <a:ext cx="994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FECM04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070625" y="2306329"/>
              <a:ext cx="83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8071377" y="2757287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BCDP01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8073265" y="3154314"/>
              <a:ext cx="100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BECM04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 rot="16200000">
              <a:off x="7676956" y="5192574"/>
              <a:ext cx="720598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 rot="16200000">
              <a:off x="7415244" y="4082320"/>
              <a:ext cx="1244021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8070626" y="3974282"/>
              <a:ext cx="816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8071377" y="5094634"/>
              <a:ext cx="96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 rot="16200000">
              <a:off x="7722369" y="5991906"/>
              <a:ext cx="62977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8071377" y="5903305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XCDP07</a:t>
              </a:r>
            </a:p>
          </p:txBody>
        </p:sp>
        <p:pic>
          <p:nvPicPr>
            <p:cNvPr id="203" name="Picture 202" descr="sankeymatic_2400x2400 (21).png"/>
            <p:cNvPicPr>
              <a:picLocks/>
            </p:cNvPicPr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26837" y="1227298"/>
              <a:ext cx="1736811" cy="5267610"/>
            </a:xfrm>
            <a:prstGeom prst="rect">
              <a:avLst/>
            </a:prstGeom>
          </p:spPr>
        </p:pic>
      </p:grp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232475" y="1852712"/>
            <a:ext cx="4742937" cy="4317997"/>
            <a:chOff x="5936850" y="3569865"/>
            <a:chExt cx="3328302" cy="2484107"/>
          </a:xfrm>
        </p:grpSpPr>
        <p:graphicFrame>
          <p:nvGraphicFramePr>
            <p:cNvPr id="119" name="Chart 118"/>
            <p:cNvGraphicFramePr>
              <a:graphicFrameLocks/>
            </p:cNvGraphicFramePr>
            <p:nvPr>
              <p:extLst/>
            </p:nvPr>
          </p:nvGraphicFramePr>
          <p:xfrm>
            <a:off x="6021231" y="3569865"/>
            <a:ext cx="3113173" cy="24814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0" name="Rectangle 119"/>
            <p:cNvSpPr/>
            <p:nvPr/>
          </p:nvSpPr>
          <p:spPr>
            <a:xfrm>
              <a:off x="6409084" y="5721076"/>
              <a:ext cx="2856068" cy="332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751115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5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394475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3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037833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1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681192" y="5605724"/>
              <a:ext cx="405782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-1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347030" y="5786671"/>
              <a:ext cx="999680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Affinity (nM)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 rot="16200000">
              <a:off x="5431596" y="4504676"/>
              <a:ext cx="1269682" cy="259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Batched Mating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5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5369900" y="1227298"/>
            <a:ext cx="3709071" cy="5267610"/>
            <a:chOff x="5369898" y="1227298"/>
            <a:chExt cx="3709071" cy="5267610"/>
          </a:xfrm>
        </p:grpSpPr>
        <p:sp>
          <p:nvSpPr>
            <p:cNvPr id="143" name="TextBox 142"/>
            <p:cNvSpPr txBox="1"/>
            <p:nvPr/>
          </p:nvSpPr>
          <p:spPr>
            <a:xfrm rot="16200000">
              <a:off x="6043846" y="6197563"/>
              <a:ext cx="216095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5863850" y="5587599"/>
              <a:ext cx="576086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5049674" y="3961558"/>
              <a:ext cx="2204508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rot="16200000">
              <a:off x="5853604" y="1545374"/>
              <a:ext cx="593301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 rot="16200000">
              <a:off x="5876341" y="2359068"/>
              <a:ext cx="551170" cy="176570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512268" y="1452677"/>
              <a:ext cx="606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443938" y="2263260"/>
              <a:ext cx="674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468352" y="3843422"/>
              <a:ext cx="65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369898" y="5503000"/>
              <a:ext cx="7489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432615" y="6108579"/>
              <a:ext cx="6862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Arial"/>
                  <a:cs typeface="Arial"/>
                </a:rPr>
                <a:t>Bcl-w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 rot="16200000">
              <a:off x="7951900" y="3243578"/>
              <a:ext cx="174487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 rot="16200000">
              <a:off x="7873421" y="2860999"/>
              <a:ext cx="329167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16200000">
              <a:off x="7890287" y="2405547"/>
              <a:ext cx="293935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 rot="16200000">
              <a:off x="7891864" y="1982650"/>
              <a:ext cx="29078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 rot="16200000">
              <a:off x="7803994" y="1482103"/>
              <a:ext cx="46652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068738" y="1412071"/>
              <a:ext cx="793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8069681" y="1888296"/>
              <a:ext cx="994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FECM04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070625" y="2306329"/>
              <a:ext cx="83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071377" y="2757287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BCDP01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073265" y="3154314"/>
              <a:ext cx="100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BECM04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 rot="16200000">
              <a:off x="7676956" y="5192574"/>
              <a:ext cx="720598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 rot="16200000">
              <a:off x="7415244" y="4082320"/>
              <a:ext cx="1244021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070626" y="3974282"/>
              <a:ext cx="816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071377" y="5094634"/>
              <a:ext cx="96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 rot="16200000">
              <a:off x="7722369" y="5991906"/>
              <a:ext cx="629772" cy="169277"/>
            </a:xfrm>
            <a:prstGeom prst="rect">
              <a:avLst/>
            </a:prstGeom>
            <a:solidFill>
              <a:srgbClr val="4A76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071377" y="5903305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XCDP07</a:t>
              </a:r>
            </a:p>
          </p:txBody>
        </p:sp>
        <p:pic>
          <p:nvPicPr>
            <p:cNvPr id="169" name="Picture 168" descr="sankeymatic_2400x2400 (21).png"/>
            <p:cNvPicPr>
              <a:picLocks/>
            </p:cNvPicPr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26838" y="1227298"/>
              <a:ext cx="1724867" cy="5267610"/>
            </a:xfrm>
            <a:prstGeom prst="rect">
              <a:avLst/>
            </a:prstGeom>
          </p:spPr>
        </p:pic>
      </p:grpSp>
      <p:grpSp>
        <p:nvGrpSpPr>
          <p:cNvPr id="133" name="Group 132"/>
          <p:cNvGrpSpPr/>
          <p:nvPr/>
        </p:nvGrpSpPr>
        <p:grpSpPr>
          <a:xfrm>
            <a:off x="232475" y="1852712"/>
            <a:ext cx="4742937" cy="4317997"/>
            <a:chOff x="5936850" y="3569865"/>
            <a:chExt cx="3328302" cy="2484107"/>
          </a:xfrm>
        </p:grpSpPr>
        <p:graphicFrame>
          <p:nvGraphicFramePr>
            <p:cNvPr id="134" name="Chart 133"/>
            <p:cNvGraphicFramePr>
              <a:graphicFrameLocks/>
            </p:cNvGraphicFramePr>
            <p:nvPr>
              <p:extLst/>
            </p:nvPr>
          </p:nvGraphicFramePr>
          <p:xfrm>
            <a:off x="6021231" y="3569865"/>
            <a:ext cx="3113173" cy="24814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5" name="Rectangle 134"/>
            <p:cNvSpPr/>
            <p:nvPr/>
          </p:nvSpPr>
          <p:spPr>
            <a:xfrm>
              <a:off x="6409084" y="5721076"/>
              <a:ext cx="2856068" cy="332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751115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5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394475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3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037833" y="5605724"/>
              <a:ext cx="369821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1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681192" y="5605724"/>
              <a:ext cx="405782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10</a:t>
              </a:r>
              <a:r>
                <a:rPr lang="en-US" baseline="30000" dirty="0">
                  <a:latin typeface="Arial"/>
                  <a:cs typeface="Arial"/>
                </a:rPr>
                <a:t>-1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347030" y="5786671"/>
              <a:ext cx="999680" cy="21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Affinity (nM)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 rot="16200000">
              <a:off x="5431596" y="4504676"/>
              <a:ext cx="1269682" cy="259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Batched Mating (%)</a:t>
              </a:r>
            </a:p>
          </p:txBody>
        </p:sp>
      </p:grp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Library-on-library protein characterization</a:t>
            </a:r>
          </a:p>
        </p:txBody>
      </p:sp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16078" y="968825"/>
            <a:ext cx="9133400" cy="5845245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1225176" y="1452678"/>
            <a:ext cx="6405705" cy="478918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2076328" y="2306329"/>
            <a:ext cx="4502654" cy="3754152"/>
            <a:chOff x="3123526" y="2157382"/>
            <a:chExt cx="3077366" cy="2446766"/>
          </a:xfrm>
        </p:grpSpPr>
        <p:grpSp>
          <p:nvGrpSpPr>
            <p:cNvPr id="120" name="Group 119"/>
            <p:cNvGrpSpPr/>
            <p:nvPr/>
          </p:nvGrpSpPr>
          <p:grpSpPr>
            <a:xfrm>
              <a:off x="3123526" y="2157382"/>
              <a:ext cx="3077366" cy="2446766"/>
              <a:chOff x="4311724" y="4330670"/>
              <a:chExt cx="3077366" cy="2446766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4588940" y="4330670"/>
                <a:ext cx="2796910" cy="2157310"/>
                <a:chOff x="7917329" y="1884780"/>
                <a:chExt cx="2781954" cy="2936107"/>
              </a:xfrm>
            </p:grpSpPr>
            <p:graphicFrame>
              <p:nvGraphicFramePr>
                <p:cNvPr id="130" name="Chart 129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7917329" y="1884780"/>
                <a:ext cx="2781954" cy="293610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cxnSp>
              <p:nvCxnSpPr>
                <p:cNvPr id="131" name="Straight Connector 130"/>
                <p:cNvCxnSpPr/>
                <p:nvPr/>
              </p:nvCxnSpPr>
              <p:spPr>
                <a:xfrm flipH="1">
                  <a:off x="8453312" y="1998643"/>
                  <a:ext cx="2086610" cy="2434654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TextBox 122"/>
              <p:cNvSpPr txBox="1"/>
              <p:nvPr/>
            </p:nvSpPr>
            <p:spPr>
              <a:xfrm>
                <a:off x="4871155" y="6284150"/>
                <a:ext cx="433265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0.01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056634" y="6284150"/>
                <a:ext cx="213952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6527489" y="6284150"/>
                <a:ext cx="301692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10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326240" y="6536724"/>
                <a:ext cx="1827256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Pairwise Mating Percent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478664" y="6284150"/>
                <a:ext cx="345525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0.1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999657" y="6284150"/>
                <a:ext cx="389433" cy="240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 rot="16200000">
                <a:off x="3574919" y="5185493"/>
                <a:ext cx="1726032" cy="2524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Batched Mating Percent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5821735" y="2338295"/>
              <a:ext cx="345525" cy="24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1:1</a:t>
              </a: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1303183" y="1535525"/>
            <a:ext cx="65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Comparing pairwise and library-on-library</a:t>
            </a:r>
          </a:p>
        </p:txBody>
      </p:sp>
    </p:spTree>
    <p:extLst>
      <p:ext uri="{BB962C8B-B14F-4D97-AF65-F5344CB8AC3E}">
        <p14:creationId xmlns:p14="http://schemas.microsoft.com/office/powerpoint/2010/main" val="1705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83222" y="5143046"/>
            <a:ext cx="41815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Bcl-xL (Gray) bound to XCDP07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Mutagenesis library characterization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041" y="1073379"/>
            <a:ext cx="8160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Using a partial SSM library of XCDP07 as a test case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977" y="5640881"/>
            <a:ext cx="874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Why XCDP07? </a:t>
            </a:r>
            <a:r>
              <a:rPr lang="en-US" sz="2500" dirty="0"/>
              <a:t>Favorable mutations for Bcl-xL binding have already been identified from sorting with conventional YSD</a:t>
            </a:r>
          </a:p>
        </p:txBody>
      </p:sp>
      <p:pic>
        <p:nvPicPr>
          <p:cNvPr id="15" name="Picture 14" descr="pymol.png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0" t="10388" r="23203" b="15969"/>
          <a:stretch/>
        </p:blipFill>
        <p:spPr>
          <a:xfrm>
            <a:off x="2293412" y="1914645"/>
            <a:ext cx="4292129" cy="3225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844676" y="4913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19459" y="6561861"/>
            <a:ext cx="3389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Berger, Stephanie, et al. (2016) </a:t>
            </a:r>
            <a:r>
              <a:rPr lang="en-US" sz="1200" i="1" dirty="0" err="1"/>
              <a:t>eLife</a:t>
            </a:r>
            <a:r>
              <a:rPr lang="en-US" sz="1200" dirty="0"/>
              <a:t> 5: e20352.</a:t>
            </a:r>
          </a:p>
        </p:txBody>
      </p:sp>
    </p:spTree>
    <p:extLst>
      <p:ext uri="{BB962C8B-B14F-4D97-AF65-F5344CB8AC3E}">
        <p14:creationId xmlns:p14="http://schemas.microsoft.com/office/powerpoint/2010/main" val="1677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83222" y="5143046"/>
            <a:ext cx="41815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Bcl-xL (Gray) bound to XCDP07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Mutagenesis library characterization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041" y="1073379"/>
            <a:ext cx="8160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Using a partial SSM library of XCDP07 as a test case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977" y="5640881"/>
            <a:ext cx="874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Why XCDP07? </a:t>
            </a:r>
            <a:r>
              <a:rPr lang="en-US" sz="2500" dirty="0"/>
              <a:t>Favorable mutations for Bcl-xL binding have already been identified from sorting with conventional YSD</a:t>
            </a:r>
          </a:p>
        </p:txBody>
      </p:sp>
      <p:pic>
        <p:nvPicPr>
          <p:cNvPr id="15" name="Picture 14" descr="pymol.png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0" t="10388" r="23203" b="15969"/>
          <a:stretch/>
        </p:blipFill>
        <p:spPr>
          <a:xfrm>
            <a:off x="2293412" y="1914645"/>
            <a:ext cx="4292129" cy="3225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844676" y="4913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19459" y="6561861"/>
            <a:ext cx="3389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Berger, Stephanie, et al. (2016) </a:t>
            </a:r>
            <a:r>
              <a:rPr lang="en-US" sz="1200" i="1" dirty="0" err="1"/>
              <a:t>eLife</a:t>
            </a:r>
            <a:r>
              <a:rPr lang="en-US" sz="1200" dirty="0"/>
              <a:t> 5: e20352.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9079" y="1011148"/>
            <a:ext cx="9133400" cy="5845245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606570" y="2061882"/>
            <a:ext cx="7930860" cy="237564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7786" y="2229090"/>
            <a:ext cx="8399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500" dirty="0"/>
              <a:t>SSM: Site-saturation mutagenesis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749560" y="3150419"/>
            <a:ext cx="501710" cy="686700"/>
            <a:chOff x="419799" y="2601646"/>
            <a:chExt cx="501710" cy="686700"/>
          </a:xfrm>
        </p:grpSpPr>
        <p:grpSp>
          <p:nvGrpSpPr>
            <p:cNvPr id="22" name="Group 21"/>
            <p:cNvGrpSpPr/>
            <p:nvPr/>
          </p:nvGrpSpPr>
          <p:grpSpPr>
            <a:xfrm>
              <a:off x="419799" y="2602955"/>
              <a:ext cx="500092" cy="685391"/>
              <a:chOff x="202966" y="2739035"/>
              <a:chExt cx="762785" cy="1040808"/>
            </a:xfrm>
          </p:grpSpPr>
          <p:sp>
            <p:nvSpPr>
              <p:cNvPr id="24" name="Oval 452"/>
              <p:cNvSpPr/>
              <p:nvPr/>
            </p:nvSpPr>
            <p:spPr>
              <a:xfrm>
                <a:off x="202966" y="2739035"/>
                <a:ext cx="762785" cy="1040808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452"/>
              <p:cNvSpPr/>
              <p:nvPr/>
            </p:nvSpPr>
            <p:spPr>
              <a:xfrm>
                <a:off x="452795" y="2875905"/>
                <a:ext cx="511984" cy="72831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8695" y="2889361"/>
                <a:ext cx="97624" cy="703923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5-Point Star 22"/>
            <p:cNvSpPr/>
            <p:nvPr/>
          </p:nvSpPr>
          <p:spPr>
            <a:xfrm>
              <a:off x="738629" y="2601646"/>
              <a:ext cx="182880" cy="182880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98578" y="3151728"/>
            <a:ext cx="500092" cy="685391"/>
            <a:chOff x="419162" y="3395432"/>
            <a:chExt cx="500092" cy="685391"/>
          </a:xfrm>
        </p:grpSpPr>
        <p:grpSp>
          <p:nvGrpSpPr>
            <p:cNvPr id="28" name="Group 27"/>
            <p:cNvGrpSpPr/>
            <p:nvPr/>
          </p:nvGrpSpPr>
          <p:grpSpPr>
            <a:xfrm>
              <a:off x="419162" y="3395432"/>
              <a:ext cx="500092" cy="685391"/>
              <a:chOff x="202966" y="2739035"/>
              <a:chExt cx="762785" cy="1040808"/>
            </a:xfrm>
          </p:grpSpPr>
          <p:sp>
            <p:nvSpPr>
              <p:cNvPr id="30" name="Oval 452"/>
              <p:cNvSpPr/>
              <p:nvPr/>
            </p:nvSpPr>
            <p:spPr>
              <a:xfrm>
                <a:off x="202966" y="2739035"/>
                <a:ext cx="762785" cy="1040808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452"/>
              <p:cNvSpPr/>
              <p:nvPr/>
            </p:nvSpPr>
            <p:spPr>
              <a:xfrm>
                <a:off x="452795" y="2875905"/>
                <a:ext cx="511984" cy="72831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78695" y="2889361"/>
                <a:ext cx="97624" cy="703923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5-Point Star 28"/>
            <p:cNvSpPr/>
            <p:nvPr/>
          </p:nvSpPr>
          <p:spPr>
            <a:xfrm>
              <a:off x="630391" y="3559869"/>
              <a:ext cx="182880" cy="182880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45978" y="3150419"/>
            <a:ext cx="500092" cy="685391"/>
            <a:chOff x="419799" y="4187909"/>
            <a:chExt cx="500092" cy="685391"/>
          </a:xfrm>
        </p:grpSpPr>
        <p:grpSp>
          <p:nvGrpSpPr>
            <p:cNvPr id="34" name="Group 33"/>
            <p:cNvGrpSpPr/>
            <p:nvPr/>
          </p:nvGrpSpPr>
          <p:grpSpPr>
            <a:xfrm>
              <a:off x="419799" y="4187909"/>
              <a:ext cx="500092" cy="685391"/>
              <a:chOff x="202966" y="2739035"/>
              <a:chExt cx="762785" cy="1040808"/>
            </a:xfrm>
          </p:grpSpPr>
          <p:sp>
            <p:nvSpPr>
              <p:cNvPr id="36" name="Oval 452"/>
              <p:cNvSpPr/>
              <p:nvPr/>
            </p:nvSpPr>
            <p:spPr>
              <a:xfrm>
                <a:off x="202966" y="2739035"/>
                <a:ext cx="762785" cy="1040808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452"/>
              <p:cNvSpPr/>
              <p:nvPr/>
            </p:nvSpPr>
            <p:spPr>
              <a:xfrm>
                <a:off x="452795" y="2875905"/>
                <a:ext cx="511984" cy="72831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8695" y="2889361"/>
                <a:ext cx="97624" cy="703923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5-Point Star 34"/>
            <p:cNvSpPr/>
            <p:nvPr/>
          </p:nvSpPr>
          <p:spPr>
            <a:xfrm>
              <a:off x="647189" y="4562828"/>
              <a:ext cx="182880" cy="182880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93378" y="3150419"/>
            <a:ext cx="500092" cy="685391"/>
            <a:chOff x="421417" y="4980386"/>
            <a:chExt cx="500092" cy="685391"/>
          </a:xfrm>
        </p:grpSpPr>
        <p:grpSp>
          <p:nvGrpSpPr>
            <p:cNvPr id="40" name="Group 39"/>
            <p:cNvGrpSpPr/>
            <p:nvPr/>
          </p:nvGrpSpPr>
          <p:grpSpPr>
            <a:xfrm>
              <a:off x="421417" y="4980386"/>
              <a:ext cx="500092" cy="685391"/>
              <a:chOff x="202966" y="2739035"/>
              <a:chExt cx="762785" cy="1040808"/>
            </a:xfrm>
          </p:grpSpPr>
          <p:sp>
            <p:nvSpPr>
              <p:cNvPr id="42" name="Oval 452"/>
              <p:cNvSpPr/>
              <p:nvPr/>
            </p:nvSpPr>
            <p:spPr>
              <a:xfrm>
                <a:off x="202966" y="2739035"/>
                <a:ext cx="762785" cy="1040808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52"/>
              <p:cNvSpPr/>
              <p:nvPr/>
            </p:nvSpPr>
            <p:spPr>
              <a:xfrm>
                <a:off x="452795" y="2875905"/>
                <a:ext cx="511984" cy="72831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8695" y="2889361"/>
                <a:ext cx="97624" cy="703923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5-Point Star 40"/>
            <p:cNvSpPr/>
            <p:nvPr/>
          </p:nvSpPr>
          <p:spPr>
            <a:xfrm>
              <a:off x="558034" y="5215571"/>
              <a:ext cx="182880" cy="182880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140777" y="3147177"/>
            <a:ext cx="507577" cy="685391"/>
            <a:chOff x="421417" y="5772863"/>
            <a:chExt cx="507577" cy="685391"/>
          </a:xfrm>
        </p:grpSpPr>
        <p:grpSp>
          <p:nvGrpSpPr>
            <p:cNvPr id="46" name="Group 45"/>
            <p:cNvGrpSpPr/>
            <p:nvPr/>
          </p:nvGrpSpPr>
          <p:grpSpPr>
            <a:xfrm>
              <a:off x="421417" y="5772863"/>
              <a:ext cx="500092" cy="685391"/>
              <a:chOff x="202966" y="2739035"/>
              <a:chExt cx="762785" cy="1040808"/>
            </a:xfrm>
          </p:grpSpPr>
          <p:sp>
            <p:nvSpPr>
              <p:cNvPr id="48" name="Oval 452"/>
              <p:cNvSpPr/>
              <p:nvPr/>
            </p:nvSpPr>
            <p:spPr>
              <a:xfrm>
                <a:off x="202966" y="2739035"/>
                <a:ext cx="762785" cy="1040808"/>
              </a:xfrm>
              <a:custGeom>
                <a:avLst/>
                <a:gdLst/>
                <a:ahLst/>
                <a:cxnLst/>
                <a:rect l="l" t="t" r="r" b="b"/>
                <a:pathLst>
                  <a:path w="300593" h="511097">
                    <a:moveTo>
                      <a:pt x="0" y="0"/>
                    </a:moveTo>
                    <a:lnTo>
                      <a:pt x="23712" y="17713"/>
                    </a:lnTo>
                    <a:cubicBezTo>
                      <a:pt x="34778" y="28003"/>
                      <a:pt x="45086" y="39720"/>
                      <a:pt x="54496" y="52672"/>
                    </a:cubicBezTo>
                    <a:lnTo>
                      <a:pt x="63767" y="66711"/>
                    </a:lnTo>
                    <a:lnTo>
                      <a:pt x="300593" y="66711"/>
                    </a:lnTo>
                    <a:lnTo>
                      <a:pt x="300593" y="119490"/>
                    </a:lnTo>
                    <a:lnTo>
                      <a:pt x="183258" y="119490"/>
                    </a:lnTo>
                    <a:lnTo>
                      <a:pt x="183258" y="381617"/>
                    </a:lnTo>
                    <a:lnTo>
                      <a:pt x="300593" y="381617"/>
                    </a:lnTo>
                    <a:lnTo>
                      <a:pt x="300593" y="424358"/>
                    </a:lnTo>
                    <a:lnTo>
                      <a:pt x="74906" y="424358"/>
                    </a:lnTo>
                    <a:lnTo>
                      <a:pt x="67922" y="437212"/>
                    </a:lnTo>
                    <a:cubicBezTo>
                      <a:pt x="58384" y="453119"/>
                      <a:pt x="47622" y="467584"/>
                      <a:pt x="35834" y="480333"/>
                    </a:cubicBezTo>
                    <a:lnTo>
                      <a:pt x="0" y="51109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52"/>
              <p:cNvSpPr/>
              <p:nvPr/>
            </p:nvSpPr>
            <p:spPr>
              <a:xfrm>
                <a:off x="452795" y="2875905"/>
                <a:ext cx="511984" cy="72831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E4E4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78695" y="2889361"/>
                <a:ext cx="97624" cy="703923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5-Point Star 46"/>
            <p:cNvSpPr/>
            <p:nvPr/>
          </p:nvSpPr>
          <p:spPr>
            <a:xfrm>
              <a:off x="746114" y="6182405"/>
              <a:ext cx="182880" cy="182880"/>
            </a:xfrm>
            <a:prstGeom prst="star5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58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83222" y="5143046"/>
            <a:ext cx="41815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Bcl-xL (Gray) bound to XCDP07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Mutagenesis library characterization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041" y="1073379"/>
            <a:ext cx="8160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Using a partial SSM library of XCDP07 as a test case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977" y="5640881"/>
            <a:ext cx="874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Why XCDP07? </a:t>
            </a:r>
            <a:r>
              <a:rPr lang="en-US" sz="2500" dirty="0"/>
              <a:t>Favorable mutations for Bcl-xL binding have already been identified from sorting with conventional YSD</a:t>
            </a:r>
          </a:p>
        </p:txBody>
      </p:sp>
      <p:pic>
        <p:nvPicPr>
          <p:cNvPr id="15" name="Picture 14" descr="pymol.png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0" t="10388" r="23203" b="15969"/>
          <a:stretch/>
        </p:blipFill>
        <p:spPr>
          <a:xfrm>
            <a:off x="2293412" y="1914645"/>
            <a:ext cx="4292129" cy="3225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844676" y="4913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19459" y="6561861"/>
            <a:ext cx="33898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Berger, Stephanie, et al. (2016) </a:t>
            </a:r>
            <a:r>
              <a:rPr lang="en-US" sz="1200" i="1" dirty="0" err="1"/>
              <a:t>eLife</a:t>
            </a:r>
            <a:r>
              <a:rPr lang="en-US" sz="1200" dirty="0"/>
              <a:t> 5: e20352.</a:t>
            </a:r>
          </a:p>
        </p:txBody>
      </p:sp>
    </p:spTree>
    <p:extLst>
      <p:ext uri="{BB962C8B-B14F-4D97-AF65-F5344CB8AC3E}">
        <p14:creationId xmlns:p14="http://schemas.microsoft.com/office/powerpoint/2010/main" val="5122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Building large libraries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68824" y="2733815"/>
            <a:ext cx="840539" cy="412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34"/>
          <p:cNvSpPr/>
          <p:nvPr/>
        </p:nvSpPr>
        <p:spPr>
          <a:xfrm rot="16200000">
            <a:off x="2616698" y="2804947"/>
            <a:ext cx="293362" cy="266553"/>
          </a:xfrm>
          <a:custGeom>
            <a:avLst/>
            <a:gdLst/>
            <a:ahLst/>
            <a:cxnLst/>
            <a:rect l="l" t="t" r="r" b="b"/>
            <a:pathLst>
              <a:path w="914400" h="664093">
                <a:moveTo>
                  <a:pt x="914400" y="38"/>
                </a:moveTo>
                <a:lnTo>
                  <a:pt x="914400" y="664093"/>
                </a:lnTo>
                <a:lnTo>
                  <a:pt x="779459" y="664093"/>
                </a:lnTo>
                <a:lnTo>
                  <a:pt x="779459" y="388681"/>
                </a:lnTo>
                <a:lnTo>
                  <a:pt x="109275" y="388681"/>
                </a:lnTo>
                <a:lnTo>
                  <a:pt x="109275" y="664093"/>
                </a:lnTo>
                <a:lnTo>
                  <a:pt x="0" y="664093"/>
                </a:lnTo>
                <a:lnTo>
                  <a:pt x="0" y="0"/>
                </a:lnTo>
                <a:lnTo>
                  <a:pt x="459777" y="338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3603675" y="2851503"/>
            <a:ext cx="412508" cy="1756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07311" y="2733815"/>
            <a:ext cx="205886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16474" y="2733098"/>
            <a:ext cx="502164" cy="413228"/>
            <a:chOff x="3799704" y="5814735"/>
            <a:chExt cx="502164" cy="413228"/>
          </a:xfrm>
        </p:grpSpPr>
        <p:sp>
          <p:nvSpPr>
            <p:cNvPr id="24" name="Rectangle 23"/>
            <p:cNvSpPr/>
            <p:nvPr/>
          </p:nvSpPr>
          <p:spPr>
            <a:xfrm>
              <a:off x="4044640" y="5814735"/>
              <a:ext cx="257228" cy="4132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99704" y="5815452"/>
              <a:ext cx="238340" cy="41251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sz="9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490462" y="2735769"/>
            <a:ext cx="27430" cy="408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0648" y="2735769"/>
            <a:ext cx="27430" cy="408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0834" y="2735769"/>
            <a:ext cx="27430" cy="408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41020" y="2735769"/>
            <a:ext cx="27430" cy="408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91208" y="2735769"/>
            <a:ext cx="27430" cy="4086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4595" y="2733098"/>
            <a:ext cx="257228" cy="4132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87410" y="2731861"/>
            <a:ext cx="181414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448587" y="2733779"/>
            <a:ext cx="0" cy="414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68824" y="3509330"/>
            <a:ext cx="840539" cy="412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Rectangle 34"/>
          <p:cNvSpPr/>
          <p:nvPr/>
        </p:nvSpPr>
        <p:spPr>
          <a:xfrm rot="16200000">
            <a:off x="2616698" y="3580462"/>
            <a:ext cx="293362" cy="266553"/>
          </a:xfrm>
          <a:custGeom>
            <a:avLst/>
            <a:gdLst/>
            <a:ahLst/>
            <a:cxnLst/>
            <a:rect l="l" t="t" r="r" b="b"/>
            <a:pathLst>
              <a:path w="914400" h="664093">
                <a:moveTo>
                  <a:pt x="914400" y="38"/>
                </a:moveTo>
                <a:lnTo>
                  <a:pt x="914400" y="664093"/>
                </a:lnTo>
                <a:lnTo>
                  <a:pt x="779459" y="664093"/>
                </a:lnTo>
                <a:lnTo>
                  <a:pt x="779459" y="388681"/>
                </a:lnTo>
                <a:lnTo>
                  <a:pt x="109275" y="388681"/>
                </a:lnTo>
                <a:lnTo>
                  <a:pt x="109275" y="664093"/>
                </a:lnTo>
                <a:lnTo>
                  <a:pt x="0" y="664093"/>
                </a:lnTo>
                <a:lnTo>
                  <a:pt x="0" y="0"/>
                </a:lnTo>
                <a:lnTo>
                  <a:pt x="459777" y="338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3603675" y="3627018"/>
            <a:ext cx="412508" cy="1756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07311" y="3509330"/>
            <a:ext cx="205886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216474" y="3508613"/>
            <a:ext cx="502164" cy="413228"/>
            <a:chOff x="3799704" y="5814735"/>
            <a:chExt cx="502164" cy="413228"/>
          </a:xfrm>
        </p:grpSpPr>
        <p:sp>
          <p:nvSpPr>
            <p:cNvPr id="42" name="Rectangle 41"/>
            <p:cNvSpPr/>
            <p:nvPr/>
          </p:nvSpPr>
          <p:spPr>
            <a:xfrm>
              <a:off x="4044640" y="5814735"/>
              <a:ext cx="257228" cy="4132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799704" y="5815452"/>
              <a:ext cx="238340" cy="41251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sz="9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490462" y="3511284"/>
            <a:ext cx="27430" cy="408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40648" y="3511284"/>
            <a:ext cx="27430" cy="408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90834" y="3511284"/>
            <a:ext cx="27430" cy="408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41020" y="3511284"/>
            <a:ext cx="27430" cy="408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91208" y="3511284"/>
            <a:ext cx="27430" cy="4086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4595" y="3508613"/>
            <a:ext cx="257228" cy="4132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187410" y="3507376"/>
            <a:ext cx="181414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539307" y="3506119"/>
            <a:ext cx="0" cy="414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74397" y="4307012"/>
            <a:ext cx="840539" cy="412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34"/>
          <p:cNvSpPr/>
          <p:nvPr/>
        </p:nvSpPr>
        <p:spPr>
          <a:xfrm rot="16200000">
            <a:off x="2622271" y="4378144"/>
            <a:ext cx="293362" cy="266553"/>
          </a:xfrm>
          <a:custGeom>
            <a:avLst/>
            <a:gdLst/>
            <a:ahLst/>
            <a:cxnLst/>
            <a:rect l="l" t="t" r="r" b="b"/>
            <a:pathLst>
              <a:path w="914400" h="664093">
                <a:moveTo>
                  <a:pt x="914400" y="38"/>
                </a:moveTo>
                <a:lnTo>
                  <a:pt x="914400" y="664093"/>
                </a:lnTo>
                <a:lnTo>
                  <a:pt x="779459" y="664093"/>
                </a:lnTo>
                <a:lnTo>
                  <a:pt x="779459" y="388681"/>
                </a:lnTo>
                <a:lnTo>
                  <a:pt x="109275" y="388681"/>
                </a:lnTo>
                <a:lnTo>
                  <a:pt x="109275" y="664093"/>
                </a:lnTo>
                <a:lnTo>
                  <a:pt x="0" y="664093"/>
                </a:lnTo>
                <a:lnTo>
                  <a:pt x="0" y="0"/>
                </a:lnTo>
                <a:lnTo>
                  <a:pt x="459777" y="338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 rot="5400000">
            <a:off x="3609248" y="4424700"/>
            <a:ext cx="412508" cy="1756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12884" y="4307012"/>
            <a:ext cx="205886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222047" y="4306295"/>
            <a:ext cx="502164" cy="413228"/>
            <a:chOff x="3799704" y="5814735"/>
            <a:chExt cx="502164" cy="413228"/>
          </a:xfrm>
        </p:grpSpPr>
        <p:sp>
          <p:nvSpPr>
            <p:cNvPr id="58" name="Rectangle 57"/>
            <p:cNvSpPr/>
            <p:nvPr/>
          </p:nvSpPr>
          <p:spPr>
            <a:xfrm>
              <a:off x="4044640" y="5814735"/>
              <a:ext cx="257228" cy="4132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99704" y="5815452"/>
              <a:ext cx="238340" cy="41251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sz="9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3496035" y="4308966"/>
            <a:ext cx="27430" cy="40860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46221" y="4308966"/>
            <a:ext cx="27430" cy="40860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96407" y="4308966"/>
            <a:ext cx="27430" cy="40860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46593" y="4308966"/>
            <a:ext cx="27430" cy="40860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696781" y="4308966"/>
            <a:ext cx="27430" cy="40860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470168" y="4306295"/>
            <a:ext cx="257228" cy="4132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192983" y="4305058"/>
            <a:ext cx="181414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2680960" y="4306976"/>
            <a:ext cx="0" cy="414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374397" y="5076774"/>
            <a:ext cx="840539" cy="412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Rectangle 34"/>
          <p:cNvSpPr/>
          <p:nvPr/>
        </p:nvSpPr>
        <p:spPr>
          <a:xfrm rot="16200000">
            <a:off x="2622271" y="5147906"/>
            <a:ext cx="293362" cy="266553"/>
          </a:xfrm>
          <a:custGeom>
            <a:avLst/>
            <a:gdLst/>
            <a:ahLst/>
            <a:cxnLst/>
            <a:rect l="l" t="t" r="r" b="b"/>
            <a:pathLst>
              <a:path w="914400" h="664093">
                <a:moveTo>
                  <a:pt x="914400" y="38"/>
                </a:moveTo>
                <a:lnTo>
                  <a:pt x="914400" y="664093"/>
                </a:lnTo>
                <a:lnTo>
                  <a:pt x="779459" y="664093"/>
                </a:lnTo>
                <a:lnTo>
                  <a:pt x="779459" y="388681"/>
                </a:lnTo>
                <a:lnTo>
                  <a:pt x="109275" y="388681"/>
                </a:lnTo>
                <a:lnTo>
                  <a:pt x="109275" y="664093"/>
                </a:lnTo>
                <a:lnTo>
                  <a:pt x="0" y="664093"/>
                </a:lnTo>
                <a:lnTo>
                  <a:pt x="0" y="0"/>
                </a:lnTo>
                <a:lnTo>
                  <a:pt x="459777" y="338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 rot="5400000">
            <a:off x="3609248" y="5194462"/>
            <a:ext cx="412508" cy="1756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912884" y="5076774"/>
            <a:ext cx="205886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222047" y="5076057"/>
            <a:ext cx="502164" cy="413228"/>
            <a:chOff x="3799704" y="5814735"/>
            <a:chExt cx="502164" cy="413228"/>
          </a:xfrm>
        </p:grpSpPr>
        <p:sp>
          <p:nvSpPr>
            <p:cNvPr id="78" name="Rectangle 77"/>
            <p:cNvSpPr/>
            <p:nvPr/>
          </p:nvSpPr>
          <p:spPr>
            <a:xfrm>
              <a:off x="4044640" y="5814735"/>
              <a:ext cx="257228" cy="4132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799704" y="5815452"/>
              <a:ext cx="238340" cy="41251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sz="9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3496035" y="5078728"/>
            <a:ext cx="27430" cy="408603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46221" y="5078728"/>
            <a:ext cx="27430" cy="408603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596407" y="5078728"/>
            <a:ext cx="27430" cy="408603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46593" y="5078728"/>
            <a:ext cx="27430" cy="408603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96781" y="5078728"/>
            <a:ext cx="27430" cy="408603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70168" y="5076057"/>
            <a:ext cx="257228" cy="4132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192983" y="5074820"/>
            <a:ext cx="181414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839720" y="5073563"/>
            <a:ext cx="0" cy="414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374397" y="5889946"/>
            <a:ext cx="840539" cy="4125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Rectangle 34"/>
          <p:cNvSpPr/>
          <p:nvPr/>
        </p:nvSpPr>
        <p:spPr>
          <a:xfrm rot="16200000">
            <a:off x="2622271" y="5961078"/>
            <a:ext cx="293362" cy="266553"/>
          </a:xfrm>
          <a:custGeom>
            <a:avLst/>
            <a:gdLst/>
            <a:ahLst/>
            <a:cxnLst/>
            <a:rect l="l" t="t" r="r" b="b"/>
            <a:pathLst>
              <a:path w="914400" h="664093">
                <a:moveTo>
                  <a:pt x="914400" y="38"/>
                </a:moveTo>
                <a:lnTo>
                  <a:pt x="914400" y="664093"/>
                </a:lnTo>
                <a:lnTo>
                  <a:pt x="779459" y="664093"/>
                </a:lnTo>
                <a:lnTo>
                  <a:pt x="779459" y="388681"/>
                </a:lnTo>
                <a:lnTo>
                  <a:pt x="109275" y="388681"/>
                </a:lnTo>
                <a:lnTo>
                  <a:pt x="109275" y="664093"/>
                </a:lnTo>
                <a:lnTo>
                  <a:pt x="0" y="664093"/>
                </a:lnTo>
                <a:lnTo>
                  <a:pt x="0" y="0"/>
                </a:lnTo>
                <a:lnTo>
                  <a:pt x="459777" y="3389"/>
                </a:lnTo>
                <a:close/>
              </a:path>
            </a:pathLst>
          </a:custGeom>
          <a:solidFill>
            <a:srgbClr val="D7D7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 rot="5400000">
            <a:off x="3609248" y="6007634"/>
            <a:ext cx="412508" cy="1756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912884" y="5889946"/>
            <a:ext cx="205886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222047" y="5889229"/>
            <a:ext cx="502164" cy="413228"/>
            <a:chOff x="3799704" y="5814735"/>
            <a:chExt cx="502164" cy="413228"/>
          </a:xfrm>
        </p:grpSpPr>
        <p:sp>
          <p:nvSpPr>
            <p:cNvPr id="94" name="Rectangle 93"/>
            <p:cNvSpPr/>
            <p:nvPr/>
          </p:nvSpPr>
          <p:spPr>
            <a:xfrm>
              <a:off x="4044640" y="5814735"/>
              <a:ext cx="257228" cy="4132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799704" y="5815452"/>
              <a:ext cx="238340" cy="412511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sz="9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3496035" y="5891900"/>
            <a:ext cx="27430" cy="408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46221" y="5891900"/>
            <a:ext cx="27430" cy="408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96407" y="5891900"/>
            <a:ext cx="27430" cy="408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646593" y="5891900"/>
            <a:ext cx="27430" cy="408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96781" y="5891900"/>
            <a:ext cx="27430" cy="408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470168" y="5889229"/>
            <a:ext cx="257228" cy="4132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192983" y="5887992"/>
            <a:ext cx="181414" cy="412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3032500" y="5889910"/>
            <a:ext cx="0" cy="414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19799" y="2602955"/>
            <a:ext cx="500092" cy="685391"/>
            <a:chOff x="202966" y="2739035"/>
            <a:chExt cx="762785" cy="1040808"/>
          </a:xfrm>
        </p:grpSpPr>
        <p:sp>
          <p:nvSpPr>
            <p:cNvPr id="96" name="Oval 452"/>
            <p:cNvSpPr/>
            <p:nvPr/>
          </p:nvSpPr>
          <p:spPr>
            <a:xfrm>
              <a:off x="202966" y="2739035"/>
              <a:ext cx="762785" cy="1040808"/>
            </a:xfrm>
            <a:custGeom>
              <a:avLst/>
              <a:gdLst/>
              <a:ahLst/>
              <a:cxnLst/>
              <a:rect l="l" t="t" r="r" b="b"/>
              <a:pathLst>
                <a:path w="300593" h="511097">
                  <a:moveTo>
                    <a:pt x="0" y="0"/>
                  </a:moveTo>
                  <a:lnTo>
                    <a:pt x="23712" y="17713"/>
                  </a:lnTo>
                  <a:cubicBezTo>
                    <a:pt x="34778" y="28003"/>
                    <a:pt x="45086" y="39720"/>
                    <a:pt x="54496" y="52672"/>
                  </a:cubicBezTo>
                  <a:lnTo>
                    <a:pt x="63767" y="66711"/>
                  </a:lnTo>
                  <a:lnTo>
                    <a:pt x="300593" y="66711"/>
                  </a:lnTo>
                  <a:lnTo>
                    <a:pt x="300593" y="119490"/>
                  </a:lnTo>
                  <a:lnTo>
                    <a:pt x="183258" y="119490"/>
                  </a:lnTo>
                  <a:lnTo>
                    <a:pt x="183258" y="381617"/>
                  </a:lnTo>
                  <a:lnTo>
                    <a:pt x="300593" y="381617"/>
                  </a:lnTo>
                  <a:lnTo>
                    <a:pt x="300593" y="424358"/>
                  </a:lnTo>
                  <a:lnTo>
                    <a:pt x="74906" y="424358"/>
                  </a:lnTo>
                  <a:lnTo>
                    <a:pt x="67922" y="437212"/>
                  </a:lnTo>
                  <a:cubicBezTo>
                    <a:pt x="58384" y="453119"/>
                    <a:pt x="47622" y="467584"/>
                    <a:pt x="35834" y="480333"/>
                  </a:cubicBezTo>
                  <a:lnTo>
                    <a:pt x="0" y="511097"/>
                  </a:lnTo>
                  <a:close/>
                </a:path>
              </a:pathLst>
            </a:cu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452"/>
            <p:cNvSpPr/>
            <p:nvPr/>
          </p:nvSpPr>
          <p:spPr>
            <a:xfrm>
              <a:off x="452795" y="2875905"/>
              <a:ext cx="511984" cy="72831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78695" y="2889361"/>
              <a:ext cx="97624" cy="703923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19162" y="3395432"/>
            <a:ext cx="500092" cy="685391"/>
            <a:chOff x="202966" y="2739035"/>
            <a:chExt cx="762785" cy="1040808"/>
          </a:xfrm>
        </p:grpSpPr>
        <p:sp>
          <p:nvSpPr>
            <p:cNvPr id="116" name="Oval 452"/>
            <p:cNvSpPr/>
            <p:nvPr/>
          </p:nvSpPr>
          <p:spPr>
            <a:xfrm>
              <a:off x="202966" y="2739035"/>
              <a:ext cx="762785" cy="1040808"/>
            </a:xfrm>
            <a:custGeom>
              <a:avLst/>
              <a:gdLst/>
              <a:ahLst/>
              <a:cxnLst/>
              <a:rect l="l" t="t" r="r" b="b"/>
              <a:pathLst>
                <a:path w="300593" h="511097">
                  <a:moveTo>
                    <a:pt x="0" y="0"/>
                  </a:moveTo>
                  <a:lnTo>
                    <a:pt x="23712" y="17713"/>
                  </a:lnTo>
                  <a:cubicBezTo>
                    <a:pt x="34778" y="28003"/>
                    <a:pt x="45086" y="39720"/>
                    <a:pt x="54496" y="52672"/>
                  </a:cubicBezTo>
                  <a:lnTo>
                    <a:pt x="63767" y="66711"/>
                  </a:lnTo>
                  <a:lnTo>
                    <a:pt x="300593" y="66711"/>
                  </a:lnTo>
                  <a:lnTo>
                    <a:pt x="300593" y="119490"/>
                  </a:lnTo>
                  <a:lnTo>
                    <a:pt x="183258" y="119490"/>
                  </a:lnTo>
                  <a:lnTo>
                    <a:pt x="183258" y="381617"/>
                  </a:lnTo>
                  <a:lnTo>
                    <a:pt x="300593" y="381617"/>
                  </a:lnTo>
                  <a:lnTo>
                    <a:pt x="300593" y="424358"/>
                  </a:lnTo>
                  <a:lnTo>
                    <a:pt x="74906" y="424358"/>
                  </a:lnTo>
                  <a:lnTo>
                    <a:pt x="67922" y="437212"/>
                  </a:lnTo>
                  <a:cubicBezTo>
                    <a:pt x="58384" y="453119"/>
                    <a:pt x="47622" y="467584"/>
                    <a:pt x="35834" y="480333"/>
                  </a:cubicBezTo>
                  <a:lnTo>
                    <a:pt x="0" y="511097"/>
                  </a:lnTo>
                  <a:close/>
                </a:path>
              </a:pathLst>
            </a:cu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452"/>
            <p:cNvSpPr/>
            <p:nvPr/>
          </p:nvSpPr>
          <p:spPr>
            <a:xfrm>
              <a:off x="452795" y="2875905"/>
              <a:ext cx="511984" cy="72831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78695" y="2889361"/>
              <a:ext cx="97624" cy="703923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19799" y="4187909"/>
            <a:ext cx="500092" cy="685391"/>
            <a:chOff x="202966" y="2739035"/>
            <a:chExt cx="762785" cy="1040808"/>
          </a:xfrm>
        </p:grpSpPr>
        <p:sp>
          <p:nvSpPr>
            <p:cNvPr id="121" name="Oval 452"/>
            <p:cNvSpPr/>
            <p:nvPr/>
          </p:nvSpPr>
          <p:spPr>
            <a:xfrm>
              <a:off x="202966" y="2739035"/>
              <a:ext cx="762785" cy="1040808"/>
            </a:xfrm>
            <a:custGeom>
              <a:avLst/>
              <a:gdLst/>
              <a:ahLst/>
              <a:cxnLst/>
              <a:rect l="l" t="t" r="r" b="b"/>
              <a:pathLst>
                <a:path w="300593" h="511097">
                  <a:moveTo>
                    <a:pt x="0" y="0"/>
                  </a:moveTo>
                  <a:lnTo>
                    <a:pt x="23712" y="17713"/>
                  </a:lnTo>
                  <a:cubicBezTo>
                    <a:pt x="34778" y="28003"/>
                    <a:pt x="45086" y="39720"/>
                    <a:pt x="54496" y="52672"/>
                  </a:cubicBezTo>
                  <a:lnTo>
                    <a:pt x="63767" y="66711"/>
                  </a:lnTo>
                  <a:lnTo>
                    <a:pt x="300593" y="66711"/>
                  </a:lnTo>
                  <a:lnTo>
                    <a:pt x="300593" y="119490"/>
                  </a:lnTo>
                  <a:lnTo>
                    <a:pt x="183258" y="119490"/>
                  </a:lnTo>
                  <a:lnTo>
                    <a:pt x="183258" y="381617"/>
                  </a:lnTo>
                  <a:lnTo>
                    <a:pt x="300593" y="381617"/>
                  </a:lnTo>
                  <a:lnTo>
                    <a:pt x="300593" y="424358"/>
                  </a:lnTo>
                  <a:lnTo>
                    <a:pt x="74906" y="424358"/>
                  </a:lnTo>
                  <a:lnTo>
                    <a:pt x="67922" y="437212"/>
                  </a:lnTo>
                  <a:cubicBezTo>
                    <a:pt x="58384" y="453119"/>
                    <a:pt x="47622" y="467584"/>
                    <a:pt x="35834" y="480333"/>
                  </a:cubicBezTo>
                  <a:lnTo>
                    <a:pt x="0" y="511097"/>
                  </a:lnTo>
                  <a:close/>
                </a:path>
              </a:pathLst>
            </a:cu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452"/>
            <p:cNvSpPr/>
            <p:nvPr/>
          </p:nvSpPr>
          <p:spPr>
            <a:xfrm>
              <a:off x="452795" y="2875905"/>
              <a:ext cx="511984" cy="72831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78695" y="2889361"/>
              <a:ext cx="97624" cy="703923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21417" y="4980386"/>
            <a:ext cx="500092" cy="685391"/>
            <a:chOff x="202966" y="2739035"/>
            <a:chExt cx="762785" cy="1040808"/>
          </a:xfrm>
        </p:grpSpPr>
        <p:sp>
          <p:nvSpPr>
            <p:cNvPr id="125" name="Oval 452"/>
            <p:cNvSpPr/>
            <p:nvPr/>
          </p:nvSpPr>
          <p:spPr>
            <a:xfrm>
              <a:off x="202966" y="2739035"/>
              <a:ext cx="762785" cy="1040808"/>
            </a:xfrm>
            <a:custGeom>
              <a:avLst/>
              <a:gdLst/>
              <a:ahLst/>
              <a:cxnLst/>
              <a:rect l="l" t="t" r="r" b="b"/>
              <a:pathLst>
                <a:path w="300593" h="511097">
                  <a:moveTo>
                    <a:pt x="0" y="0"/>
                  </a:moveTo>
                  <a:lnTo>
                    <a:pt x="23712" y="17713"/>
                  </a:lnTo>
                  <a:cubicBezTo>
                    <a:pt x="34778" y="28003"/>
                    <a:pt x="45086" y="39720"/>
                    <a:pt x="54496" y="52672"/>
                  </a:cubicBezTo>
                  <a:lnTo>
                    <a:pt x="63767" y="66711"/>
                  </a:lnTo>
                  <a:lnTo>
                    <a:pt x="300593" y="66711"/>
                  </a:lnTo>
                  <a:lnTo>
                    <a:pt x="300593" y="119490"/>
                  </a:lnTo>
                  <a:lnTo>
                    <a:pt x="183258" y="119490"/>
                  </a:lnTo>
                  <a:lnTo>
                    <a:pt x="183258" y="381617"/>
                  </a:lnTo>
                  <a:lnTo>
                    <a:pt x="300593" y="381617"/>
                  </a:lnTo>
                  <a:lnTo>
                    <a:pt x="300593" y="424358"/>
                  </a:lnTo>
                  <a:lnTo>
                    <a:pt x="74906" y="424358"/>
                  </a:lnTo>
                  <a:lnTo>
                    <a:pt x="67922" y="437212"/>
                  </a:lnTo>
                  <a:cubicBezTo>
                    <a:pt x="58384" y="453119"/>
                    <a:pt x="47622" y="467584"/>
                    <a:pt x="35834" y="480333"/>
                  </a:cubicBezTo>
                  <a:lnTo>
                    <a:pt x="0" y="511097"/>
                  </a:lnTo>
                  <a:close/>
                </a:path>
              </a:pathLst>
            </a:cu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452"/>
            <p:cNvSpPr/>
            <p:nvPr/>
          </p:nvSpPr>
          <p:spPr>
            <a:xfrm>
              <a:off x="452795" y="2875905"/>
              <a:ext cx="511984" cy="72831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78695" y="2889361"/>
              <a:ext cx="97624" cy="703923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21417" y="5772863"/>
            <a:ext cx="500092" cy="685391"/>
            <a:chOff x="202966" y="2739035"/>
            <a:chExt cx="762785" cy="1040808"/>
          </a:xfrm>
        </p:grpSpPr>
        <p:sp>
          <p:nvSpPr>
            <p:cNvPr id="129" name="Oval 452"/>
            <p:cNvSpPr/>
            <p:nvPr/>
          </p:nvSpPr>
          <p:spPr>
            <a:xfrm>
              <a:off x="202966" y="2739035"/>
              <a:ext cx="762785" cy="1040808"/>
            </a:xfrm>
            <a:custGeom>
              <a:avLst/>
              <a:gdLst/>
              <a:ahLst/>
              <a:cxnLst/>
              <a:rect l="l" t="t" r="r" b="b"/>
              <a:pathLst>
                <a:path w="300593" h="511097">
                  <a:moveTo>
                    <a:pt x="0" y="0"/>
                  </a:moveTo>
                  <a:lnTo>
                    <a:pt x="23712" y="17713"/>
                  </a:lnTo>
                  <a:cubicBezTo>
                    <a:pt x="34778" y="28003"/>
                    <a:pt x="45086" y="39720"/>
                    <a:pt x="54496" y="52672"/>
                  </a:cubicBezTo>
                  <a:lnTo>
                    <a:pt x="63767" y="66711"/>
                  </a:lnTo>
                  <a:lnTo>
                    <a:pt x="300593" y="66711"/>
                  </a:lnTo>
                  <a:lnTo>
                    <a:pt x="300593" y="119490"/>
                  </a:lnTo>
                  <a:lnTo>
                    <a:pt x="183258" y="119490"/>
                  </a:lnTo>
                  <a:lnTo>
                    <a:pt x="183258" y="381617"/>
                  </a:lnTo>
                  <a:lnTo>
                    <a:pt x="300593" y="381617"/>
                  </a:lnTo>
                  <a:lnTo>
                    <a:pt x="300593" y="424358"/>
                  </a:lnTo>
                  <a:lnTo>
                    <a:pt x="74906" y="424358"/>
                  </a:lnTo>
                  <a:lnTo>
                    <a:pt x="67922" y="437212"/>
                  </a:lnTo>
                  <a:cubicBezTo>
                    <a:pt x="58384" y="453119"/>
                    <a:pt x="47622" y="467584"/>
                    <a:pt x="35834" y="480333"/>
                  </a:cubicBezTo>
                  <a:lnTo>
                    <a:pt x="0" y="511097"/>
                  </a:lnTo>
                  <a:close/>
                </a:path>
              </a:pathLst>
            </a:cu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452"/>
            <p:cNvSpPr/>
            <p:nvPr/>
          </p:nvSpPr>
          <p:spPr>
            <a:xfrm>
              <a:off x="452795" y="2875905"/>
              <a:ext cx="511984" cy="728319"/>
            </a:xfrm>
            <a:custGeom>
              <a:avLst/>
              <a:gdLst/>
              <a:ahLst/>
              <a:cxnLst/>
              <a:rect l="l" t="t" r="r" b="b"/>
              <a:pathLst>
                <a:path w="1136044" h="1913469">
                  <a:moveTo>
                    <a:pt x="0" y="0"/>
                  </a:moveTo>
                  <a:lnTo>
                    <a:pt x="1136044" y="0"/>
                  </a:lnTo>
                  <a:lnTo>
                    <a:pt x="1136044" y="282377"/>
                  </a:lnTo>
                  <a:lnTo>
                    <a:pt x="475369" y="282377"/>
                  </a:lnTo>
                  <a:lnTo>
                    <a:pt x="475369" y="1684801"/>
                  </a:lnTo>
                  <a:lnTo>
                    <a:pt x="1136044" y="1684801"/>
                  </a:lnTo>
                  <a:lnTo>
                    <a:pt x="1136044" y="1913469"/>
                  </a:lnTo>
                  <a:lnTo>
                    <a:pt x="0" y="1913469"/>
                  </a:lnTo>
                  <a:close/>
                </a:path>
              </a:pathLst>
            </a:custGeom>
            <a:solidFill>
              <a:srgbClr val="E4E400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78695" y="2889361"/>
              <a:ext cx="97624" cy="703923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5-Point Star 131"/>
          <p:cNvSpPr/>
          <p:nvPr/>
        </p:nvSpPr>
        <p:spPr>
          <a:xfrm>
            <a:off x="738629" y="2601646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5-Point Star 132"/>
          <p:cNvSpPr/>
          <p:nvPr/>
        </p:nvSpPr>
        <p:spPr>
          <a:xfrm>
            <a:off x="630391" y="3559869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647189" y="4562828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558034" y="5215571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746114" y="6182405"/>
            <a:ext cx="182880" cy="182880"/>
          </a:xfrm>
          <a:prstGeom prst="star5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4664731" y="3746714"/>
            <a:ext cx="4070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Also get relative counts of each variant in the naïve library</a:t>
            </a:r>
          </a:p>
        </p:txBody>
      </p:sp>
      <p:sp>
        <p:nvSpPr>
          <p:cNvPr id="110" name="Down Arrow 109"/>
          <p:cNvSpPr/>
          <p:nvPr/>
        </p:nvSpPr>
        <p:spPr>
          <a:xfrm rot="16200000">
            <a:off x="1316537" y="4248329"/>
            <a:ext cx="509655" cy="5399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56235" y="1273627"/>
            <a:ext cx="8472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Match barcodes to their protein variant</a:t>
            </a:r>
          </a:p>
        </p:txBody>
      </p:sp>
    </p:spTree>
    <p:extLst>
      <p:ext uri="{BB962C8B-B14F-4D97-AF65-F5344CB8AC3E}">
        <p14:creationId xmlns:p14="http://schemas.microsoft.com/office/powerpoint/2010/main" val="21040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Mutagenesis library characterization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1434" y="1377553"/>
            <a:ext cx="5198433" cy="4306554"/>
            <a:chOff x="9288335" y="3189261"/>
            <a:chExt cx="4523282" cy="3749586"/>
          </a:xfrm>
        </p:grpSpPr>
        <p:pic>
          <p:nvPicPr>
            <p:cNvPr id="115" name="Picture 114" descr="mutations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892" y="3189261"/>
              <a:ext cx="4013681" cy="3333207"/>
            </a:xfrm>
            <a:prstGeom prst="rect">
              <a:avLst/>
            </a:prstGeom>
          </p:spPr>
        </p:pic>
        <p:sp>
          <p:nvSpPr>
            <p:cNvPr id="155" name="Rectangle 154"/>
            <p:cNvSpPr/>
            <p:nvPr/>
          </p:nvSpPr>
          <p:spPr>
            <a:xfrm>
              <a:off x="10903450" y="5534467"/>
              <a:ext cx="2849496" cy="74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56" name="Diamond 155"/>
            <p:cNvSpPr>
              <a:spLocks noChangeAspect="1"/>
            </p:cNvSpPr>
            <p:nvPr/>
          </p:nvSpPr>
          <p:spPr>
            <a:xfrm>
              <a:off x="10944955" y="5597194"/>
              <a:ext cx="130630" cy="184667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pic>
          <p:nvPicPr>
            <p:cNvPr id="157" name="Picture 156" descr="Screen Shot 2016-12-18 at 12.19.32 PM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46004" y="5852381"/>
              <a:ext cx="118676" cy="123747"/>
            </a:xfrm>
            <a:prstGeom prst="rect">
              <a:avLst/>
            </a:prstGeom>
          </p:spPr>
        </p:pic>
        <p:pic>
          <p:nvPicPr>
            <p:cNvPr id="158" name="Picture 157" descr="Screen Shot 2016-12-18 at 12.19.32 PM.png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89" y="6065045"/>
              <a:ext cx="118677" cy="123747"/>
            </a:xfrm>
            <a:prstGeom prst="rect">
              <a:avLst/>
            </a:prstGeom>
          </p:spPr>
        </p:pic>
        <p:pic>
          <p:nvPicPr>
            <p:cNvPr id="159" name="Picture 158" descr="Screen Shot 2016-12-18 at 12.19.32 PM.png"/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46004" y="6065044"/>
              <a:ext cx="118676" cy="123747"/>
            </a:xfrm>
            <a:prstGeom prst="rect">
              <a:avLst/>
            </a:prstGeom>
          </p:spPr>
        </p:pic>
        <p:pic>
          <p:nvPicPr>
            <p:cNvPr id="160" name="Picture 159" descr="Screen Shot 2016-12-18 at 12.19.32 PM.png"/>
            <p:cNvPicPr>
              <a:picLocks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85" y="5637891"/>
              <a:ext cx="118677" cy="123747"/>
            </a:xfrm>
            <a:prstGeom prst="rect">
              <a:avLst/>
            </a:prstGeom>
          </p:spPr>
        </p:pic>
        <p:pic>
          <p:nvPicPr>
            <p:cNvPr id="161" name="Picture 160" descr="Screen Shot 2016-12-18 at 12.19.32 PM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92" y="5854454"/>
              <a:ext cx="118677" cy="123747"/>
            </a:xfrm>
            <a:prstGeom prst="rect">
              <a:avLst/>
            </a:prstGeom>
          </p:spPr>
        </p:pic>
        <p:sp>
          <p:nvSpPr>
            <p:cNvPr id="162" name="TextBox 161"/>
            <p:cNvSpPr txBox="1"/>
            <p:nvPr/>
          </p:nvSpPr>
          <p:spPr>
            <a:xfrm>
              <a:off x="11123459" y="5762124"/>
              <a:ext cx="1221257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Interface Core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2925633" y="5554793"/>
              <a:ext cx="523469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123459" y="5974180"/>
              <a:ext cx="1577811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Interface Periphery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2925633" y="5766351"/>
              <a:ext cx="885984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Boundary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2925638" y="5976945"/>
              <a:ext cx="737513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Surface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9555789" y="3241217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9423175" y="3989232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9542476" y="4759706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359180" y="5521041"/>
              <a:ext cx="44909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491794" y="6286564"/>
              <a:ext cx="30950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 rot="16200000">
              <a:off x="8968913" y="4801664"/>
              <a:ext cx="920037" cy="281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Specificity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52541" y="6657477"/>
              <a:ext cx="2126795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Bcl-xL Interaction Strength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9766058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496776" y="6464223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1363766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2094484" y="6464223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1.5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2957296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9" name="Diamond 178"/>
            <p:cNvSpPr/>
            <p:nvPr/>
          </p:nvSpPr>
          <p:spPr>
            <a:xfrm>
              <a:off x="10764526" y="4710948"/>
              <a:ext cx="137399" cy="230241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0" name="Diamond 179"/>
            <p:cNvSpPr/>
            <p:nvPr/>
          </p:nvSpPr>
          <p:spPr>
            <a:xfrm>
              <a:off x="10940690" y="5585280"/>
              <a:ext cx="137399" cy="202171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2604876" y="3909823"/>
              <a:ext cx="573547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A48T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572578" y="4963501"/>
              <a:ext cx="56081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L47R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2797233" y="4420025"/>
              <a:ext cx="196813" cy="174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12996807" y="4445083"/>
              <a:ext cx="99655" cy="9485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2855750" y="4578925"/>
              <a:ext cx="217705" cy="174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3073455" y="4664322"/>
              <a:ext cx="127086" cy="120970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12908226" y="4182900"/>
              <a:ext cx="105849" cy="241533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V="1">
              <a:off x="12868778" y="4812511"/>
              <a:ext cx="201914" cy="203592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11123460" y="5543525"/>
              <a:ext cx="1416503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XCDP07 (native)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50496" y="5857809"/>
            <a:ext cx="6778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Bcl-xL Interaction strength: </a:t>
            </a:r>
            <a:r>
              <a:rPr lang="en-US" sz="2400" dirty="0"/>
              <a:t>(# on target) / (# naïve)</a:t>
            </a:r>
          </a:p>
          <a:p>
            <a:r>
              <a:rPr lang="en-US" sz="2400" b="1" dirty="0"/>
              <a:t>Specificity:</a:t>
            </a:r>
            <a:r>
              <a:rPr lang="en-US" sz="2400" dirty="0"/>
              <a:t> (on target %) – (highest off target %)</a:t>
            </a:r>
          </a:p>
        </p:txBody>
      </p:sp>
    </p:spTree>
    <p:extLst>
      <p:ext uri="{BB962C8B-B14F-4D97-AF65-F5344CB8AC3E}">
        <p14:creationId xmlns:p14="http://schemas.microsoft.com/office/powerpoint/2010/main" val="9415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350496" y="5857809"/>
            <a:ext cx="6778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Bcl-xL Interaction strength: </a:t>
            </a:r>
            <a:r>
              <a:rPr lang="en-US" sz="2400" dirty="0"/>
              <a:t>(# on target) / (# naïve)</a:t>
            </a:r>
          </a:p>
          <a:p>
            <a:r>
              <a:rPr lang="en-US" sz="2400" b="1" dirty="0"/>
              <a:t>Specificity:</a:t>
            </a:r>
            <a:r>
              <a:rPr lang="en-US" sz="2400" dirty="0"/>
              <a:t> (on target %) – (highest off target %)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Mutagenesis library characterization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1434" y="1377553"/>
            <a:ext cx="5198433" cy="4306554"/>
            <a:chOff x="9288335" y="3189261"/>
            <a:chExt cx="4523282" cy="3749586"/>
          </a:xfrm>
        </p:grpSpPr>
        <p:pic>
          <p:nvPicPr>
            <p:cNvPr id="115" name="Picture 114" descr="mutations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892" y="3189261"/>
              <a:ext cx="4013681" cy="3333207"/>
            </a:xfrm>
            <a:prstGeom prst="rect">
              <a:avLst/>
            </a:prstGeom>
          </p:spPr>
        </p:pic>
        <p:sp>
          <p:nvSpPr>
            <p:cNvPr id="155" name="Rectangle 154"/>
            <p:cNvSpPr/>
            <p:nvPr/>
          </p:nvSpPr>
          <p:spPr>
            <a:xfrm>
              <a:off x="10903450" y="5534467"/>
              <a:ext cx="2849496" cy="748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56" name="Diamond 155"/>
            <p:cNvSpPr>
              <a:spLocks noChangeAspect="1"/>
            </p:cNvSpPr>
            <p:nvPr/>
          </p:nvSpPr>
          <p:spPr>
            <a:xfrm>
              <a:off x="10944955" y="5597194"/>
              <a:ext cx="130630" cy="184667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pic>
          <p:nvPicPr>
            <p:cNvPr id="157" name="Picture 156" descr="Screen Shot 2016-12-18 at 12.19.32 PM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46004" y="5852381"/>
              <a:ext cx="118676" cy="123747"/>
            </a:xfrm>
            <a:prstGeom prst="rect">
              <a:avLst/>
            </a:prstGeom>
          </p:spPr>
        </p:pic>
        <p:pic>
          <p:nvPicPr>
            <p:cNvPr id="158" name="Picture 157" descr="Screen Shot 2016-12-18 at 12.19.32 PM.png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89" y="6065045"/>
              <a:ext cx="118677" cy="123747"/>
            </a:xfrm>
            <a:prstGeom prst="rect">
              <a:avLst/>
            </a:prstGeom>
          </p:spPr>
        </p:pic>
        <p:pic>
          <p:nvPicPr>
            <p:cNvPr id="159" name="Picture 158" descr="Screen Shot 2016-12-18 at 12.19.32 PM.png"/>
            <p:cNvPicPr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46004" y="6065044"/>
              <a:ext cx="118676" cy="123747"/>
            </a:xfrm>
            <a:prstGeom prst="rect">
              <a:avLst/>
            </a:prstGeom>
          </p:spPr>
        </p:pic>
        <p:pic>
          <p:nvPicPr>
            <p:cNvPr id="160" name="Picture 159" descr="Screen Shot 2016-12-18 at 12.19.32 PM.png"/>
            <p:cNvPicPr>
              <a:picLocks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85" y="5637891"/>
              <a:ext cx="118677" cy="123747"/>
            </a:xfrm>
            <a:prstGeom prst="rect">
              <a:avLst/>
            </a:prstGeom>
          </p:spPr>
        </p:pic>
        <p:pic>
          <p:nvPicPr>
            <p:cNvPr id="161" name="Picture 160" descr="Screen Shot 2016-12-18 at 12.19.32 PM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48192" y="5854454"/>
              <a:ext cx="118677" cy="123747"/>
            </a:xfrm>
            <a:prstGeom prst="rect">
              <a:avLst/>
            </a:prstGeom>
          </p:spPr>
        </p:pic>
        <p:sp>
          <p:nvSpPr>
            <p:cNvPr id="162" name="TextBox 161"/>
            <p:cNvSpPr txBox="1"/>
            <p:nvPr/>
          </p:nvSpPr>
          <p:spPr>
            <a:xfrm>
              <a:off x="11123459" y="5762124"/>
              <a:ext cx="1221257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Interface Core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2925633" y="5554793"/>
              <a:ext cx="523469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123459" y="5974180"/>
              <a:ext cx="1577811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Interface Periphery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2925633" y="5766351"/>
              <a:ext cx="885984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Boundary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2925638" y="5976945"/>
              <a:ext cx="737513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Surface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9555789" y="3241217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9423175" y="3989232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9542476" y="4759706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359180" y="5521041"/>
              <a:ext cx="44909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9491794" y="6286564"/>
              <a:ext cx="30950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 rot="16200000">
              <a:off x="8968913" y="4801664"/>
              <a:ext cx="920037" cy="281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Specificity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52541" y="6657477"/>
              <a:ext cx="2126795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Bcl-xL Interaction Strength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9766058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0496776" y="6464223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1363766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2094484" y="6464223"/>
              <a:ext cx="39336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1.5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2957296" y="6464223"/>
              <a:ext cx="253770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9" name="Diamond 178"/>
            <p:cNvSpPr/>
            <p:nvPr/>
          </p:nvSpPr>
          <p:spPr>
            <a:xfrm>
              <a:off x="10764526" y="4710948"/>
              <a:ext cx="137399" cy="230241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0" name="Diamond 179"/>
            <p:cNvSpPr/>
            <p:nvPr/>
          </p:nvSpPr>
          <p:spPr>
            <a:xfrm>
              <a:off x="10940690" y="5585280"/>
              <a:ext cx="137399" cy="202171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2604876" y="3909823"/>
              <a:ext cx="573547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A48T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572578" y="4963501"/>
              <a:ext cx="560818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L47R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2797233" y="4420025"/>
              <a:ext cx="196813" cy="174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12996807" y="4445083"/>
              <a:ext cx="99655" cy="9485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2855750" y="4578925"/>
              <a:ext cx="217705" cy="174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3073455" y="4664322"/>
              <a:ext cx="127086" cy="120970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12908226" y="4182900"/>
              <a:ext cx="105849" cy="241533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V="1">
              <a:off x="12868778" y="4812511"/>
              <a:ext cx="201914" cy="203592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11123460" y="5543525"/>
              <a:ext cx="1416503" cy="281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XCDP07 (native)</a:t>
              </a:r>
            </a:p>
          </p:txBody>
        </p:sp>
      </p:grp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9079" y="1011148"/>
            <a:ext cx="9133400" cy="5845245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1470392" y="1382452"/>
            <a:ext cx="6415904" cy="47885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762532" y="2160696"/>
            <a:ext cx="5474706" cy="3811902"/>
            <a:chOff x="4201862" y="124064"/>
            <a:chExt cx="4433892" cy="3067418"/>
          </a:xfrm>
        </p:grpSpPr>
        <p:pic>
          <p:nvPicPr>
            <p:cNvPr id="51" name="Picture 50" descr="early_stop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98295" y="124064"/>
              <a:ext cx="4014216" cy="2705198"/>
            </a:xfrm>
            <a:prstGeom prst="rect">
              <a:avLst/>
            </a:prstGeom>
          </p:spPr>
        </p:pic>
        <p:sp>
          <p:nvSpPr>
            <p:cNvPr id="52" name="Diamond 51"/>
            <p:cNvSpPr>
              <a:spLocks noChangeAspect="1"/>
            </p:cNvSpPr>
            <p:nvPr/>
          </p:nvSpPr>
          <p:spPr>
            <a:xfrm>
              <a:off x="5315052" y="1369945"/>
              <a:ext cx="110113" cy="18452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83843" y="233706"/>
              <a:ext cx="562463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K113*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90558" y="536092"/>
              <a:ext cx="545196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L114*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00935" y="570867"/>
              <a:ext cx="143521" cy="84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H="1">
              <a:off x="5822892" y="451852"/>
              <a:ext cx="137160" cy="137160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8321926" y="423277"/>
              <a:ext cx="112604" cy="167224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8237984" y="314533"/>
              <a:ext cx="196813" cy="91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12857" y="765858"/>
              <a:ext cx="366128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405531" y="1393110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75490" y="2017923"/>
              <a:ext cx="418008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-0.5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68163" y="2638458"/>
              <a:ext cx="288081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3907565" y="1423861"/>
              <a:ext cx="850321" cy="26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Specificity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22575" y="139171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65859" y="2931433"/>
              <a:ext cx="1979560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Bcl-xL Interaction Strength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60210" y="2749917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85681" y="2749917"/>
              <a:ext cx="366128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0.5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12878" y="2749917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39618" y="2749917"/>
              <a:ext cx="366128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1.5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66815" y="2749917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90230" y="2749917"/>
              <a:ext cx="366128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2.5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027403" y="2749917"/>
              <a:ext cx="236202" cy="26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3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746993" y="1958273"/>
              <a:ext cx="1744444" cy="748004"/>
              <a:chOff x="2190215" y="5295389"/>
              <a:chExt cx="2016127" cy="829083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190215" y="5295389"/>
                <a:ext cx="2016127" cy="8290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82" name="Diamond 81"/>
              <p:cNvSpPr>
                <a:spLocks noChangeAspect="1"/>
              </p:cNvSpPr>
              <p:nvPr/>
            </p:nvSpPr>
            <p:spPr>
              <a:xfrm>
                <a:off x="2318338" y="5364915"/>
                <a:ext cx="150975" cy="204684"/>
              </a:xfrm>
              <a:prstGeom prst="diamond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Arial"/>
                  <a:cs typeface="Arial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530331" y="5567348"/>
                <a:ext cx="1514018" cy="288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Arial"/>
                    <a:cs typeface="Arial"/>
                  </a:rPr>
                  <a:t>Early stop codon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530333" y="5803064"/>
                <a:ext cx="1676007" cy="288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Arial"/>
                    <a:cs typeface="Arial"/>
                  </a:rPr>
                  <a:t>All other mutations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530333" y="5336453"/>
                <a:ext cx="1523777" cy="288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Arial"/>
                    <a:cs typeface="Arial"/>
                  </a:rPr>
                  <a:t>XCDP07 (native)</a:t>
                </a:r>
              </a:p>
            </p:txBody>
          </p:sp>
        </p:grpSp>
        <p:sp>
          <p:nvSpPr>
            <p:cNvPr id="78" name="Diamond 77"/>
            <p:cNvSpPr/>
            <p:nvPr/>
          </p:nvSpPr>
          <p:spPr>
            <a:xfrm>
              <a:off x="6858508" y="2009087"/>
              <a:ext cx="137399" cy="202171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64489" y="2282750"/>
              <a:ext cx="123992" cy="123747"/>
            </a:xfrm>
            <a:prstGeom prst="rect">
              <a:avLst/>
            </a:prstGeom>
            <a:solidFill>
              <a:srgbClr val="FF0000">
                <a:alpha val="8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64489" y="2497023"/>
              <a:ext cx="123992" cy="123747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/>
                <a:cs typeface="Arial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967947" y="1519654"/>
            <a:ext cx="3691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with early stop codons: </a:t>
            </a:r>
          </a:p>
        </p:txBody>
      </p:sp>
    </p:spTree>
    <p:extLst>
      <p:ext uri="{BB962C8B-B14F-4D97-AF65-F5344CB8AC3E}">
        <p14:creationId xmlns:p14="http://schemas.microsoft.com/office/powerpoint/2010/main" val="11438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Yeast agglutination and mating</a:t>
            </a:r>
          </a:p>
        </p:txBody>
      </p:sp>
      <p:sp>
        <p:nvSpPr>
          <p:cNvPr id="122" name="Rectangle 121"/>
          <p:cNvSpPr>
            <a:spLocks noChangeAspect="1"/>
          </p:cNvSpPr>
          <p:nvPr/>
        </p:nvSpPr>
        <p:spPr>
          <a:xfrm>
            <a:off x="5128949" y="3394211"/>
            <a:ext cx="115057" cy="9136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6157855" y="3395559"/>
            <a:ext cx="115057" cy="913670"/>
          </a:xfrm>
          <a:prstGeom prst="rect">
            <a:avLst/>
          </a:prstGeom>
          <a:solidFill>
            <a:srgbClr val="4A7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4" name="Group 143"/>
          <p:cNvGrpSpPr>
            <a:grpSpLocks noChangeAspect="1"/>
          </p:cNvGrpSpPr>
          <p:nvPr/>
        </p:nvGrpSpPr>
        <p:grpSpPr>
          <a:xfrm flipH="1">
            <a:off x="1254573" y="3230954"/>
            <a:ext cx="818269" cy="1228115"/>
            <a:chOff x="-2366406" y="723897"/>
            <a:chExt cx="1054043" cy="2100209"/>
          </a:xfrm>
        </p:grpSpPr>
        <p:sp>
          <p:nvSpPr>
            <p:cNvPr id="226" name="Rectangle 2"/>
            <p:cNvSpPr/>
            <p:nvPr/>
          </p:nvSpPr>
          <p:spPr>
            <a:xfrm>
              <a:off x="-2330797" y="886682"/>
              <a:ext cx="914400" cy="1937424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7" name="Rectangle 226"/>
            <p:cNvSpPr/>
            <p:nvPr/>
          </p:nvSpPr>
          <p:spPr>
            <a:xfrm rot="5400000">
              <a:off x="-1935081" y="292572"/>
              <a:ext cx="191393" cy="1054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660635" y="4208000"/>
            <a:ext cx="258242" cy="145725"/>
            <a:chOff x="-2652631" y="6090867"/>
            <a:chExt cx="486190" cy="293822"/>
          </a:xfrm>
        </p:grpSpPr>
        <p:sp>
          <p:nvSpPr>
            <p:cNvPr id="220" name="Oval 219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6" name="Oval 145"/>
          <p:cNvSpPr>
            <a:spLocks noChangeAspect="1"/>
          </p:cNvSpPr>
          <p:nvPr/>
        </p:nvSpPr>
        <p:spPr>
          <a:xfrm>
            <a:off x="1788052" y="3653269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47" name="Group 146"/>
          <p:cNvGrpSpPr>
            <a:grpSpLocks noChangeAspect="1"/>
          </p:cNvGrpSpPr>
          <p:nvPr/>
        </p:nvGrpSpPr>
        <p:grpSpPr>
          <a:xfrm rot="1801157">
            <a:off x="1404805" y="3574127"/>
            <a:ext cx="258242" cy="145725"/>
            <a:chOff x="-2652631" y="6090867"/>
            <a:chExt cx="486190" cy="293822"/>
          </a:xfrm>
        </p:grpSpPr>
        <p:sp>
          <p:nvSpPr>
            <p:cNvPr id="216" name="Oval 215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 rot="8717607">
            <a:off x="1411641" y="3850372"/>
            <a:ext cx="258242" cy="145725"/>
            <a:chOff x="-2652631" y="6090867"/>
            <a:chExt cx="486190" cy="293822"/>
          </a:xfrm>
        </p:grpSpPr>
        <p:sp>
          <p:nvSpPr>
            <p:cNvPr id="214" name="Oval 213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0800000">
            <a:off x="1705866" y="3381475"/>
            <a:ext cx="258242" cy="145725"/>
            <a:chOff x="-2652631" y="6090867"/>
            <a:chExt cx="486190" cy="293822"/>
          </a:xfrm>
        </p:grpSpPr>
        <p:sp>
          <p:nvSpPr>
            <p:cNvPr id="212" name="Oval 211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50" name="Oval 149"/>
          <p:cNvSpPr>
            <a:spLocks noChangeAspect="1"/>
          </p:cNvSpPr>
          <p:nvPr/>
        </p:nvSpPr>
        <p:spPr>
          <a:xfrm>
            <a:off x="1439412" y="4164867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1850260" y="3924781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2" name="Straight Connector 151"/>
          <p:cNvCxnSpPr>
            <a:cxnSpLocks noChangeAspect="1"/>
          </p:cNvCxnSpPr>
          <p:nvPr/>
        </p:nvCxnSpPr>
        <p:spPr>
          <a:xfrm flipV="1">
            <a:off x="1335336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 noChangeAspect="1"/>
          </p:cNvCxnSpPr>
          <p:nvPr/>
        </p:nvCxnSpPr>
        <p:spPr>
          <a:xfrm flipV="1">
            <a:off x="2045197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1727012" y="2268416"/>
            <a:ext cx="974926" cy="1077662"/>
            <a:chOff x="1365253" y="1208452"/>
            <a:chExt cx="458873" cy="598666"/>
          </a:xfrm>
        </p:grpSpPr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1694900" y="1624807"/>
              <a:ext cx="59972" cy="711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3" name="Rectangle 2"/>
            <p:cNvSpPr>
              <a:spLocks noChangeAspect="1"/>
            </p:cNvSpPr>
            <p:nvPr/>
          </p:nvSpPr>
          <p:spPr>
            <a:xfrm rot="19952534">
              <a:off x="1559733" y="1231472"/>
              <a:ext cx="228600" cy="498419"/>
            </a:xfrm>
            <a:custGeom>
              <a:avLst/>
              <a:gdLst/>
              <a:ahLst/>
              <a:cxnLst/>
              <a:rect l="l" t="t" r="r" b="b"/>
              <a:pathLst>
                <a:path w="914400" h="1993674">
                  <a:moveTo>
                    <a:pt x="0" y="0"/>
                  </a:moveTo>
                  <a:lnTo>
                    <a:pt x="914400" y="475150"/>
                  </a:lnTo>
                  <a:lnTo>
                    <a:pt x="914400" y="1520010"/>
                  </a:lnTo>
                  <a:lnTo>
                    <a:pt x="913311" y="1520010"/>
                  </a:lnTo>
                  <a:lnTo>
                    <a:pt x="913711" y="1547474"/>
                  </a:lnTo>
                  <a:cubicBezTo>
                    <a:pt x="905525" y="1700708"/>
                    <a:pt x="825358" y="1842044"/>
                    <a:pt x="696499" y="1923813"/>
                  </a:cubicBezTo>
                  <a:cubicBezTo>
                    <a:pt x="549233" y="2017263"/>
                    <a:pt x="363544" y="2016939"/>
                    <a:pt x="216584" y="1922974"/>
                  </a:cubicBezTo>
                  <a:cubicBezTo>
                    <a:pt x="87994" y="1840756"/>
                    <a:pt x="8290" y="1699140"/>
                    <a:pt x="605" y="1545879"/>
                  </a:cubicBezTo>
                  <a:lnTo>
                    <a:pt x="1067" y="1520010"/>
                  </a:lnTo>
                  <a:lnTo>
                    <a:pt x="0" y="1520010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1764154" y="15719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5" name="Oval 194"/>
            <p:cNvSpPr>
              <a:spLocks noChangeAspect="1"/>
            </p:cNvSpPr>
            <p:nvPr/>
          </p:nvSpPr>
          <p:spPr>
            <a:xfrm>
              <a:off x="1634927" y="155362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707004" y="151450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1704278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1632201" y="1463773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1560926" y="1428181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1629636" y="136890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01" name="Straight Connector 200"/>
            <p:cNvCxnSpPr>
              <a:cxnSpLocks/>
            </p:cNvCxnSpPr>
            <p:nvPr/>
          </p:nvCxnSpPr>
          <p:spPr>
            <a:xfrm flipH="1" flipV="1">
              <a:off x="1683801" y="1208452"/>
              <a:ext cx="116432" cy="26722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7"/>
            <p:cNvSpPr>
              <a:spLocks noChangeAspect="1"/>
            </p:cNvSpPr>
            <p:nvPr/>
          </p:nvSpPr>
          <p:spPr>
            <a:xfrm>
              <a:off x="1366898" y="1280154"/>
              <a:ext cx="343562" cy="50623"/>
            </a:xfrm>
            <a:custGeom>
              <a:avLst/>
              <a:gdLst/>
              <a:ahLst/>
              <a:cxnLst/>
              <a:rect l="l" t="t" r="r" b="b"/>
              <a:pathLst>
                <a:path w="1301100" h="191717">
                  <a:moveTo>
                    <a:pt x="161902" y="0"/>
                  </a:moveTo>
                  <a:lnTo>
                    <a:pt x="1301100" y="0"/>
                  </a:lnTo>
                  <a:lnTo>
                    <a:pt x="1301100" y="191717"/>
                  </a:lnTo>
                  <a:lnTo>
                    <a:pt x="0" y="191717"/>
                  </a:lnTo>
                  <a:lnTo>
                    <a:pt x="6256" y="144877"/>
                  </a:lnTo>
                  <a:cubicBezTo>
                    <a:pt x="26847" y="75409"/>
                    <a:pt x="71997" y="22388"/>
                    <a:pt x="127590" y="5563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3" name="Rectangle 208"/>
            <p:cNvSpPr>
              <a:spLocks noChangeAspect="1"/>
            </p:cNvSpPr>
            <p:nvPr/>
          </p:nvSpPr>
          <p:spPr>
            <a:xfrm>
              <a:off x="1365253" y="1305029"/>
              <a:ext cx="100616" cy="50208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1493111" y="129088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1382713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1382938" y="163276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1563800" y="132808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8" name="Right Triangle 207"/>
            <p:cNvSpPr>
              <a:spLocks noChangeAspect="1"/>
            </p:cNvSpPr>
            <p:nvPr/>
          </p:nvSpPr>
          <p:spPr>
            <a:xfrm>
              <a:off x="1708290" y="1274316"/>
              <a:ext cx="31247" cy="90216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1700401" y="16185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430975" y="1255719"/>
            <a:ext cx="972827" cy="2125755"/>
            <a:chOff x="842358" y="1197340"/>
            <a:chExt cx="457885" cy="1180907"/>
          </a:xfrm>
        </p:grpSpPr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848531" y="1582957"/>
              <a:ext cx="59972" cy="71185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4" name="Rectangle 2"/>
            <p:cNvSpPr>
              <a:spLocks noChangeAspect="1"/>
            </p:cNvSpPr>
            <p:nvPr/>
          </p:nvSpPr>
          <p:spPr>
            <a:xfrm rot="1647466" flipH="1">
              <a:off x="878584" y="1231732"/>
              <a:ext cx="228600" cy="493793"/>
            </a:xfrm>
            <a:custGeom>
              <a:avLst/>
              <a:gdLst/>
              <a:ahLst/>
              <a:cxnLst/>
              <a:rect l="l" t="t" r="r" b="b"/>
              <a:pathLst>
                <a:path w="914400" h="1975171">
                  <a:moveTo>
                    <a:pt x="914400" y="475151"/>
                  </a:moveTo>
                  <a:lnTo>
                    <a:pt x="0" y="0"/>
                  </a:lnTo>
                  <a:lnTo>
                    <a:pt x="0" y="1501507"/>
                  </a:lnTo>
                  <a:lnTo>
                    <a:pt x="1067" y="1501507"/>
                  </a:lnTo>
                  <a:lnTo>
                    <a:pt x="605" y="1527376"/>
                  </a:lnTo>
                  <a:cubicBezTo>
                    <a:pt x="8290" y="1680637"/>
                    <a:pt x="87994" y="1822253"/>
                    <a:pt x="216584" y="1904471"/>
                  </a:cubicBezTo>
                  <a:cubicBezTo>
                    <a:pt x="363544" y="1998436"/>
                    <a:pt x="549233" y="1998760"/>
                    <a:pt x="696499" y="1905309"/>
                  </a:cubicBezTo>
                  <a:cubicBezTo>
                    <a:pt x="825358" y="1823541"/>
                    <a:pt x="905525" y="1682205"/>
                    <a:pt x="913711" y="1528971"/>
                  </a:cubicBezTo>
                  <a:lnTo>
                    <a:pt x="913311" y="1501507"/>
                  </a:lnTo>
                  <a:lnTo>
                    <a:pt x="914400" y="15015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929427" y="161711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892340" y="1431648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982101" y="154531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967990" y="145736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1022671" y="134135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908017" y="151805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1044653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82" name="Straight Connector 181"/>
            <p:cNvCxnSpPr>
              <a:cxnSpLocks/>
            </p:cNvCxnSpPr>
            <p:nvPr/>
          </p:nvCxnSpPr>
          <p:spPr>
            <a:xfrm flipV="1">
              <a:off x="895175" y="1197340"/>
              <a:ext cx="94224" cy="21387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23"/>
            <p:cNvSpPr>
              <a:spLocks noChangeAspect="1"/>
            </p:cNvSpPr>
            <p:nvPr/>
          </p:nvSpPr>
          <p:spPr>
            <a:xfrm>
              <a:off x="1201793" y="1308294"/>
              <a:ext cx="98450" cy="1069953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4" name="Rectangle 206"/>
            <p:cNvSpPr>
              <a:spLocks noChangeAspect="1"/>
            </p:cNvSpPr>
            <p:nvPr/>
          </p:nvSpPr>
          <p:spPr>
            <a:xfrm>
              <a:off x="952312" y="1281519"/>
              <a:ext cx="345831" cy="49849"/>
            </a:xfrm>
            <a:custGeom>
              <a:avLst/>
              <a:gdLst/>
              <a:ahLst/>
              <a:cxnLst/>
              <a:rect l="l" t="t" r="r" b="b"/>
              <a:pathLst>
                <a:path w="1292206" h="186259">
                  <a:moveTo>
                    <a:pt x="0" y="0"/>
                  </a:moveTo>
                  <a:lnTo>
                    <a:pt x="1131367" y="0"/>
                  </a:lnTo>
                  <a:lnTo>
                    <a:pt x="1131316" y="3479"/>
                  </a:lnTo>
                  <a:cubicBezTo>
                    <a:pt x="1202364" y="5347"/>
                    <a:pt x="1262438" y="65025"/>
                    <a:pt x="1287147" y="148386"/>
                  </a:cubicBezTo>
                  <a:lnTo>
                    <a:pt x="1292206" y="186259"/>
                  </a:lnTo>
                  <a:lnTo>
                    <a:pt x="0" y="18625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1101340" y="130502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224034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224034" y="165651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1224034" y="205159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9" name="Right Triangle 188"/>
            <p:cNvSpPr>
              <a:spLocks noChangeAspect="1"/>
            </p:cNvSpPr>
            <p:nvPr/>
          </p:nvSpPr>
          <p:spPr>
            <a:xfrm flipH="1">
              <a:off x="891405" y="1265941"/>
              <a:ext cx="72372" cy="160103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842358" y="156987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937010" y="135096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3895488" y="3090792"/>
            <a:ext cx="3604450" cy="1547773"/>
            <a:chOff x="2002395" y="3383958"/>
            <a:chExt cx="2087742" cy="974238"/>
          </a:xfrm>
        </p:grpSpPr>
        <p:sp>
          <p:nvSpPr>
            <p:cNvPr id="132" name="Oval 452"/>
            <p:cNvSpPr>
              <a:spLocks noChangeAspect="1"/>
            </p:cNvSpPr>
            <p:nvPr/>
          </p:nvSpPr>
          <p:spPr>
            <a:xfrm>
              <a:off x="2002395" y="3399023"/>
              <a:ext cx="716636" cy="959173"/>
            </a:xfrm>
            <a:custGeom>
              <a:avLst/>
              <a:gdLst/>
              <a:ahLst/>
              <a:cxnLst/>
              <a:rect l="l" t="t" r="r" b="b"/>
              <a:pathLst>
                <a:path w="716636" h="959173">
                  <a:moveTo>
                    <a:pt x="360327" y="0"/>
                  </a:moveTo>
                  <a:cubicBezTo>
                    <a:pt x="459829" y="0"/>
                    <a:pt x="549911" y="53680"/>
                    <a:pt x="615117" y="140468"/>
                  </a:cubicBezTo>
                  <a:lnTo>
                    <a:pt x="631177" y="163986"/>
                  </a:lnTo>
                  <a:lnTo>
                    <a:pt x="716636" y="163986"/>
                  </a:lnTo>
                  <a:lnTo>
                    <a:pt x="716636" y="763114"/>
                  </a:lnTo>
                  <a:lnTo>
                    <a:pt x="650472" y="763114"/>
                  </a:lnTo>
                  <a:lnTo>
                    <a:pt x="638373" y="784648"/>
                  </a:lnTo>
                  <a:cubicBezTo>
                    <a:pt x="572284" y="891235"/>
                    <a:pt x="472267" y="959173"/>
                    <a:pt x="360327" y="959173"/>
                  </a:cubicBezTo>
                  <a:cubicBezTo>
                    <a:pt x="161324" y="959173"/>
                    <a:pt x="0" y="744455"/>
                    <a:pt x="0" y="479587"/>
                  </a:cubicBezTo>
                  <a:cubicBezTo>
                    <a:pt x="0" y="214718"/>
                    <a:pt x="161324" y="0"/>
                    <a:pt x="360327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3" name="Oval 395"/>
            <p:cNvSpPr>
              <a:spLocks noChangeAspect="1"/>
            </p:cNvSpPr>
            <p:nvPr/>
          </p:nvSpPr>
          <p:spPr>
            <a:xfrm>
              <a:off x="3390187" y="3383958"/>
              <a:ext cx="699950" cy="959173"/>
            </a:xfrm>
            <a:custGeom>
              <a:avLst/>
              <a:gdLst/>
              <a:ahLst/>
              <a:cxnLst/>
              <a:rect l="l" t="t" r="r" b="b"/>
              <a:pathLst>
                <a:path w="699950" h="959173">
                  <a:moveTo>
                    <a:pt x="339623" y="0"/>
                  </a:moveTo>
                  <a:cubicBezTo>
                    <a:pt x="538626" y="0"/>
                    <a:pt x="699950" y="214718"/>
                    <a:pt x="699950" y="479587"/>
                  </a:cubicBezTo>
                  <a:cubicBezTo>
                    <a:pt x="699950" y="744455"/>
                    <a:pt x="538626" y="959173"/>
                    <a:pt x="339623" y="959173"/>
                  </a:cubicBezTo>
                  <a:cubicBezTo>
                    <a:pt x="227683" y="959173"/>
                    <a:pt x="127666" y="891235"/>
                    <a:pt x="61577" y="784648"/>
                  </a:cubicBezTo>
                  <a:lnTo>
                    <a:pt x="58850" y="779544"/>
                  </a:lnTo>
                  <a:lnTo>
                    <a:pt x="0" y="779544"/>
                  </a:lnTo>
                  <a:lnTo>
                    <a:pt x="0" y="180415"/>
                  </a:lnTo>
                  <a:lnTo>
                    <a:pt x="58431" y="180415"/>
                  </a:lnTo>
                  <a:lnTo>
                    <a:pt x="61577" y="174525"/>
                  </a:lnTo>
                  <a:cubicBezTo>
                    <a:pt x="127666" y="67938"/>
                    <a:pt x="227683" y="0"/>
                    <a:pt x="339623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4" name="TextBox 133"/>
            <p:cNvSpPr txBox="1">
              <a:spLocks noChangeAspect="1"/>
            </p:cNvSpPr>
            <p:nvPr/>
          </p:nvSpPr>
          <p:spPr>
            <a:xfrm>
              <a:off x="2084220" y="3720858"/>
              <a:ext cx="534787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  <p:sp>
          <p:nvSpPr>
            <p:cNvPr id="135" name="TextBox 134"/>
            <p:cNvSpPr txBox="1">
              <a:spLocks noChangeAspect="1"/>
            </p:cNvSpPr>
            <p:nvPr/>
          </p:nvSpPr>
          <p:spPr>
            <a:xfrm>
              <a:off x="3440643" y="3701647"/>
              <a:ext cx="550542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  <p:sp>
          <p:nvSpPr>
            <p:cNvPr id="136" name="Oval 33"/>
            <p:cNvSpPr/>
            <p:nvPr/>
          </p:nvSpPr>
          <p:spPr>
            <a:xfrm rot="16200000">
              <a:off x="2586944" y="3707031"/>
              <a:ext cx="582869" cy="318695"/>
            </a:xfrm>
            <a:custGeom>
              <a:avLst/>
              <a:gdLst/>
              <a:ahLst/>
              <a:cxnLst/>
              <a:rect l="l" t="t" r="r" b="b"/>
              <a:pathLst>
                <a:path w="582869" h="318695">
                  <a:moveTo>
                    <a:pt x="582869" y="0"/>
                  </a:moveTo>
                  <a:lnTo>
                    <a:pt x="582869" y="299905"/>
                  </a:lnTo>
                  <a:lnTo>
                    <a:pt x="523691" y="253922"/>
                  </a:lnTo>
                  <a:cubicBezTo>
                    <a:pt x="456020" y="212955"/>
                    <a:pt x="381623" y="190298"/>
                    <a:pt x="303527" y="190298"/>
                  </a:cubicBezTo>
                  <a:cubicBezTo>
                    <a:pt x="225431" y="190298"/>
                    <a:pt x="151033" y="212955"/>
                    <a:pt x="83365" y="253922"/>
                  </a:cubicBezTo>
                  <a:lnTo>
                    <a:pt x="0" y="318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D2B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Oval 87"/>
            <p:cNvSpPr/>
            <p:nvPr/>
          </p:nvSpPr>
          <p:spPr>
            <a:xfrm rot="5400000">
              <a:off x="2887544" y="3648763"/>
              <a:ext cx="573122" cy="425321"/>
            </a:xfrm>
            <a:custGeom>
              <a:avLst/>
              <a:gdLst/>
              <a:ahLst/>
              <a:cxnLst/>
              <a:rect l="l" t="t" r="r" b="b"/>
              <a:pathLst>
                <a:path w="573122" h="425321">
                  <a:moveTo>
                    <a:pt x="0" y="314661"/>
                  </a:moveTo>
                  <a:lnTo>
                    <a:pt x="0" y="0"/>
                  </a:lnTo>
                  <a:lnTo>
                    <a:pt x="573122" y="0"/>
                  </a:lnTo>
                  <a:lnTo>
                    <a:pt x="573122" y="308807"/>
                  </a:lnTo>
                  <a:lnTo>
                    <a:pt x="493108" y="367697"/>
                  </a:lnTo>
                  <a:cubicBezTo>
                    <a:pt x="428402" y="404804"/>
                    <a:pt x="357260" y="425321"/>
                    <a:pt x="282584" y="425321"/>
                  </a:cubicBezTo>
                  <a:cubicBezTo>
                    <a:pt x="207909" y="425321"/>
                    <a:pt x="136769" y="404804"/>
                    <a:pt x="72063" y="367697"/>
                  </a:cubicBezTo>
                  <a:close/>
                </a:path>
              </a:pathLst>
            </a:custGeom>
            <a:solidFill>
              <a:srgbClr val="243B7F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77545" y="1229801"/>
            <a:ext cx="1234857" cy="1526974"/>
            <a:chOff x="3198761" y="548241"/>
            <a:chExt cx="1234857" cy="1526974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3198761" y="548241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>
              <a:spLocks noChangeAspect="1"/>
            </p:cNvSpPr>
            <p:nvPr/>
          </p:nvSpPr>
          <p:spPr>
            <a:xfrm>
              <a:off x="3352755" y="1055128"/>
              <a:ext cx="923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48762" y="1223745"/>
            <a:ext cx="1234857" cy="1526974"/>
            <a:chOff x="6369978" y="542185"/>
            <a:chExt cx="1234857" cy="1526974"/>
          </a:xfrm>
        </p:grpSpPr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6369978" y="542185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>
              <a:spLocks noChangeAspect="1"/>
            </p:cNvSpPr>
            <p:nvPr/>
          </p:nvSpPr>
          <p:spPr>
            <a:xfrm>
              <a:off x="6526760" y="1044453"/>
              <a:ext cx="950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754731" y="3091031"/>
            <a:ext cx="491421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243B7F"/>
                </a:solidFill>
              </a:rPr>
              <a:t>Sag1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109776" y="3091031"/>
            <a:ext cx="521977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7F3332"/>
                </a:solidFill>
              </a:rPr>
              <a:t>Aga2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614515" y="633380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Zhao, </a:t>
            </a:r>
            <a:r>
              <a:rPr lang="en-US" sz="1200" dirty="0" err="1"/>
              <a:t>Hui</a:t>
            </a:r>
            <a:r>
              <a:rPr lang="en-US" sz="1200" dirty="0"/>
              <a:t>, et al. (2001) </a:t>
            </a:r>
            <a:r>
              <a:rPr lang="en-US" sz="1200" i="1" dirty="0"/>
              <a:t>Journal of Bacteriology</a:t>
            </a:r>
            <a:r>
              <a:rPr lang="en-US" sz="1200" dirty="0"/>
              <a:t> 183.9: 2874-2880.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614515" y="65317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/>
              <a:t>Herskowitz</a:t>
            </a:r>
            <a:r>
              <a:rPr lang="en-US" sz="1200" dirty="0"/>
              <a:t>, Ira. (1988) </a:t>
            </a:r>
            <a:r>
              <a:rPr lang="en-US" sz="1200" i="1" dirty="0"/>
              <a:t>Microbiological Reviews</a:t>
            </a:r>
            <a:r>
              <a:rPr lang="en-US" sz="1200" dirty="0"/>
              <a:t> 52.4: 536-553.</a:t>
            </a:r>
          </a:p>
        </p:txBody>
      </p:sp>
    </p:spTree>
    <p:extLst>
      <p:ext uri="{BB962C8B-B14F-4D97-AF65-F5344CB8AC3E}">
        <p14:creationId xmlns:p14="http://schemas.microsoft.com/office/powerpoint/2010/main" val="10126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Measuring response to environment changes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46527" y="3020434"/>
            <a:ext cx="3236433" cy="2877060"/>
            <a:chOff x="1714995" y="4234577"/>
            <a:chExt cx="1981513" cy="1869113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431730" y="4838912"/>
              <a:ext cx="548044" cy="1981512"/>
              <a:chOff x="3703618" y="2632612"/>
              <a:chExt cx="299109" cy="974609"/>
            </a:xfrm>
          </p:grpSpPr>
          <p:sp>
            <p:nvSpPr>
              <p:cNvPr id="208" name="Oval 119"/>
              <p:cNvSpPr/>
              <p:nvPr/>
            </p:nvSpPr>
            <p:spPr>
              <a:xfrm>
                <a:off x="3704252" y="3343549"/>
                <a:ext cx="172145" cy="263672"/>
              </a:xfrm>
              <a:custGeom>
                <a:avLst/>
                <a:gdLst/>
                <a:ahLst/>
                <a:cxnLst/>
                <a:rect l="l" t="t" r="r" b="b"/>
                <a:pathLst>
                  <a:path w="1151063" h="1763071">
                    <a:moveTo>
                      <a:pt x="0" y="0"/>
                    </a:moveTo>
                    <a:lnTo>
                      <a:pt x="1151063" y="0"/>
                    </a:lnTo>
                    <a:lnTo>
                      <a:pt x="1151063" y="194445"/>
                    </a:lnTo>
                    <a:lnTo>
                      <a:pt x="1147091" y="191724"/>
                    </a:lnTo>
                    <a:cubicBezTo>
                      <a:pt x="1075405" y="153478"/>
                      <a:pt x="996589" y="132329"/>
                      <a:pt x="913858" y="132329"/>
                    </a:cubicBezTo>
                    <a:cubicBezTo>
                      <a:pt x="582932" y="132329"/>
                      <a:pt x="314663" y="470719"/>
                      <a:pt x="314663" y="888147"/>
                    </a:cubicBezTo>
                    <a:cubicBezTo>
                      <a:pt x="314663" y="1305575"/>
                      <a:pt x="582932" y="1643966"/>
                      <a:pt x="913858" y="1643966"/>
                    </a:cubicBezTo>
                    <a:cubicBezTo>
                      <a:pt x="996589" y="1643965"/>
                      <a:pt x="1075405" y="1622816"/>
                      <a:pt x="1147091" y="1584570"/>
                    </a:cubicBezTo>
                    <a:lnTo>
                      <a:pt x="1151063" y="1581851"/>
                    </a:lnTo>
                    <a:lnTo>
                      <a:pt x="1151063" y="1763071"/>
                    </a:lnTo>
                    <a:lnTo>
                      <a:pt x="0" y="1763071"/>
                    </a:lnTo>
                    <a:close/>
                  </a:path>
                </a:pathLst>
              </a:custGeom>
              <a:solidFill>
                <a:srgbClr val="BABB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452"/>
              <p:cNvSpPr/>
              <p:nvPr/>
            </p:nvSpPr>
            <p:spPr>
              <a:xfrm>
                <a:off x="3706498" y="2989994"/>
                <a:ext cx="169899" cy="286164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FF65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452"/>
              <p:cNvSpPr/>
              <p:nvPr/>
            </p:nvSpPr>
            <p:spPr>
              <a:xfrm>
                <a:off x="3703618" y="2632612"/>
                <a:ext cx="172779" cy="286164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BABB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382"/>
              <p:cNvSpPr/>
              <p:nvPr/>
            </p:nvSpPr>
            <p:spPr>
              <a:xfrm>
                <a:off x="3777383" y="3393125"/>
                <a:ext cx="95473" cy="165599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395"/>
              <p:cNvSpPr/>
              <p:nvPr/>
            </p:nvSpPr>
            <p:spPr>
              <a:xfrm>
                <a:off x="3931537" y="3056529"/>
                <a:ext cx="71190" cy="161103"/>
              </a:xfrm>
              <a:custGeom>
                <a:avLst/>
                <a:gdLst/>
                <a:ahLst/>
                <a:cxnLst/>
                <a:rect l="l" t="t" r="r" b="b"/>
                <a:pathLst>
                  <a:path w="71190" h="161103">
                    <a:moveTo>
                      <a:pt x="0" y="0"/>
                    </a:moveTo>
                    <a:lnTo>
                      <a:pt x="71190" y="0"/>
                    </a:lnTo>
                    <a:lnTo>
                      <a:pt x="71190" y="161103"/>
                    </a:lnTo>
                    <a:lnTo>
                      <a:pt x="0" y="161103"/>
                    </a:ln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395"/>
              <p:cNvSpPr/>
              <p:nvPr/>
            </p:nvSpPr>
            <p:spPr>
              <a:xfrm>
                <a:off x="3773513" y="2696406"/>
                <a:ext cx="102884" cy="163230"/>
              </a:xfrm>
              <a:custGeom>
                <a:avLst/>
                <a:gdLst/>
                <a:ahLst/>
                <a:cxnLst/>
                <a:rect l="l" t="t" r="r" b="b"/>
                <a:pathLst>
                  <a:path w="102884" h="163230">
                    <a:moveTo>
                      <a:pt x="102884" y="0"/>
                    </a:moveTo>
                    <a:lnTo>
                      <a:pt x="102884" y="163230"/>
                    </a:lnTo>
                    <a:lnTo>
                      <a:pt x="0" y="81615"/>
                    </a:ln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395"/>
              <p:cNvSpPr/>
              <p:nvPr/>
            </p:nvSpPr>
            <p:spPr>
              <a:xfrm>
                <a:off x="3805837" y="3056529"/>
                <a:ext cx="36574" cy="161103"/>
              </a:xfrm>
              <a:custGeom>
                <a:avLst/>
                <a:gdLst/>
                <a:ahLst/>
                <a:cxnLst/>
                <a:rect l="l" t="t" r="r" b="b"/>
                <a:pathLst>
                  <a:path w="71190" h="161103">
                    <a:moveTo>
                      <a:pt x="0" y="0"/>
                    </a:moveTo>
                    <a:lnTo>
                      <a:pt x="71190" y="0"/>
                    </a:lnTo>
                    <a:lnTo>
                      <a:pt x="71190" y="161103"/>
                    </a:lnTo>
                    <a:lnTo>
                      <a:pt x="0" y="161103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7" name="Down Arrow 196"/>
            <p:cNvSpPr>
              <a:spLocks noChangeAspect="1"/>
            </p:cNvSpPr>
            <p:nvPr/>
          </p:nvSpPr>
          <p:spPr>
            <a:xfrm flipH="1">
              <a:off x="2356772" y="4915197"/>
              <a:ext cx="260288" cy="467086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 rot="5400000">
              <a:off x="2444418" y="3505154"/>
              <a:ext cx="522666" cy="1981512"/>
              <a:chOff x="2771991" y="2642835"/>
              <a:chExt cx="285258" cy="974609"/>
            </a:xfrm>
          </p:grpSpPr>
          <p:sp>
            <p:nvSpPr>
              <p:cNvPr id="200" name="Oval 382"/>
              <p:cNvSpPr/>
              <p:nvPr/>
            </p:nvSpPr>
            <p:spPr>
              <a:xfrm>
                <a:off x="2961776" y="3403348"/>
                <a:ext cx="95473" cy="165599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2771991" y="2642835"/>
                <a:ext cx="272463" cy="974609"/>
                <a:chOff x="2771991" y="2642835"/>
                <a:chExt cx="272463" cy="974609"/>
              </a:xfrm>
            </p:grpSpPr>
            <p:sp>
              <p:nvSpPr>
                <p:cNvPr id="202" name="Oval 395"/>
                <p:cNvSpPr/>
                <p:nvPr/>
              </p:nvSpPr>
              <p:spPr>
                <a:xfrm>
                  <a:off x="2973034" y="3066752"/>
                  <a:ext cx="71190" cy="161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90" h="161103">
                      <a:moveTo>
                        <a:pt x="0" y="0"/>
                      </a:moveTo>
                      <a:lnTo>
                        <a:pt x="71190" y="0"/>
                      </a:lnTo>
                      <a:lnTo>
                        <a:pt x="71190" y="161103"/>
                      </a:lnTo>
                      <a:lnTo>
                        <a:pt x="0" y="161103"/>
                      </a:lnTo>
                      <a:close/>
                    </a:path>
                  </a:pathLst>
                </a:custGeom>
                <a:solidFill>
                  <a:srgbClr val="7E7F7E"/>
                </a:solidFill>
                <a:ln w="28575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/>
                <p:cNvGrpSpPr/>
                <p:nvPr/>
              </p:nvGrpSpPr>
              <p:grpSpPr>
                <a:xfrm>
                  <a:off x="2771991" y="2642835"/>
                  <a:ext cx="272463" cy="974609"/>
                  <a:chOff x="2771991" y="2642835"/>
                  <a:chExt cx="272463" cy="974609"/>
                </a:xfrm>
              </p:grpSpPr>
              <p:sp>
                <p:nvSpPr>
                  <p:cNvPr id="204" name="Oval 119"/>
                  <p:cNvSpPr/>
                  <p:nvPr/>
                </p:nvSpPr>
                <p:spPr>
                  <a:xfrm>
                    <a:off x="2772625" y="3353772"/>
                    <a:ext cx="172145" cy="263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063" h="1763071">
                        <a:moveTo>
                          <a:pt x="0" y="0"/>
                        </a:moveTo>
                        <a:lnTo>
                          <a:pt x="1151063" y="0"/>
                        </a:lnTo>
                        <a:lnTo>
                          <a:pt x="1151063" y="194445"/>
                        </a:lnTo>
                        <a:lnTo>
                          <a:pt x="1147091" y="191724"/>
                        </a:lnTo>
                        <a:cubicBezTo>
                          <a:pt x="1075405" y="153478"/>
                          <a:pt x="996589" y="132329"/>
                          <a:pt x="913858" y="132329"/>
                        </a:cubicBezTo>
                        <a:cubicBezTo>
                          <a:pt x="582932" y="132329"/>
                          <a:pt x="314663" y="470719"/>
                          <a:pt x="314663" y="888147"/>
                        </a:cubicBezTo>
                        <a:cubicBezTo>
                          <a:pt x="314663" y="1305575"/>
                          <a:pt x="582932" y="1643966"/>
                          <a:pt x="913858" y="1643966"/>
                        </a:cubicBezTo>
                        <a:cubicBezTo>
                          <a:pt x="996589" y="1643965"/>
                          <a:pt x="1075405" y="1622816"/>
                          <a:pt x="1147091" y="1584570"/>
                        </a:cubicBezTo>
                        <a:lnTo>
                          <a:pt x="1151063" y="1581851"/>
                        </a:lnTo>
                        <a:lnTo>
                          <a:pt x="1151063" y="1763071"/>
                        </a:lnTo>
                        <a:lnTo>
                          <a:pt x="0" y="1763071"/>
                        </a:lnTo>
                        <a:close/>
                      </a:path>
                    </a:pathLst>
                  </a:custGeom>
                  <a:solidFill>
                    <a:srgbClr val="BABB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Oval 452"/>
                  <p:cNvSpPr/>
                  <p:nvPr/>
                </p:nvSpPr>
                <p:spPr>
                  <a:xfrm>
                    <a:off x="2774871" y="3000217"/>
                    <a:ext cx="169899" cy="286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6044" h="1913469">
                        <a:moveTo>
                          <a:pt x="0" y="0"/>
                        </a:moveTo>
                        <a:lnTo>
                          <a:pt x="1136044" y="0"/>
                        </a:lnTo>
                        <a:lnTo>
                          <a:pt x="1136044" y="282377"/>
                        </a:lnTo>
                        <a:lnTo>
                          <a:pt x="475369" y="282377"/>
                        </a:lnTo>
                        <a:lnTo>
                          <a:pt x="475369" y="1684801"/>
                        </a:lnTo>
                        <a:lnTo>
                          <a:pt x="1136044" y="1684801"/>
                        </a:lnTo>
                        <a:lnTo>
                          <a:pt x="1136044" y="1913469"/>
                        </a:lnTo>
                        <a:lnTo>
                          <a:pt x="0" y="1913469"/>
                        </a:lnTo>
                        <a:close/>
                      </a:path>
                    </a:pathLst>
                  </a:custGeom>
                  <a:solidFill>
                    <a:srgbClr val="FF65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Oval 452"/>
                  <p:cNvSpPr/>
                  <p:nvPr/>
                </p:nvSpPr>
                <p:spPr>
                  <a:xfrm>
                    <a:off x="2771991" y="2642835"/>
                    <a:ext cx="172779" cy="286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BABB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Oval 395"/>
                  <p:cNvSpPr/>
                  <p:nvPr/>
                </p:nvSpPr>
                <p:spPr>
                  <a:xfrm>
                    <a:off x="2941570" y="2706629"/>
                    <a:ext cx="102884" cy="163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84" h="163230">
                        <a:moveTo>
                          <a:pt x="102884" y="0"/>
                        </a:moveTo>
                        <a:lnTo>
                          <a:pt x="102884" y="163230"/>
                        </a:lnTo>
                        <a:lnTo>
                          <a:pt x="0" y="81615"/>
                        </a:lnTo>
                        <a:close/>
                      </a:path>
                    </a:pathLst>
                  </a:custGeom>
                  <a:solidFill>
                    <a:srgbClr val="7E7F7E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9" name="Oval 395"/>
            <p:cNvSpPr/>
            <p:nvPr/>
          </p:nvSpPr>
          <p:spPr>
            <a:xfrm rot="16200000">
              <a:off x="2842457" y="4951658"/>
              <a:ext cx="67013" cy="327544"/>
            </a:xfrm>
            <a:custGeom>
              <a:avLst/>
              <a:gdLst/>
              <a:ahLst/>
              <a:cxnLst/>
              <a:rect l="l" t="t" r="r" b="b"/>
              <a:pathLst>
                <a:path w="71190" h="161103">
                  <a:moveTo>
                    <a:pt x="0" y="0"/>
                  </a:moveTo>
                  <a:lnTo>
                    <a:pt x="71190" y="0"/>
                  </a:lnTo>
                  <a:lnTo>
                    <a:pt x="71190" y="161103"/>
                  </a:lnTo>
                  <a:lnTo>
                    <a:pt x="0" y="161103"/>
                  </a:lnTo>
                  <a:close/>
                </a:path>
              </a:pathLst>
            </a:custGeom>
            <a:solidFill>
              <a:srgbClr val="FF000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40921" y="3092417"/>
            <a:ext cx="711128" cy="1298887"/>
            <a:chOff x="1405278" y="2000779"/>
            <a:chExt cx="550514" cy="776124"/>
          </a:xfrm>
        </p:grpSpPr>
        <p:sp>
          <p:nvSpPr>
            <p:cNvPr id="139" name="Rectangle 2"/>
            <p:cNvSpPr/>
            <p:nvPr/>
          </p:nvSpPr>
          <p:spPr>
            <a:xfrm flipH="1">
              <a:off x="1459613" y="2060996"/>
              <a:ext cx="477580" cy="715907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 rot="16200000" flipH="1">
              <a:off x="1645173" y="1760884"/>
              <a:ext cx="70723" cy="550514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1678467" y="2621096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1766483" y="2618250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1764191" y="2267709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 rot="1801157">
              <a:off x="1511541" y="2198339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 rot="1801157">
              <a:off x="1589174" y="2239908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 rot="8717607">
              <a:off x="1590325" y="2367458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 rot="8717607">
              <a:off x="1519590" y="2419912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 rot="10800000">
              <a:off x="1796914" y="2095961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 rot="10800000">
              <a:off x="1708899" y="2098807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1529633" y="2590995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1806045" y="2439281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52" name="Straight Connector 151"/>
            <p:cNvCxnSpPr/>
            <p:nvPr/>
          </p:nvCxnSpPr>
          <p:spPr>
            <a:xfrm flipV="1">
              <a:off x="1458976" y="2016500"/>
              <a:ext cx="0" cy="16290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1937192" y="2016500"/>
              <a:ext cx="3" cy="16290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208"/>
          <p:cNvSpPr/>
          <p:nvPr/>
        </p:nvSpPr>
        <p:spPr>
          <a:xfrm flipH="1">
            <a:off x="499308" y="2127173"/>
            <a:ext cx="184031" cy="1101925"/>
          </a:xfrm>
          <a:custGeom>
            <a:avLst/>
            <a:gdLst/>
            <a:ahLst/>
            <a:cxnLst/>
            <a:rect l="l" t="t" r="r" b="b"/>
            <a:pathLst>
              <a:path w="374779" h="4299757">
                <a:moveTo>
                  <a:pt x="34171" y="0"/>
                </a:moveTo>
                <a:lnTo>
                  <a:pt x="374779" y="0"/>
                </a:lnTo>
                <a:lnTo>
                  <a:pt x="374779" y="4299757"/>
                </a:lnTo>
                <a:lnTo>
                  <a:pt x="0" y="4299757"/>
                </a:lnTo>
                <a:lnTo>
                  <a:pt x="0" y="135383"/>
                </a:lnTo>
                <a:lnTo>
                  <a:pt x="383" y="135372"/>
                </a:lnTo>
                <a:cubicBezTo>
                  <a:pt x="-142" y="103587"/>
                  <a:pt x="4165" y="73168"/>
                  <a:pt x="12402" y="45382"/>
                </a:cubicBezTo>
                <a:close/>
              </a:path>
            </a:pathLst>
          </a:custGeom>
          <a:solidFill>
            <a:srgbClr val="DCE6F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 flipH="1">
            <a:off x="530819" y="2571324"/>
            <a:ext cx="122555" cy="17542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6" name="Rectangle 23"/>
          <p:cNvSpPr/>
          <p:nvPr/>
        </p:nvSpPr>
        <p:spPr>
          <a:xfrm>
            <a:off x="255407" y="2127174"/>
            <a:ext cx="184031" cy="1121231"/>
          </a:xfrm>
          <a:custGeom>
            <a:avLst/>
            <a:gdLst/>
            <a:ahLst/>
            <a:cxnLst/>
            <a:rect l="l" t="t" r="r" b="b"/>
            <a:pathLst>
              <a:path w="374779" h="4286689">
                <a:moveTo>
                  <a:pt x="0" y="0"/>
                </a:moveTo>
                <a:lnTo>
                  <a:pt x="342564" y="0"/>
                </a:lnTo>
                <a:lnTo>
                  <a:pt x="361328" y="39119"/>
                </a:lnTo>
                <a:cubicBezTo>
                  <a:pt x="369565" y="66905"/>
                  <a:pt x="373872" y="97324"/>
                  <a:pt x="373347" y="129109"/>
                </a:cubicBezTo>
                <a:lnTo>
                  <a:pt x="374779" y="129152"/>
                </a:lnTo>
                <a:lnTo>
                  <a:pt x="374779" y="4286689"/>
                </a:lnTo>
                <a:lnTo>
                  <a:pt x="0" y="4286689"/>
                </a:lnTo>
                <a:close/>
              </a:path>
            </a:pathLst>
          </a:custGeom>
          <a:solidFill>
            <a:srgbClr val="DCE6F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89753" y="2571807"/>
            <a:ext cx="122555" cy="175423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 flipH="1">
            <a:off x="693284" y="2127173"/>
            <a:ext cx="1306055" cy="4085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179374" y="2127174"/>
            <a:ext cx="59958" cy="40495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 rot="5400000">
            <a:off x="346578" y="2423494"/>
            <a:ext cx="248488" cy="46297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179376" y="1154058"/>
            <a:ext cx="1819961" cy="973115"/>
            <a:chOff x="1463682" y="381301"/>
            <a:chExt cx="1532565" cy="778619"/>
          </a:xfrm>
        </p:grpSpPr>
        <p:sp>
          <p:nvSpPr>
            <p:cNvPr id="162" name="Rectangle 161"/>
            <p:cNvSpPr/>
            <p:nvPr/>
          </p:nvSpPr>
          <p:spPr>
            <a:xfrm rot="5400000">
              <a:off x="1483540" y="424613"/>
              <a:ext cx="723236" cy="693365"/>
            </a:xfrm>
            <a:prstGeom prst="rect">
              <a:avLst/>
            </a:pr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1657325" y="640165"/>
              <a:ext cx="511067" cy="458134"/>
              <a:chOff x="-10783039" y="2455183"/>
              <a:chExt cx="3417299" cy="3063362"/>
            </a:xfrm>
          </p:grpSpPr>
          <p:sp>
            <p:nvSpPr>
              <p:cNvPr id="190" name="Oval 119"/>
              <p:cNvSpPr/>
              <p:nvPr/>
            </p:nvSpPr>
            <p:spPr>
              <a:xfrm>
                <a:off x="-10783039" y="2455183"/>
                <a:ext cx="3417298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417298" h="3063362">
                    <a:moveTo>
                      <a:pt x="1171223" y="0"/>
                    </a:moveTo>
                    <a:cubicBezTo>
                      <a:pt x="1535076" y="0"/>
                      <a:pt x="1860177" y="216978"/>
                      <a:pt x="2074996" y="557390"/>
                    </a:cubicBezTo>
                    <a:lnTo>
                      <a:pt x="2122623" y="640682"/>
                    </a:lnTo>
                    <a:lnTo>
                      <a:pt x="3417298" y="640682"/>
                    </a:lnTo>
                    <a:lnTo>
                      <a:pt x="3417298" y="835127"/>
                    </a:lnTo>
                    <a:lnTo>
                      <a:pt x="3413326" y="832406"/>
                    </a:lnTo>
                    <a:cubicBezTo>
                      <a:pt x="3341640" y="794160"/>
                      <a:pt x="3262824" y="773011"/>
                      <a:pt x="3180093" y="773011"/>
                    </a:cubicBezTo>
                    <a:cubicBezTo>
                      <a:pt x="2849167" y="773011"/>
                      <a:pt x="2580898" y="1111401"/>
                      <a:pt x="2580898" y="1528829"/>
                    </a:cubicBezTo>
                    <a:cubicBezTo>
                      <a:pt x="2580898" y="1946257"/>
                      <a:pt x="2849167" y="2284648"/>
                      <a:pt x="3180093" y="2284648"/>
                    </a:cubicBezTo>
                    <a:cubicBezTo>
                      <a:pt x="3262824" y="2284647"/>
                      <a:pt x="3341640" y="2263498"/>
                      <a:pt x="3413326" y="2225252"/>
                    </a:cubicBezTo>
                    <a:lnTo>
                      <a:pt x="3417298" y="2222533"/>
                    </a:lnTo>
                    <a:lnTo>
                      <a:pt x="3417298" y="2403753"/>
                    </a:lnTo>
                    <a:lnTo>
                      <a:pt x="2133446" y="2403753"/>
                    </a:lnTo>
                    <a:lnTo>
                      <a:pt x="2074996" y="2505972"/>
                    </a:lnTo>
                    <a:cubicBezTo>
                      <a:pt x="1860177" y="2846384"/>
                      <a:pt x="1535076" y="3063362"/>
                      <a:pt x="1171223" y="3063362"/>
                    </a:cubicBezTo>
                    <a:cubicBezTo>
                      <a:pt x="524374" y="3063362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19"/>
              <p:cNvSpPr/>
              <p:nvPr/>
            </p:nvSpPr>
            <p:spPr>
              <a:xfrm>
                <a:off x="-8516803" y="3087126"/>
                <a:ext cx="1151063" cy="1763071"/>
              </a:xfrm>
              <a:custGeom>
                <a:avLst/>
                <a:gdLst/>
                <a:ahLst/>
                <a:cxnLst/>
                <a:rect l="l" t="t" r="r" b="b"/>
                <a:pathLst>
                  <a:path w="1151063" h="1763071">
                    <a:moveTo>
                      <a:pt x="0" y="0"/>
                    </a:moveTo>
                    <a:lnTo>
                      <a:pt x="1151063" y="0"/>
                    </a:lnTo>
                    <a:lnTo>
                      <a:pt x="1151063" y="194445"/>
                    </a:lnTo>
                    <a:lnTo>
                      <a:pt x="1147091" y="191724"/>
                    </a:lnTo>
                    <a:cubicBezTo>
                      <a:pt x="1075405" y="153478"/>
                      <a:pt x="996589" y="132329"/>
                      <a:pt x="913858" y="132329"/>
                    </a:cubicBezTo>
                    <a:cubicBezTo>
                      <a:pt x="582932" y="132329"/>
                      <a:pt x="314663" y="470719"/>
                      <a:pt x="314663" y="888147"/>
                    </a:cubicBezTo>
                    <a:cubicBezTo>
                      <a:pt x="314663" y="1305575"/>
                      <a:pt x="582932" y="1643966"/>
                      <a:pt x="913858" y="1643966"/>
                    </a:cubicBezTo>
                    <a:cubicBezTo>
                      <a:pt x="996589" y="1643965"/>
                      <a:pt x="1075405" y="1622816"/>
                      <a:pt x="1147091" y="1584570"/>
                    </a:cubicBezTo>
                    <a:lnTo>
                      <a:pt x="1151063" y="1581851"/>
                    </a:lnTo>
                    <a:lnTo>
                      <a:pt x="1151063" y="1763071"/>
                    </a:lnTo>
                    <a:lnTo>
                      <a:pt x="0" y="1763071"/>
                    </a:lnTo>
                    <a:close/>
                  </a:path>
                </a:pathLst>
              </a:custGeom>
              <a:solidFill>
                <a:srgbClr val="BABB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-8689724" y="3130784"/>
                <a:ext cx="216620" cy="168634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591858" y="553218"/>
              <a:ext cx="506251" cy="458134"/>
              <a:chOff x="-5626048" y="2471869"/>
              <a:chExt cx="3385096" cy="3063362"/>
            </a:xfrm>
          </p:grpSpPr>
          <p:sp>
            <p:nvSpPr>
              <p:cNvPr id="187" name="Oval 452"/>
              <p:cNvSpPr/>
              <p:nvPr/>
            </p:nvSpPr>
            <p:spPr>
              <a:xfrm>
                <a:off x="-5626048" y="2471869"/>
                <a:ext cx="3385096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385096" h="3063362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3385096" y="523730"/>
                    </a:lnTo>
                    <a:lnTo>
                      <a:pt x="3385096" y="806107"/>
                    </a:lnTo>
                    <a:lnTo>
                      <a:pt x="2724421" y="806107"/>
                    </a:lnTo>
                    <a:lnTo>
                      <a:pt x="2724421" y="2208531"/>
                    </a:lnTo>
                    <a:lnTo>
                      <a:pt x="3385096" y="2208531"/>
                    </a:lnTo>
                    <a:lnTo>
                      <a:pt x="3385096" y="2437199"/>
                    </a:lnTo>
                    <a:lnTo>
                      <a:pt x="2114321" y="2437199"/>
                    </a:lnTo>
                    <a:lnTo>
                      <a:pt x="2074996" y="2505972"/>
                    </a:lnTo>
                    <a:cubicBezTo>
                      <a:pt x="1860176" y="2846384"/>
                      <a:pt x="1535076" y="3063362"/>
                      <a:pt x="1171223" y="3063362"/>
                    </a:cubicBezTo>
                    <a:cubicBezTo>
                      <a:pt x="524374" y="3063362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452"/>
              <p:cNvSpPr/>
              <p:nvPr/>
            </p:nvSpPr>
            <p:spPr>
              <a:xfrm>
                <a:off x="-3379150" y="2998282"/>
                <a:ext cx="1136044" cy="191346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FF6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-3543574" y="3033634"/>
                <a:ext cx="216620" cy="184937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527571" y="439904"/>
              <a:ext cx="514054" cy="458134"/>
              <a:chOff x="14932552" y="14427124"/>
              <a:chExt cx="3437277" cy="3063361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4932552" y="14427124"/>
                <a:ext cx="3437277" cy="3063361"/>
                <a:chOff x="14932552" y="14427124"/>
                <a:chExt cx="3437277" cy="3063361"/>
              </a:xfrm>
            </p:grpSpPr>
            <p:sp>
              <p:nvSpPr>
                <p:cNvPr id="185" name="Oval 452"/>
                <p:cNvSpPr/>
                <p:nvPr/>
              </p:nvSpPr>
              <p:spPr>
                <a:xfrm>
                  <a:off x="14932552" y="14427124"/>
                  <a:ext cx="2241743" cy="3063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1743" h="3063361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2241743" y="523730"/>
                      </a:lnTo>
                      <a:lnTo>
                        <a:pt x="2241743" y="2437199"/>
                      </a:lnTo>
                      <a:lnTo>
                        <a:pt x="2114321" y="2437199"/>
                      </a:lnTo>
                      <a:lnTo>
                        <a:pt x="2074997" y="2505973"/>
                      </a:lnTo>
                      <a:cubicBezTo>
                        <a:pt x="1860177" y="2846385"/>
                        <a:pt x="1535076" y="3063361"/>
                        <a:pt x="1171223" y="3063361"/>
                      </a:cubicBezTo>
                      <a:cubicBezTo>
                        <a:pt x="524374" y="3063361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452"/>
                <p:cNvSpPr/>
                <p:nvPr/>
              </p:nvSpPr>
              <p:spPr>
                <a:xfrm>
                  <a:off x="17179449" y="14953536"/>
                  <a:ext cx="1190380" cy="191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380" h="1913468">
                      <a:moveTo>
                        <a:pt x="0" y="0"/>
                      </a:moveTo>
                      <a:lnTo>
                        <a:pt x="106532" y="0"/>
                      </a:lnTo>
                      <a:lnTo>
                        <a:pt x="1136044" y="0"/>
                      </a:lnTo>
                      <a:lnTo>
                        <a:pt x="1190380" y="0"/>
                      </a:lnTo>
                      <a:lnTo>
                        <a:pt x="1190380" y="198433"/>
                      </a:lnTo>
                      <a:lnTo>
                        <a:pt x="210122" y="959259"/>
                      </a:lnTo>
                      <a:lnTo>
                        <a:pt x="1190380" y="1720085"/>
                      </a:lnTo>
                      <a:lnTo>
                        <a:pt x="1190380" y="1913468"/>
                      </a:lnTo>
                      <a:lnTo>
                        <a:pt x="1136044" y="1913468"/>
                      </a:lnTo>
                      <a:lnTo>
                        <a:pt x="106532" y="1913468"/>
                      </a:lnTo>
                      <a:lnTo>
                        <a:pt x="0" y="1913468"/>
                      </a:lnTo>
                      <a:close/>
                    </a:path>
                  </a:pathLst>
                </a:custGeom>
                <a:solidFill>
                  <a:srgbClr val="BABB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Rectangle 183"/>
              <p:cNvSpPr/>
              <p:nvPr/>
            </p:nvSpPr>
            <p:spPr>
              <a:xfrm>
                <a:off x="17015025" y="14988888"/>
                <a:ext cx="216620" cy="184937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 rot="5400000">
              <a:off x="2254156" y="424059"/>
              <a:ext cx="723236" cy="693365"/>
            </a:xfrm>
            <a:prstGeom prst="rect">
              <a:avLst/>
            </a:pr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2302081" y="640165"/>
              <a:ext cx="454728" cy="458134"/>
              <a:chOff x="12034586" y="2471869"/>
              <a:chExt cx="3040582" cy="3063362"/>
            </a:xfrm>
          </p:grpSpPr>
          <p:sp>
            <p:nvSpPr>
              <p:cNvPr id="180" name="Oval 382"/>
              <p:cNvSpPr/>
              <p:nvPr/>
            </p:nvSpPr>
            <p:spPr>
              <a:xfrm>
                <a:off x="12034586" y="2471869"/>
                <a:ext cx="3040582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040582" h="3063362">
                    <a:moveTo>
                      <a:pt x="1869359" y="0"/>
                    </a:moveTo>
                    <a:cubicBezTo>
                      <a:pt x="2516208" y="0"/>
                      <a:pt x="3040582" y="685757"/>
                      <a:pt x="3040582" y="1531681"/>
                    </a:cubicBezTo>
                    <a:cubicBezTo>
                      <a:pt x="3040582" y="2377605"/>
                      <a:pt x="2516208" y="3063362"/>
                      <a:pt x="1869359" y="3063362"/>
                    </a:cubicBezTo>
                    <a:cubicBezTo>
                      <a:pt x="1384222" y="3063362"/>
                      <a:pt x="967978" y="2677624"/>
                      <a:pt x="790176" y="2127881"/>
                    </a:cubicBezTo>
                    <a:lnTo>
                      <a:pt x="786261" y="2113892"/>
                    </a:lnTo>
                    <a:lnTo>
                      <a:pt x="728969" y="2153704"/>
                    </a:lnTo>
                    <a:cubicBezTo>
                      <a:pt x="662277" y="2192557"/>
                      <a:pt x="587496" y="2214330"/>
                      <a:pt x="508509" y="2214330"/>
                    </a:cubicBezTo>
                    <a:cubicBezTo>
                      <a:pt x="227667" y="2214330"/>
                      <a:pt x="0" y="1939078"/>
                      <a:pt x="0" y="1599539"/>
                    </a:cubicBezTo>
                    <a:cubicBezTo>
                      <a:pt x="0" y="1260000"/>
                      <a:pt x="227667" y="984749"/>
                      <a:pt x="508509" y="984749"/>
                    </a:cubicBezTo>
                    <a:cubicBezTo>
                      <a:pt x="587496" y="984749"/>
                      <a:pt x="662277" y="1006522"/>
                      <a:pt x="728969" y="1045374"/>
                    </a:cubicBezTo>
                    <a:lnTo>
                      <a:pt x="754463" y="1063090"/>
                    </a:lnTo>
                    <a:lnTo>
                      <a:pt x="790176" y="935482"/>
                    </a:lnTo>
                    <a:cubicBezTo>
                      <a:pt x="967978" y="385738"/>
                      <a:pt x="1384222" y="0"/>
                      <a:pt x="1869359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382"/>
              <p:cNvSpPr/>
              <p:nvPr/>
            </p:nvSpPr>
            <p:spPr>
              <a:xfrm>
                <a:off x="12034587" y="3451818"/>
                <a:ext cx="699533" cy="1229581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700108" y="3536779"/>
                <a:ext cx="318859" cy="105211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2405120" y="553218"/>
              <a:ext cx="446815" cy="458134"/>
              <a:chOff x="-5476770" y="1898121"/>
              <a:chExt cx="2987673" cy="3063362"/>
            </a:xfrm>
          </p:grpSpPr>
          <p:sp>
            <p:nvSpPr>
              <p:cNvPr id="177" name="Oval 395"/>
              <p:cNvSpPr/>
              <p:nvPr/>
            </p:nvSpPr>
            <p:spPr>
              <a:xfrm>
                <a:off x="-4937435" y="1898121"/>
                <a:ext cx="2448338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2448338" h="3063362">
                    <a:moveTo>
                      <a:pt x="1277115" y="0"/>
                    </a:moveTo>
                    <a:cubicBezTo>
                      <a:pt x="1923964" y="0"/>
                      <a:pt x="2448338" y="685757"/>
                      <a:pt x="2448338" y="1531681"/>
                    </a:cubicBezTo>
                    <a:cubicBezTo>
                      <a:pt x="2448338" y="2377605"/>
                      <a:pt x="1923964" y="3063362"/>
                      <a:pt x="1277115" y="3063362"/>
                    </a:cubicBezTo>
                    <a:cubicBezTo>
                      <a:pt x="791978" y="3063362"/>
                      <a:pt x="375734" y="2677624"/>
                      <a:pt x="197933" y="2127881"/>
                    </a:cubicBezTo>
                    <a:lnTo>
                      <a:pt x="189996" y="2099521"/>
                    </a:lnTo>
                    <a:lnTo>
                      <a:pt x="0" y="2099521"/>
                    </a:lnTo>
                    <a:lnTo>
                      <a:pt x="0" y="1022288"/>
                    </a:lnTo>
                    <a:lnTo>
                      <a:pt x="173638" y="1022288"/>
                    </a:lnTo>
                    <a:lnTo>
                      <a:pt x="197933" y="935482"/>
                    </a:lnTo>
                    <a:cubicBezTo>
                      <a:pt x="375734" y="385738"/>
                      <a:pt x="791978" y="0"/>
                      <a:pt x="1277115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395"/>
              <p:cNvSpPr/>
              <p:nvPr/>
            </p:nvSpPr>
            <p:spPr>
              <a:xfrm>
                <a:off x="-5476770" y="2928392"/>
                <a:ext cx="654031" cy="1077233"/>
              </a:xfrm>
              <a:custGeom>
                <a:avLst/>
                <a:gdLst/>
                <a:ahLst/>
                <a:cxnLst/>
                <a:rect l="l" t="t" r="r" b="b"/>
                <a:pathLst>
                  <a:path w="654031" h="1077233">
                    <a:moveTo>
                      <a:pt x="0" y="0"/>
                    </a:moveTo>
                    <a:lnTo>
                      <a:pt x="654031" y="0"/>
                    </a:lnTo>
                    <a:lnTo>
                      <a:pt x="654031" y="1077233"/>
                    </a:lnTo>
                    <a:lnTo>
                      <a:pt x="0" y="1077233"/>
                    </a:ln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-4874789" y="2963031"/>
                <a:ext cx="318859" cy="10075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2442422" y="439903"/>
              <a:ext cx="485723" cy="458134"/>
              <a:chOff x="16398843" y="10504392"/>
              <a:chExt cx="3247833" cy="3063362"/>
            </a:xfrm>
          </p:grpSpPr>
          <p:sp>
            <p:nvSpPr>
              <p:cNvPr id="174" name="Oval 395"/>
              <p:cNvSpPr/>
              <p:nvPr/>
            </p:nvSpPr>
            <p:spPr>
              <a:xfrm>
                <a:off x="17208932" y="10504392"/>
                <a:ext cx="2437744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2437744" h="3063362">
                    <a:moveTo>
                      <a:pt x="1266522" y="0"/>
                    </a:moveTo>
                    <a:cubicBezTo>
                      <a:pt x="1913372" y="0"/>
                      <a:pt x="2437744" y="685757"/>
                      <a:pt x="2437744" y="1531681"/>
                    </a:cubicBezTo>
                    <a:cubicBezTo>
                      <a:pt x="2437744" y="2377605"/>
                      <a:pt x="1913372" y="3063362"/>
                      <a:pt x="1266522" y="3063362"/>
                    </a:cubicBezTo>
                    <a:cubicBezTo>
                      <a:pt x="781384" y="3063362"/>
                      <a:pt x="365140" y="2677624"/>
                      <a:pt x="187340" y="2127881"/>
                    </a:cubicBezTo>
                    <a:lnTo>
                      <a:pt x="179404" y="2099521"/>
                    </a:lnTo>
                    <a:lnTo>
                      <a:pt x="0" y="2099521"/>
                    </a:lnTo>
                    <a:lnTo>
                      <a:pt x="0" y="1022288"/>
                    </a:lnTo>
                    <a:lnTo>
                      <a:pt x="163044" y="1022288"/>
                    </a:lnTo>
                    <a:lnTo>
                      <a:pt x="187340" y="935482"/>
                    </a:lnTo>
                    <a:cubicBezTo>
                      <a:pt x="365140" y="385738"/>
                      <a:pt x="781384" y="0"/>
                      <a:pt x="1266522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395"/>
              <p:cNvSpPr/>
              <p:nvPr/>
            </p:nvSpPr>
            <p:spPr>
              <a:xfrm>
                <a:off x="16398843" y="11362657"/>
                <a:ext cx="914192" cy="1415405"/>
              </a:xfrm>
              <a:custGeom>
                <a:avLst/>
                <a:gdLst/>
                <a:ahLst/>
                <a:cxnLst/>
                <a:rect l="l" t="t" r="r" b="b"/>
                <a:pathLst>
                  <a:path w="914192" h="1415405">
                    <a:moveTo>
                      <a:pt x="862142" y="0"/>
                    </a:moveTo>
                    <a:lnTo>
                      <a:pt x="862142" y="176197"/>
                    </a:lnTo>
                    <a:lnTo>
                      <a:pt x="914192" y="176197"/>
                    </a:lnTo>
                    <a:lnTo>
                      <a:pt x="914192" y="1253430"/>
                    </a:lnTo>
                    <a:lnTo>
                      <a:pt x="862142" y="1253430"/>
                    </a:lnTo>
                    <a:lnTo>
                      <a:pt x="862142" y="1415405"/>
                    </a:lnTo>
                    <a:lnTo>
                      <a:pt x="0" y="707702"/>
                    </a:ln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7260985" y="11569302"/>
                <a:ext cx="318859" cy="10075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Rectangle 172"/>
            <p:cNvSpPr/>
            <p:nvPr/>
          </p:nvSpPr>
          <p:spPr>
            <a:xfrm rot="5400000">
              <a:off x="1840655" y="4328"/>
              <a:ext cx="778619" cy="153256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715044" y="2651472"/>
            <a:ext cx="614851" cy="681876"/>
            <a:chOff x="10444370" y="3718976"/>
            <a:chExt cx="614851" cy="681876"/>
          </a:xfrm>
        </p:grpSpPr>
        <p:sp>
          <p:nvSpPr>
            <p:cNvPr id="194" name="Rectangle 2"/>
            <p:cNvSpPr/>
            <p:nvPr/>
          </p:nvSpPr>
          <p:spPr>
            <a:xfrm rot="18925589">
              <a:off x="10705872" y="3718976"/>
              <a:ext cx="232406" cy="681876"/>
            </a:xfrm>
            <a:custGeom>
              <a:avLst/>
              <a:gdLst/>
              <a:ahLst/>
              <a:cxnLst/>
              <a:rect l="l" t="t" r="r" b="b"/>
              <a:pathLst>
                <a:path w="914400" h="1993674">
                  <a:moveTo>
                    <a:pt x="0" y="0"/>
                  </a:moveTo>
                  <a:lnTo>
                    <a:pt x="914400" y="475150"/>
                  </a:lnTo>
                  <a:lnTo>
                    <a:pt x="914400" y="1520010"/>
                  </a:lnTo>
                  <a:lnTo>
                    <a:pt x="913311" y="1520010"/>
                  </a:lnTo>
                  <a:lnTo>
                    <a:pt x="913711" y="1547474"/>
                  </a:lnTo>
                  <a:cubicBezTo>
                    <a:pt x="905525" y="1700708"/>
                    <a:pt x="825358" y="1842044"/>
                    <a:pt x="696499" y="1923813"/>
                  </a:cubicBezTo>
                  <a:cubicBezTo>
                    <a:pt x="549233" y="2017263"/>
                    <a:pt x="363544" y="2016939"/>
                    <a:pt x="216584" y="1922974"/>
                  </a:cubicBezTo>
                  <a:cubicBezTo>
                    <a:pt x="87994" y="1840756"/>
                    <a:pt x="8290" y="1699140"/>
                    <a:pt x="605" y="1545879"/>
                  </a:cubicBezTo>
                  <a:lnTo>
                    <a:pt x="1067" y="1520010"/>
                  </a:lnTo>
                  <a:lnTo>
                    <a:pt x="0" y="1520010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207"/>
            <p:cNvSpPr/>
            <p:nvPr/>
          </p:nvSpPr>
          <p:spPr>
            <a:xfrm>
              <a:off x="10444370" y="3846731"/>
              <a:ext cx="320656" cy="83769"/>
            </a:xfrm>
            <a:custGeom>
              <a:avLst/>
              <a:gdLst/>
              <a:ahLst/>
              <a:cxnLst/>
              <a:rect l="l" t="t" r="r" b="b"/>
              <a:pathLst>
                <a:path w="1301100" h="191717">
                  <a:moveTo>
                    <a:pt x="161902" y="0"/>
                  </a:moveTo>
                  <a:lnTo>
                    <a:pt x="1301100" y="0"/>
                  </a:lnTo>
                  <a:lnTo>
                    <a:pt x="1301100" y="191717"/>
                  </a:lnTo>
                  <a:lnTo>
                    <a:pt x="0" y="191717"/>
                  </a:lnTo>
                  <a:lnTo>
                    <a:pt x="6256" y="144877"/>
                  </a:lnTo>
                  <a:cubicBezTo>
                    <a:pt x="26847" y="75409"/>
                    <a:pt x="71997" y="22388"/>
                    <a:pt x="127590" y="5563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08"/>
            <p:cNvSpPr/>
            <p:nvPr/>
          </p:nvSpPr>
          <p:spPr>
            <a:xfrm>
              <a:off x="10444370" y="3890128"/>
              <a:ext cx="92953" cy="428794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ight Triangle 215"/>
            <p:cNvSpPr>
              <a:spLocks noChangeAspect="1"/>
            </p:cNvSpPr>
            <p:nvPr/>
          </p:nvSpPr>
          <p:spPr>
            <a:xfrm rot="20573055">
              <a:off x="10772396" y="3817920"/>
              <a:ext cx="45719" cy="138086"/>
            </a:xfrm>
            <a:prstGeom prst="rtTriangle">
              <a:avLst/>
            </a:pr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/>
            <p:nvPr/>
          </p:nvCxnSpPr>
          <p:spPr>
            <a:xfrm flipH="1" flipV="1">
              <a:off x="10700141" y="3772597"/>
              <a:ext cx="299070" cy="30228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ectangle 217"/>
            <p:cNvSpPr/>
            <p:nvPr/>
          </p:nvSpPr>
          <p:spPr>
            <a:xfrm rot="20573055">
              <a:off x="10770892" y="404657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 rot="20573055">
              <a:off x="10955084" y="410392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 rot="20573055">
              <a:off x="10875745" y="414087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 rot="20573055">
              <a:off x="10954102" y="421299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 rot="20573055">
              <a:off x="10860632" y="403702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 rot="20573055">
              <a:off x="10765587" y="3940342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 rot="20573055">
              <a:off x="10666948" y="3966690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 rot="20573055">
              <a:off x="10675904" y="3872214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0467184" y="3891800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0466753" y="411292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 rot="20573055">
              <a:off x="10579076" y="388384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 rot="20573055">
              <a:off x="11022039" y="419183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34156" y="4704602"/>
            <a:ext cx="706555" cy="1209975"/>
            <a:chOff x="92775" y="5266894"/>
            <a:chExt cx="849445" cy="1479296"/>
          </a:xfrm>
        </p:grpSpPr>
        <p:grpSp>
          <p:nvGrpSpPr>
            <p:cNvPr id="231" name="Group 230"/>
            <p:cNvGrpSpPr/>
            <p:nvPr/>
          </p:nvGrpSpPr>
          <p:grpSpPr>
            <a:xfrm>
              <a:off x="92775" y="5266894"/>
              <a:ext cx="849445" cy="1479296"/>
              <a:chOff x="-22775321" y="13881374"/>
              <a:chExt cx="3584372" cy="5173171"/>
            </a:xfrm>
          </p:grpSpPr>
          <p:sp>
            <p:nvSpPr>
              <p:cNvPr id="241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46" name="Straight Connector 245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247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32" name="Rectangle 231"/>
            <p:cNvSpPr/>
            <p:nvPr/>
          </p:nvSpPr>
          <p:spPr>
            <a:xfrm>
              <a:off x="387767" y="5593534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7390" y="587148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34619" y="594179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49796" y="613765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809036" y="638663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6402" y="6485917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19869" y="664314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07773" y="5432049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28381" y="632328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Down Arrow 257"/>
          <p:cNvSpPr>
            <a:spLocks/>
          </p:cNvSpPr>
          <p:nvPr/>
        </p:nvSpPr>
        <p:spPr>
          <a:xfrm flipH="1">
            <a:off x="383730" y="4474860"/>
            <a:ext cx="231449" cy="242674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Down Arrow 258"/>
          <p:cNvSpPr>
            <a:spLocks/>
          </p:cNvSpPr>
          <p:nvPr/>
        </p:nvSpPr>
        <p:spPr>
          <a:xfrm flipH="1">
            <a:off x="378770" y="601886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Down Arrow 259"/>
          <p:cNvSpPr>
            <a:spLocks/>
          </p:cNvSpPr>
          <p:nvPr/>
        </p:nvSpPr>
        <p:spPr>
          <a:xfrm flipH="1">
            <a:off x="376290" y="626420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Down Arrow 260"/>
          <p:cNvSpPr>
            <a:spLocks/>
          </p:cNvSpPr>
          <p:nvPr/>
        </p:nvSpPr>
        <p:spPr>
          <a:xfrm flipH="1">
            <a:off x="373810" y="652503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Measuring response to environment changes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46527" y="3020434"/>
            <a:ext cx="3236433" cy="2877060"/>
            <a:chOff x="1714995" y="4234577"/>
            <a:chExt cx="1981513" cy="1869113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431730" y="4838912"/>
              <a:ext cx="548044" cy="1981512"/>
              <a:chOff x="3703618" y="2632612"/>
              <a:chExt cx="299109" cy="974609"/>
            </a:xfrm>
          </p:grpSpPr>
          <p:sp>
            <p:nvSpPr>
              <p:cNvPr id="208" name="Oval 119"/>
              <p:cNvSpPr/>
              <p:nvPr/>
            </p:nvSpPr>
            <p:spPr>
              <a:xfrm>
                <a:off x="3704252" y="3343549"/>
                <a:ext cx="172145" cy="263672"/>
              </a:xfrm>
              <a:custGeom>
                <a:avLst/>
                <a:gdLst/>
                <a:ahLst/>
                <a:cxnLst/>
                <a:rect l="l" t="t" r="r" b="b"/>
                <a:pathLst>
                  <a:path w="1151063" h="1763071">
                    <a:moveTo>
                      <a:pt x="0" y="0"/>
                    </a:moveTo>
                    <a:lnTo>
                      <a:pt x="1151063" y="0"/>
                    </a:lnTo>
                    <a:lnTo>
                      <a:pt x="1151063" y="194445"/>
                    </a:lnTo>
                    <a:lnTo>
                      <a:pt x="1147091" y="191724"/>
                    </a:lnTo>
                    <a:cubicBezTo>
                      <a:pt x="1075405" y="153478"/>
                      <a:pt x="996589" y="132329"/>
                      <a:pt x="913858" y="132329"/>
                    </a:cubicBezTo>
                    <a:cubicBezTo>
                      <a:pt x="582932" y="132329"/>
                      <a:pt x="314663" y="470719"/>
                      <a:pt x="314663" y="888147"/>
                    </a:cubicBezTo>
                    <a:cubicBezTo>
                      <a:pt x="314663" y="1305575"/>
                      <a:pt x="582932" y="1643966"/>
                      <a:pt x="913858" y="1643966"/>
                    </a:cubicBezTo>
                    <a:cubicBezTo>
                      <a:pt x="996589" y="1643965"/>
                      <a:pt x="1075405" y="1622816"/>
                      <a:pt x="1147091" y="1584570"/>
                    </a:cubicBezTo>
                    <a:lnTo>
                      <a:pt x="1151063" y="1581851"/>
                    </a:lnTo>
                    <a:lnTo>
                      <a:pt x="1151063" y="1763071"/>
                    </a:lnTo>
                    <a:lnTo>
                      <a:pt x="0" y="1763071"/>
                    </a:lnTo>
                    <a:close/>
                  </a:path>
                </a:pathLst>
              </a:custGeom>
              <a:solidFill>
                <a:srgbClr val="BABB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452"/>
              <p:cNvSpPr/>
              <p:nvPr/>
            </p:nvSpPr>
            <p:spPr>
              <a:xfrm>
                <a:off x="3706498" y="2989994"/>
                <a:ext cx="169899" cy="286164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FF65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452"/>
              <p:cNvSpPr/>
              <p:nvPr/>
            </p:nvSpPr>
            <p:spPr>
              <a:xfrm>
                <a:off x="3703618" y="2632612"/>
                <a:ext cx="172779" cy="286164"/>
              </a:xfrm>
              <a:custGeom>
                <a:avLst/>
                <a:gdLst/>
                <a:ahLst/>
                <a:cxnLst/>
                <a:rect l="l" t="t" r="r" b="b"/>
                <a:pathLst>
                  <a:path w="1190380" h="1913468">
                    <a:moveTo>
                      <a:pt x="0" y="0"/>
                    </a:moveTo>
                    <a:lnTo>
                      <a:pt x="106532" y="0"/>
                    </a:lnTo>
                    <a:lnTo>
                      <a:pt x="1136044" y="0"/>
                    </a:lnTo>
                    <a:lnTo>
                      <a:pt x="1190380" y="0"/>
                    </a:lnTo>
                    <a:lnTo>
                      <a:pt x="1190380" y="198433"/>
                    </a:lnTo>
                    <a:lnTo>
                      <a:pt x="210122" y="959259"/>
                    </a:lnTo>
                    <a:lnTo>
                      <a:pt x="1190380" y="1720085"/>
                    </a:lnTo>
                    <a:lnTo>
                      <a:pt x="1190380" y="1913468"/>
                    </a:lnTo>
                    <a:lnTo>
                      <a:pt x="1136044" y="1913468"/>
                    </a:lnTo>
                    <a:lnTo>
                      <a:pt x="106532" y="1913468"/>
                    </a:lnTo>
                    <a:lnTo>
                      <a:pt x="0" y="1913468"/>
                    </a:lnTo>
                    <a:close/>
                  </a:path>
                </a:pathLst>
              </a:custGeom>
              <a:solidFill>
                <a:srgbClr val="BABB00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382"/>
              <p:cNvSpPr/>
              <p:nvPr/>
            </p:nvSpPr>
            <p:spPr>
              <a:xfrm>
                <a:off x="3777383" y="3393125"/>
                <a:ext cx="95473" cy="165599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395"/>
              <p:cNvSpPr/>
              <p:nvPr/>
            </p:nvSpPr>
            <p:spPr>
              <a:xfrm>
                <a:off x="3931537" y="3056529"/>
                <a:ext cx="71190" cy="161103"/>
              </a:xfrm>
              <a:custGeom>
                <a:avLst/>
                <a:gdLst/>
                <a:ahLst/>
                <a:cxnLst/>
                <a:rect l="l" t="t" r="r" b="b"/>
                <a:pathLst>
                  <a:path w="71190" h="161103">
                    <a:moveTo>
                      <a:pt x="0" y="0"/>
                    </a:moveTo>
                    <a:lnTo>
                      <a:pt x="71190" y="0"/>
                    </a:lnTo>
                    <a:lnTo>
                      <a:pt x="71190" y="161103"/>
                    </a:lnTo>
                    <a:lnTo>
                      <a:pt x="0" y="161103"/>
                    </a:ln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395"/>
              <p:cNvSpPr/>
              <p:nvPr/>
            </p:nvSpPr>
            <p:spPr>
              <a:xfrm>
                <a:off x="3773513" y="2696406"/>
                <a:ext cx="102884" cy="163230"/>
              </a:xfrm>
              <a:custGeom>
                <a:avLst/>
                <a:gdLst/>
                <a:ahLst/>
                <a:cxnLst/>
                <a:rect l="l" t="t" r="r" b="b"/>
                <a:pathLst>
                  <a:path w="102884" h="163230">
                    <a:moveTo>
                      <a:pt x="102884" y="0"/>
                    </a:moveTo>
                    <a:lnTo>
                      <a:pt x="102884" y="163230"/>
                    </a:lnTo>
                    <a:lnTo>
                      <a:pt x="0" y="81615"/>
                    </a:ln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395"/>
              <p:cNvSpPr/>
              <p:nvPr/>
            </p:nvSpPr>
            <p:spPr>
              <a:xfrm>
                <a:off x="3805837" y="3056529"/>
                <a:ext cx="36574" cy="161103"/>
              </a:xfrm>
              <a:custGeom>
                <a:avLst/>
                <a:gdLst/>
                <a:ahLst/>
                <a:cxnLst/>
                <a:rect l="l" t="t" r="r" b="b"/>
                <a:pathLst>
                  <a:path w="71190" h="161103">
                    <a:moveTo>
                      <a:pt x="0" y="0"/>
                    </a:moveTo>
                    <a:lnTo>
                      <a:pt x="71190" y="0"/>
                    </a:lnTo>
                    <a:lnTo>
                      <a:pt x="71190" y="161103"/>
                    </a:lnTo>
                    <a:lnTo>
                      <a:pt x="0" y="161103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7" name="Down Arrow 196"/>
            <p:cNvSpPr>
              <a:spLocks noChangeAspect="1"/>
            </p:cNvSpPr>
            <p:nvPr/>
          </p:nvSpPr>
          <p:spPr>
            <a:xfrm flipH="1">
              <a:off x="2356772" y="4915197"/>
              <a:ext cx="260288" cy="467086"/>
            </a:xfrm>
            <a:prstGeom prst="downArrow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 rot="5400000">
              <a:off x="2444418" y="3505154"/>
              <a:ext cx="522666" cy="1981512"/>
              <a:chOff x="2771991" y="2642835"/>
              <a:chExt cx="285258" cy="974609"/>
            </a:xfrm>
          </p:grpSpPr>
          <p:sp>
            <p:nvSpPr>
              <p:cNvPr id="200" name="Oval 382"/>
              <p:cNvSpPr/>
              <p:nvPr/>
            </p:nvSpPr>
            <p:spPr>
              <a:xfrm>
                <a:off x="2961776" y="3403348"/>
                <a:ext cx="95473" cy="165599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28575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2771991" y="2642835"/>
                <a:ext cx="272463" cy="974609"/>
                <a:chOff x="2771991" y="2642835"/>
                <a:chExt cx="272463" cy="974609"/>
              </a:xfrm>
            </p:grpSpPr>
            <p:sp>
              <p:nvSpPr>
                <p:cNvPr id="202" name="Oval 395"/>
                <p:cNvSpPr/>
                <p:nvPr/>
              </p:nvSpPr>
              <p:spPr>
                <a:xfrm>
                  <a:off x="2973034" y="3066752"/>
                  <a:ext cx="71190" cy="161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90" h="161103">
                      <a:moveTo>
                        <a:pt x="0" y="0"/>
                      </a:moveTo>
                      <a:lnTo>
                        <a:pt x="71190" y="0"/>
                      </a:lnTo>
                      <a:lnTo>
                        <a:pt x="71190" y="161103"/>
                      </a:lnTo>
                      <a:lnTo>
                        <a:pt x="0" y="161103"/>
                      </a:lnTo>
                      <a:close/>
                    </a:path>
                  </a:pathLst>
                </a:custGeom>
                <a:solidFill>
                  <a:srgbClr val="7E7F7E"/>
                </a:solidFill>
                <a:ln w="28575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3" name="Group 202"/>
                <p:cNvGrpSpPr/>
                <p:nvPr/>
              </p:nvGrpSpPr>
              <p:grpSpPr>
                <a:xfrm>
                  <a:off x="2771991" y="2642835"/>
                  <a:ext cx="272463" cy="974609"/>
                  <a:chOff x="2771991" y="2642835"/>
                  <a:chExt cx="272463" cy="974609"/>
                </a:xfrm>
              </p:grpSpPr>
              <p:sp>
                <p:nvSpPr>
                  <p:cNvPr id="204" name="Oval 119"/>
                  <p:cNvSpPr/>
                  <p:nvPr/>
                </p:nvSpPr>
                <p:spPr>
                  <a:xfrm>
                    <a:off x="2772625" y="3353772"/>
                    <a:ext cx="172145" cy="263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063" h="1763071">
                        <a:moveTo>
                          <a:pt x="0" y="0"/>
                        </a:moveTo>
                        <a:lnTo>
                          <a:pt x="1151063" y="0"/>
                        </a:lnTo>
                        <a:lnTo>
                          <a:pt x="1151063" y="194445"/>
                        </a:lnTo>
                        <a:lnTo>
                          <a:pt x="1147091" y="191724"/>
                        </a:lnTo>
                        <a:cubicBezTo>
                          <a:pt x="1075405" y="153478"/>
                          <a:pt x="996589" y="132329"/>
                          <a:pt x="913858" y="132329"/>
                        </a:cubicBezTo>
                        <a:cubicBezTo>
                          <a:pt x="582932" y="132329"/>
                          <a:pt x="314663" y="470719"/>
                          <a:pt x="314663" y="888147"/>
                        </a:cubicBezTo>
                        <a:cubicBezTo>
                          <a:pt x="314663" y="1305575"/>
                          <a:pt x="582932" y="1643966"/>
                          <a:pt x="913858" y="1643966"/>
                        </a:cubicBezTo>
                        <a:cubicBezTo>
                          <a:pt x="996589" y="1643965"/>
                          <a:pt x="1075405" y="1622816"/>
                          <a:pt x="1147091" y="1584570"/>
                        </a:cubicBezTo>
                        <a:lnTo>
                          <a:pt x="1151063" y="1581851"/>
                        </a:lnTo>
                        <a:lnTo>
                          <a:pt x="1151063" y="1763071"/>
                        </a:lnTo>
                        <a:lnTo>
                          <a:pt x="0" y="1763071"/>
                        </a:lnTo>
                        <a:close/>
                      </a:path>
                    </a:pathLst>
                  </a:custGeom>
                  <a:solidFill>
                    <a:srgbClr val="BABB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Oval 452"/>
                  <p:cNvSpPr/>
                  <p:nvPr/>
                </p:nvSpPr>
                <p:spPr>
                  <a:xfrm>
                    <a:off x="2774871" y="3000217"/>
                    <a:ext cx="169899" cy="286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6044" h="1913469">
                        <a:moveTo>
                          <a:pt x="0" y="0"/>
                        </a:moveTo>
                        <a:lnTo>
                          <a:pt x="1136044" y="0"/>
                        </a:lnTo>
                        <a:lnTo>
                          <a:pt x="1136044" y="282377"/>
                        </a:lnTo>
                        <a:lnTo>
                          <a:pt x="475369" y="282377"/>
                        </a:lnTo>
                        <a:lnTo>
                          <a:pt x="475369" y="1684801"/>
                        </a:lnTo>
                        <a:lnTo>
                          <a:pt x="1136044" y="1684801"/>
                        </a:lnTo>
                        <a:lnTo>
                          <a:pt x="1136044" y="1913469"/>
                        </a:lnTo>
                        <a:lnTo>
                          <a:pt x="0" y="1913469"/>
                        </a:lnTo>
                        <a:close/>
                      </a:path>
                    </a:pathLst>
                  </a:custGeom>
                  <a:solidFill>
                    <a:srgbClr val="FF65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Oval 452"/>
                  <p:cNvSpPr/>
                  <p:nvPr/>
                </p:nvSpPr>
                <p:spPr>
                  <a:xfrm>
                    <a:off x="2771991" y="2642835"/>
                    <a:ext cx="172779" cy="286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380" h="1913468">
                        <a:moveTo>
                          <a:pt x="0" y="0"/>
                        </a:moveTo>
                        <a:lnTo>
                          <a:pt x="106532" y="0"/>
                        </a:lnTo>
                        <a:lnTo>
                          <a:pt x="1136044" y="0"/>
                        </a:lnTo>
                        <a:lnTo>
                          <a:pt x="1190380" y="0"/>
                        </a:lnTo>
                        <a:lnTo>
                          <a:pt x="1190380" y="198433"/>
                        </a:lnTo>
                        <a:lnTo>
                          <a:pt x="210122" y="959259"/>
                        </a:lnTo>
                        <a:lnTo>
                          <a:pt x="1190380" y="1720085"/>
                        </a:lnTo>
                        <a:lnTo>
                          <a:pt x="1190380" y="1913468"/>
                        </a:lnTo>
                        <a:lnTo>
                          <a:pt x="1136044" y="1913468"/>
                        </a:lnTo>
                        <a:lnTo>
                          <a:pt x="106532" y="1913468"/>
                        </a:lnTo>
                        <a:lnTo>
                          <a:pt x="0" y="1913468"/>
                        </a:lnTo>
                        <a:close/>
                      </a:path>
                    </a:pathLst>
                  </a:custGeom>
                  <a:solidFill>
                    <a:srgbClr val="BABB00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Oval 395"/>
                  <p:cNvSpPr/>
                  <p:nvPr/>
                </p:nvSpPr>
                <p:spPr>
                  <a:xfrm>
                    <a:off x="2941570" y="2706629"/>
                    <a:ext cx="102884" cy="163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84" h="163230">
                        <a:moveTo>
                          <a:pt x="102884" y="0"/>
                        </a:moveTo>
                        <a:lnTo>
                          <a:pt x="102884" y="163230"/>
                        </a:lnTo>
                        <a:lnTo>
                          <a:pt x="0" y="81615"/>
                        </a:lnTo>
                        <a:close/>
                      </a:path>
                    </a:pathLst>
                  </a:custGeom>
                  <a:solidFill>
                    <a:srgbClr val="7E7F7E"/>
                  </a:solidFill>
                  <a:ln w="28575" cmpd="sng">
                    <a:solidFill>
                      <a:srgbClr val="595959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99" name="Oval 395"/>
            <p:cNvSpPr/>
            <p:nvPr/>
          </p:nvSpPr>
          <p:spPr>
            <a:xfrm rot="16200000">
              <a:off x="2842457" y="4951658"/>
              <a:ext cx="67013" cy="327544"/>
            </a:xfrm>
            <a:custGeom>
              <a:avLst/>
              <a:gdLst/>
              <a:ahLst/>
              <a:cxnLst/>
              <a:rect l="l" t="t" r="r" b="b"/>
              <a:pathLst>
                <a:path w="71190" h="161103">
                  <a:moveTo>
                    <a:pt x="0" y="0"/>
                  </a:moveTo>
                  <a:lnTo>
                    <a:pt x="71190" y="0"/>
                  </a:lnTo>
                  <a:lnTo>
                    <a:pt x="71190" y="161103"/>
                  </a:lnTo>
                  <a:lnTo>
                    <a:pt x="0" y="161103"/>
                  </a:lnTo>
                  <a:close/>
                </a:path>
              </a:pathLst>
            </a:custGeom>
            <a:solidFill>
              <a:srgbClr val="FF000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5" name="Chart 164"/>
          <p:cNvGraphicFramePr>
            <a:graphicFrameLocks/>
          </p:cNvGraphicFramePr>
          <p:nvPr>
            <p:extLst/>
          </p:nvPr>
        </p:nvGraphicFramePr>
        <p:xfrm>
          <a:off x="6383494" y="2609106"/>
          <a:ext cx="2830647" cy="308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 rot="16200000">
            <a:off x="5444196" y="3765298"/>
            <a:ext cx="2491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Interaction strength (au)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862140" y="2255714"/>
            <a:ext cx="23309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Binding to </a:t>
            </a:r>
          </a:p>
          <a:p>
            <a:pPr algn="ctr"/>
            <a:r>
              <a:rPr lang="en-US" sz="1600" dirty="0">
                <a:latin typeface="Arial"/>
                <a:cs typeface="Arial"/>
              </a:rPr>
              <a:t>Bad.BH3 (            )</a:t>
            </a:r>
          </a:p>
        </p:txBody>
      </p:sp>
      <p:sp>
        <p:nvSpPr>
          <p:cNvPr id="167" name="Oval 395"/>
          <p:cNvSpPr/>
          <p:nvPr/>
        </p:nvSpPr>
        <p:spPr>
          <a:xfrm rot="16200000">
            <a:off x="8406132" y="2462342"/>
            <a:ext cx="106199" cy="437035"/>
          </a:xfrm>
          <a:custGeom>
            <a:avLst/>
            <a:gdLst/>
            <a:ahLst/>
            <a:cxnLst/>
            <a:rect l="l" t="t" r="r" b="b"/>
            <a:pathLst>
              <a:path w="71190" h="161103">
                <a:moveTo>
                  <a:pt x="0" y="0"/>
                </a:moveTo>
                <a:lnTo>
                  <a:pt x="71190" y="0"/>
                </a:lnTo>
                <a:lnTo>
                  <a:pt x="71190" y="161103"/>
                </a:lnTo>
                <a:lnTo>
                  <a:pt x="0" y="161103"/>
                </a:lnTo>
                <a:close/>
              </a:path>
            </a:pathLst>
          </a:custGeom>
          <a:solidFill>
            <a:srgbClr val="FF000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6846620" y="5223945"/>
            <a:ext cx="6121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Bfl-1</a:t>
            </a: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7227592" y="5242367"/>
            <a:ext cx="686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Bcl-B</a:t>
            </a: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8477444" y="5221958"/>
            <a:ext cx="6976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Bcl-w</a:t>
            </a: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8023351" y="5213303"/>
            <a:ext cx="76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6500"/>
                </a:solidFill>
                <a:latin typeface="Arial"/>
                <a:cs typeface="Arial"/>
              </a:rPr>
              <a:t>Bcl-xL</a:t>
            </a:r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7661962" y="5251517"/>
            <a:ext cx="655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6500"/>
                </a:solidFill>
                <a:latin typeface="Arial"/>
                <a:cs typeface="Arial"/>
              </a:rPr>
              <a:t>Bcl-2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140921" y="3092417"/>
            <a:ext cx="711128" cy="1298887"/>
            <a:chOff x="1405278" y="2000779"/>
            <a:chExt cx="550514" cy="776124"/>
          </a:xfrm>
        </p:grpSpPr>
        <p:sp>
          <p:nvSpPr>
            <p:cNvPr id="139" name="Rectangle 2"/>
            <p:cNvSpPr/>
            <p:nvPr/>
          </p:nvSpPr>
          <p:spPr>
            <a:xfrm flipH="1">
              <a:off x="1459613" y="2060996"/>
              <a:ext cx="477580" cy="715907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 rot="16200000" flipH="1">
              <a:off x="1645173" y="1760884"/>
              <a:ext cx="70723" cy="550514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1678467" y="2621096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1766483" y="2618250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1764191" y="2267709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 rot="1801157">
              <a:off x="1511541" y="2198339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 rot="1801157">
              <a:off x="1589174" y="2239908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 rot="8717607">
              <a:off x="1590325" y="2367458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 rot="8717607">
              <a:off x="1519590" y="2419912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 rot="10800000">
              <a:off x="1796914" y="2095961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 rot="10800000">
              <a:off x="1708899" y="2098807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1529633" y="2590995"/>
              <a:ext cx="85724" cy="892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1806045" y="2439281"/>
              <a:ext cx="85724" cy="89238"/>
            </a:xfrm>
            <a:prstGeom prst="ellipse">
              <a:avLst/>
            </a:prstGeom>
            <a:solidFill>
              <a:schemeClr val="accent2"/>
            </a:solidFill>
            <a:ln w="1270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52" name="Straight Connector 151"/>
            <p:cNvCxnSpPr/>
            <p:nvPr/>
          </p:nvCxnSpPr>
          <p:spPr>
            <a:xfrm flipV="1">
              <a:off x="1458976" y="2016500"/>
              <a:ext cx="0" cy="16290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1937192" y="2016500"/>
              <a:ext cx="3" cy="16290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208"/>
          <p:cNvSpPr/>
          <p:nvPr/>
        </p:nvSpPr>
        <p:spPr>
          <a:xfrm flipH="1">
            <a:off x="499308" y="2127173"/>
            <a:ext cx="184031" cy="1101925"/>
          </a:xfrm>
          <a:custGeom>
            <a:avLst/>
            <a:gdLst/>
            <a:ahLst/>
            <a:cxnLst/>
            <a:rect l="l" t="t" r="r" b="b"/>
            <a:pathLst>
              <a:path w="374779" h="4299757">
                <a:moveTo>
                  <a:pt x="34171" y="0"/>
                </a:moveTo>
                <a:lnTo>
                  <a:pt x="374779" y="0"/>
                </a:lnTo>
                <a:lnTo>
                  <a:pt x="374779" y="4299757"/>
                </a:lnTo>
                <a:lnTo>
                  <a:pt x="0" y="4299757"/>
                </a:lnTo>
                <a:lnTo>
                  <a:pt x="0" y="135383"/>
                </a:lnTo>
                <a:lnTo>
                  <a:pt x="383" y="135372"/>
                </a:lnTo>
                <a:cubicBezTo>
                  <a:pt x="-142" y="103587"/>
                  <a:pt x="4165" y="73168"/>
                  <a:pt x="12402" y="45382"/>
                </a:cubicBezTo>
                <a:close/>
              </a:path>
            </a:pathLst>
          </a:custGeom>
          <a:solidFill>
            <a:srgbClr val="DCE6F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 flipH="1">
            <a:off x="530819" y="2571324"/>
            <a:ext cx="122555" cy="17542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6" name="Rectangle 23"/>
          <p:cNvSpPr/>
          <p:nvPr/>
        </p:nvSpPr>
        <p:spPr>
          <a:xfrm>
            <a:off x="255407" y="2127174"/>
            <a:ext cx="184031" cy="1121231"/>
          </a:xfrm>
          <a:custGeom>
            <a:avLst/>
            <a:gdLst/>
            <a:ahLst/>
            <a:cxnLst/>
            <a:rect l="l" t="t" r="r" b="b"/>
            <a:pathLst>
              <a:path w="374779" h="4286689">
                <a:moveTo>
                  <a:pt x="0" y="0"/>
                </a:moveTo>
                <a:lnTo>
                  <a:pt x="342564" y="0"/>
                </a:lnTo>
                <a:lnTo>
                  <a:pt x="361328" y="39119"/>
                </a:lnTo>
                <a:cubicBezTo>
                  <a:pt x="369565" y="66905"/>
                  <a:pt x="373872" y="97324"/>
                  <a:pt x="373347" y="129109"/>
                </a:cubicBezTo>
                <a:lnTo>
                  <a:pt x="374779" y="129152"/>
                </a:lnTo>
                <a:lnTo>
                  <a:pt x="374779" y="4286689"/>
                </a:lnTo>
                <a:lnTo>
                  <a:pt x="0" y="4286689"/>
                </a:lnTo>
                <a:close/>
              </a:path>
            </a:pathLst>
          </a:custGeom>
          <a:solidFill>
            <a:srgbClr val="DCE6F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89753" y="2571807"/>
            <a:ext cx="122555" cy="175423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 flipH="1">
            <a:off x="693284" y="2127173"/>
            <a:ext cx="1306055" cy="4085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179374" y="2127174"/>
            <a:ext cx="59958" cy="40495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 rot="5400000">
            <a:off x="346578" y="2423494"/>
            <a:ext cx="248488" cy="46297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179376" y="1154058"/>
            <a:ext cx="1819961" cy="973115"/>
            <a:chOff x="1463682" y="381301"/>
            <a:chExt cx="1532565" cy="778619"/>
          </a:xfrm>
        </p:grpSpPr>
        <p:sp>
          <p:nvSpPr>
            <p:cNvPr id="162" name="Rectangle 161"/>
            <p:cNvSpPr/>
            <p:nvPr/>
          </p:nvSpPr>
          <p:spPr>
            <a:xfrm rot="5400000">
              <a:off x="1483540" y="424613"/>
              <a:ext cx="723236" cy="693365"/>
            </a:xfrm>
            <a:prstGeom prst="rect">
              <a:avLst/>
            </a:pr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1657325" y="640165"/>
              <a:ext cx="511067" cy="458134"/>
              <a:chOff x="-10783039" y="2455183"/>
              <a:chExt cx="3417299" cy="3063362"/>
            </a:xfrm>
          </p:grpSpPr>
          <p:sp>
            <p:nvSpPr>
              <p:cNvPr id="190" name="Oval 119"/>
              <p:cNvSpPr/>
              <p:nvPr/>
            </p:nvSpPr>
            <p:spPr>
              <a:xfrm>
                <a:off x="-10783039" y="2455183"/>
                <a:ext cx="3417298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417298" h="3063362">
                    <a:moveTo>
                      <a:pt x="1171223" y="0"/>
                    </a:moveTo>
                    <a:cubicBezTo>
                      <a:pt x="1535076" y="0"/>
                      <a:pt x="1860177" y="216978"/>
                      <a:pt x="2074996" y="557390"/>
                    </a:cubicBezTo>
                    <a:lnTo>
                      <a:pt x="2122623" y="640682"/>
                    </a:lnTo>
                    <a:lnTo>
                      <a:pt x="3417298" y="640682"/>
                    </a:lnTo>
                    <a:lnTo>
                      <a:pt x="3417298" y="835127"/>
                    </a:lnTo>
                    <a:lnTo>
                      <a:pt x="3413326" y="832406"/>
                    </a:lnTo>
                    <a:cubicBezTo>
                      <a:pt x="3341640" y="794160"/>
                      <a:pt x="3262824" y="773011"/>
                      <a:pt x="3180093" y="773011"/>
                    </a:cubicBezTo>
                    <a:cubicBezTo>
                      <a:pt x="2849167" y="773011"/>
                      <a:pt x="2580898" y="1111401"/>
                      <a:pt x="2580898" y="1528829"/>
                    </a:cubicBezTo>
                    <a:cubicBezTo>
                      <a:pt x="2580898" y="1946257"/>
                      <a:pt x="2849167" y="2284648"/>
                      <a:pt x="3180093" y="2284648"/>
                    </a:cubicBezTo>
                    <a:cubicBezTo>
                      <a:pt x="3262824" y="2284647"/>
                      <a:pt x="3341640" y="2263498"/>
                      <a:pt x="3413326" y="2225252"/>
                    </a:cubicBezTo>
                    <a:lnTo>
                      <a:pt x="3417298" y="2222533"/>
                    </a:lnTo>
                    <a:lnTo>
                      <a:pt x="3417298" y="2403753"/>
                    </a:lnTo>
                    <a:lnTo>
                      <a:pt x="2133446" y="2403753"/>
                    </a:lnTo>
                    <a:lnTo>
                      <a:pt x="2074996" y="2505972"/>
                    </a:lnTo>
                    <a:cubicBezTo>
                      <a:pt x="1860177" y="2846384"/>
                      <a:pt x="1535076" y="3063362"/>
                      <a:pt x="1171223" y="3063362"/>
                    </a:cubicBezTo>
                    <a:cubicBezTo>
                      <a:pt x="524374" y="3063362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19"/>
              <p:cNvSpPr/>
              <p:nvPr/>
            </p:nvSpPr>
            <p:spPr>
              <a:xfrm>
                <a:off x="-8516803" y="3087126"/>
                <a:ext cx="1151063" cy="1763071"/>
              </a:xfrm>
              <a:custGeom>
                <a:avLst/>
                <a:gdLst/>
                <a:ahLst/>
                <a:cxnLst/>
                <a:rect l="l" t="t" r="r" b="b"/>
                <a:pathLst>
                  <a:path w="1151063" h="1763071">
                    <a:moveTo>
                      <a:pt x="0" y="0"/>
                    </a:moveTo>
                    <a:lnTo>
                      <a:pt x="1151063" y="0"/>
                    </a:lnTo>
                    <a:lnTo>
                      <a:pt x="1151063" y="194445"/>
                    </a:lnTo>
                    <a:lnTo>
                      <a:pt x="1147091" y="191724"/>
                    </a:lnTo>
                    <a:cubicBezTo>
                      <a:pt x="1075405" y="153478"/>
                      <a:pt x="996589" y="132329"/>
                      <a:pt x="913858" y="132329"/>
                    </a:cubicBezTo>
                    <a:cubicBezTo>
                      <a:pt x="582932" y="132329"/>
                      <a:pt x="314663" y="470719"/>
                      <a:pt x="314663" y="888147"/>
                    </a:cubicBezTo>
                    <a:cubicBezTo>
                      <a:pt x="314663" y="1305575"/>
                      <a:pt x="582932" y="1643966"/>
                      <a:pt x="913858" y="1643966"/>
                    </a:cubicBezTo>
                    <a:cubicBezTo>
                      <a:pt x="996589" y="1643965"/>
                      <a:pt x="1075405" y="1622816"/>
                      <a:pt x="1147091" y="1584570"/>
                    </a:cubicBezTo>
                    <a:lnTo>
                      <a:pt x="1151063" y="1581851"/>
                    </a:lnTo>
                    <a:lnTo>
                      <a:pt x="1151063" y="1763071"/>
                    </a:lnTo>
                    <a:lnTo>
                      <a:pt x="0" y="1763071"/>
                    </a:lnTo>
                    <a:close/>
                  </a:path>
                </a:pathLst>
              </a:custGeom>
              <a:solidFill>
                <a:srgbClr val="BABB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-8689724" y="3130784"/>
                <a:ext cx="216620" cy="168634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1591858" y="553218"/>
              <a:ext cx="506251" cy="458134"/>
              <a:chOff x="-5626048" y="2471869"/>
              <a:chExt cx="3385096" cy="3063362"/>
            </a:xfrm>
          </p:grpSpPr>
          <p:sp>
            <p:nvSpPr>
              <p:cNvPr id="187" name="Oval 452"/>
              <p:cNvSpPr/>
              <p:nvPr/>
            </p:nvSpPr>
            <p:spPr>
              <a:xfrm>
                <a:off x="-5626048" y="2471869"/>
                <a:ext cx="3385096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385096" h="3063362">
                    <a:moveTo>
                      <a:pt x="1171223" y="0"/>
                    </a:moveTo>
                    <a:cubicBezTo>
                      <a:pt x="1494648" y="0"/>
                      <a:pt x="1787453" y="171439"/>
                      <a:pt x="1999403" y="448619"/>
                    </a:cubicBezTo>
                    <a:lnTo>
                      <a:pt x="2051603" y="523730"/>
                    </a:lnTo>
                    <a:lnTo>
                      <a:pt x="3385096" y="523730"/>
                    </a:lnTo>
                    <a:lnTo>
                      <a:pt x="3385096" y="806107"/>
                    </a:lnTo>
                    <a:lnTo>
                      <a:pt x="2724421" y="806107"/>
                    </a:lnTo>
                    <a:lnTo>
                      <a:pt x="2724421" y="2208531"/>
                    </a:lnTo>
                    <a:lnTo>
                      <a:pt x="3385096" y="2208531"/>
                    </a:lnTo>
                    <a:lnTo>
                      <a:pt x="3385096" y="2437199"/>
                    </a:lnTo>
                    <a:lnTo>
                      <a:pt x="2114321" y="2437199"/>
                    </a:lnTo>
                    <a:lnTo>
                      <a:pt x="2074996" y="2505972"/>
                    </a:lnTo>
                    <a:cubicBezTo>
                      <a:pt x="1860176" y="2846384"/>
                      <a:pt x="1535076" y="3063362"/>
                      <a:pt x="1171223" y="3063362"/>
                    </a:cubicBezTo>
                    <a:cubicBezTo>
                      <a:pt x="524374" y="3063362"/>
                      <a:pt x="0" y="2377605"/>
                      <a:pt x="0" y="1531681"/>
                    </a:cubicBezTo>
                    <a:cubicBezTo>
                      <a:pt x="0" y="685757"/>
                      <a:pt x="524374" y="0"/>
                      <a:pt x="1171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452"/>
              <p:cNvSpPr/>
              <p:nvPr/>
            </p:nvSpPr>
            <p:spPr>
              <a:xfrm>
                <a:off x="-3379150" y="2998282"/>
                <a:ext cx="1136044" cy="1913469"/>
              </a:xfrm>
              <a:custGeom>
                <a:avLst/>
                <a:gdLst/>
                <a:ahLst/>
                <a:cxnLst/>
                <a:rect l="l" t="t" r="r" b="b"/>
                <a:pathLst>
                  <a:path w="1136044" h="1913469">
                    <a:moveTo>
                      <a:pt x="0" y="0"/>
                    </a:moveTo>
                    <a:lnTo>
                      <a:pt x="1136044" y="0"/>
                    </a:lnTo>
                    <a:lnTo>
                      <a:pt x="1136044" y="282377"/>
                    </a:lnTo>
                    <a:lnTo>
                      <a:pt x="475369" y="282377"/>
                    </a:lnTo>
                    <a:lnTo>
                      <a:pt x="475369" y="1684801"/>
                    </a:lnTo>
                    <a:lnTo>
                      <a:pt x="1136044" y="1684801"/>
                    </a:lnTo>
                    <a:lnTo>
                      <a:pt x="1136044" y="1913469"/>
                    </a:lnTo>
                    <a:lnTo>
                      <a:pt x="0" y="1913469"/>
                    </a:lnTo>
                    <a:close/>
                  </a:path>
                </a:pathLst>
              </a:custGeom>
              <a:solidFill>
                <a:srgbClr val="FF6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-3543574" y="3033634"/>
                <a:ext cx="216620" cy="184937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527571" y="439904"/>
              <a:ext cx="514054" cy="458134"/>
              <a:chOff x="14932552" y="14427124"/>
              <a:chExt cx="3437277" cy="3063361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4932552" y="14427124"/>
                <a:ext cx="3437277" cy="3063361"/>
                <a:chOff x="14932552" y="14427124"/>
                <a:chExt cx="3437277" cy="3063361"/>
              </a:xfrm>
            </p:grpSpPr>
            <p:sp>
              <p:nvSpPr>
                <p:cNvPr id="185" name="Oval 452"/>
                <p:cNvSpPr/>
                <p:nvPr/>
              </p:nvSpPr>
              <p:spPr>
                <a:xfrm>
                  <a:off x="14932552" y="14427124"/>
                  <a:ext cx="2241743" cy="3063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1743" h="3063361">
                      <a:moveTo>
                        <a:pt x="1171223" y="0"/>
                      </a:moveTo>
                      <a:cubicBezTo>
                        <a:pt x="1494648" y="0"/>
                        <a:pt x="1787453" y="171439"/>
                        <a:pt x="1999403" y="448619"/>
                      </a:cubicBezTo>
                      <a:lnTo>
                        <a:pt x="2051603" y="523730"/>
                      </a:lnTo>
                      <a:lnTo>
                        <a:pt x="2241743" y="523730"/>
                      </a:lnTo>
                      <a:lnTo>
                        <a:pt x="2241743" y="2437199"/>
                      </a:lnTo>
                      <a:lnTo>
                        <a:pt x="2114321" y="2437199"/>
                      </a:lnTo>
                      <a:lnTo>
                        <a:pt x="2074997" y="2505973"/>
                      </a:lnTo>
                      <a:cubicBezTo>
                        <a:pt x="1860177" y="2846385"/>
                        <a:pt x="1535076" y="3063361"/>
                        <a:pt x="1171223" y="3063361"/>
                      </a:cubicBezTo>
                      <a:cubicBezTo>
                        <a:pt x="524374" y="3063361"/>
                        <a:pt x="0" y="2377605"/>
                        <a:pt x="0" y="1531681"/>
                      </a:cubicBezTo>
                      <a:cubicBezTo>
                        <a:pt x="0" y="685757"/>
                        <a:pt x="524374" y="0"/>
                        <a:pt x="11712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452"/>
                <p:cNvSpPr/>
                <p:nvPr/>
              </p:nvSpPr>
              <p:spPr>
                <a:xfrm>
                  <a:off x="17179449" y="14953536"/>
                  <a:ext cx="1190380" cy="191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380" h="1913468">
                      <a:moveTo>
                        <a:pt x="0" y="0"/>
                      </a:moveTo>
                      <a:lnTo>
                        <a:pt x="106532" y="0"/>
                      </a:lnTo>
                      <a:lnTo>
                        <a:pt x="1136044" y="0"/>
                      </a:lnTo>
                      <a:lnTo>
                        <a:pt x="1190380" y="0"/>
                      </a:lnTo>
                      <a:lnTo>
                        <a:pt x="1190380" y="198433"/>
                      </a:lnTo>
                      <a:lnTo>
                        <a:pt x="210122" y="959259"/>
                      </a:lnTo>
                      <a:lnTo>
                        <a:pt x="1190380" y="1720085"/>
                      </a:lnTo>
                      <a:lnTo>
                        <a:pt x="1190380" y="1913468"/>
                      </a:lnTo>
                      <a:lnTo>
                        <a:pt x="1136044" y="1913468"/>
                      </a:lnTo>
                      <a:lnTo>
                        <a:pt x="106532" y="1913468"/>
                      </a:lnTo>
                      <a:lnTo>
                        <a:pt x="0" y="1913468"/>
                      </a:lnTo>
                      <a:close/>
                    </a:path>
                  </a:pathLst>
                </a:custGeom>
                <a:solidFill>
                  <a:srgbClr val="BABB00"/>
                </a:solidFill>
                <a:ln w="1270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Rectangle 183"/>
              <p:cNvSpPr/>
              <p:nvPr/>
            </p:nvSpPr>
            <p:spPr>
              <a:xfrm>
                <a:off x="17015025" y="14988888"/>
                <a:ext cx="216620" cy="1849374"/>
              </a:xfrm>
              <a:prstGeom prst="rect">
                <a:avLst/>
              </a:prstGeom>
              <a:solidFill>
                <a:schemeClr val="accent2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 rot="5400000">
              <a:off x="2254156" y="424059"/>
              <a:ext cx="723236" cy="693365"/>
            </a:xfrm>
            <a:prstGeom prst="rect">
              <a:avLst/>
            </a:pr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2302081" y="640165"/>
              <a:ext cx="454728" cy="458134"/>
              <a:chOff x="12034586" y="2471869"/>
              <a:chExt cx="3040582" cy="3063362"/>
            </a:xfrm>
          </p:grpSpPr>
          <p:sp>
            <p:nvSpPr>
              <p:cNvPr id="180" name="Oval 382"/>
              <p:cNvSpPr/>
              <p:nvPr/>
            </p:nvSpPr>
            <p:spPr>
              <a:xfrm>
                <a:off x="12034586" y="2471869"/>
                <a:ext cx="3040582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3040582" h="3063362">
                    <a:moveTo>
                      <a:pt x="1869359" y="0"/>
                    </a:moveTo>
                    <a:cubicBezTo>
                      <a:pt x="2516208" y="0"/>
                      <a:pt x="3040582" y="685757"/>
                      <a:pt x="3040582" y="1531681"/>
                    </a:cubicBezTo>
                    <a:cubicBezTo>
                      <a:pt x="3040582" y="2377605"/>
                      <a:pt x="2516208" y="3063362"/>
                      <a:pt x="1869359" y="3063362"/>
                    </a:cubicBezTo>
                    <a:cubicBezTo>
                      <a:pt x="1384222" y="3063362"/>
                      <a:pt x="967978" y="2677624"/>
                      <a:pt x="790176" y="2127881"/>
                    </a:cubicBezTo>
                    <a:lnTo>
                      <a:pt x="786261" y="2113892"/>
                    </a:lnTo>
                    <a:lnTo>
                      <a:pt x="728969" y="2153704"/>
                    </a:lnTo>
                    <a:cubicBezTo>
                      <a:pt x="662277" y="2192557"/>
                      <a:pt x="587496" y="2214330"/>
                      <a:pt x="508509" y="2214330"/>
                    </a:cubicBezTo>
                    <a:cubicBezTo>
                      <a:pt x="227667" y="2214330"/>
                      <a:pt x="0" y="1939078"/>
                      <a:pt x="0" y="1599539"/>
                    </a:cubicBezTo>
                    <a:cubicBezTo>
                      <a:pt x="0" y="1260000"/>
                      <a:pt x="227667" y="984749"/>
                      <a:pt x="508509" y="984749"/>
                    </a:cubicBezTo>
                    <a:cubicBezTo>
                      <a:pt x="587496" y="984749"/>
                      <a:pt x="662277" y="1006522"/>
                      <a:pt x="728969" y="1045374"/>
                    </a:cubicBezTo>
                    <a:lnTo>
                      <a:pt x="754463" y="1063090"/>
                    </a:lnTo>
                    <a:lnTo>
                      <a:pt x="790176" y="935482"/>
                    </a:lnTo>
                    <a:cubicBezTo>
                      <a:pt x="967978" y="385738"/>
                      <a:pt x="1384222" y="0"/>
                      <a:pt x="1869359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382"/>
              <p:cNvSpPr/>
              <p:nvPr/>
            </p:nvSpPr>
            <p:spPr>
              <a:xfrm>
                <a:off x="12034587" y="3451818"/>
                <a:ext cx="699533" cy="1229581"/>
              </a:xfrm>
              <a:custGeom>
                <a:avLst/>
                <a:gdLst/>
                <a:ahLst/>
                <a:cxnLst/>
                <a:rect l="l" t="t" r="r" b="b"/>
                <a:pathLst>
                  <a:path w="699533" h="1229581">
                    <a:moveTo>
                      <a:pt x="508509" y="0"/>
                    </a:moveTo>
                    <a:cubicBezTo>
                      <a:pt x="548003" y="0"/>
                      <a:pt x="586445" y="5443"/>
                      <a:pt x="623350" y="15743"/>
                    </a:cubicBezTo>
                    <a:lnTo>
                      <a:pt x="699533" y="48116"/>
                    </a:lnTo>
                    <a:lnTo>
                      <a:pt x="699533" y="1181464"/>
                    </a:lnTo>
                    <a:lnTo>
                      <a:pt x="623350" y="1213838"/>
                    </a:lnTo>
                    <a:cubicBezTo>
                      <a:pt x="586445" y="1224138"/>
                      <a:pt x="548003" y="1229581"/>
                      <a:pt x="508509" y="1229581"/>
                    </a:cubicBezTo>
                    <a:cubicBezTo>
                      <a:pt x="227667" y="1229581"/>
                      <a:pt x="0" y="954329"/>
                      <a:pt x="0" y="614790"/>
                    </a:cubicBezTo>
                    <a:cubicBezTo>
                      <a:pt x="0" y="275251"/>
                      <a:pt x="227667" y="0"/>
                      <a:pt x="508509" y="0"/>
                    </a:cubicBez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700108" y="3536779"/>
                <a:ext cx="318859" cy="105211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2405120" y="553218"/>
              <a:ext cx="446815" cy="458134"/>
              <a:chOff x="-5476770" y="1898121"/>
              <a:chExt cx="2987673" cy="3063362"/>
            </a:xfrm>
          </p:grpSpPr>
          <p:sp>
            <p:nvSpPr>
              <p:cNvPr id="177" name="Oval 395"/>
              <p:cNvSpPr/>
              <p:nvPr/>
            </p:nvSpPr>
            <p:spPr>
              <a:xfrm>
                <a:off x="-4937435" y="1898121"/>
                <a:ext cx="2448338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2448338" h="3063362">
                    <a:moveTo>
                      <a:pt x="1277115" y="0"/>
                    </a:moveTo>
                    <a:cubicBezTo>
                      <a:pt x="1923964" y="0"/>
                      <a:pt x="2448338" y="685757"/>
                      <a:pt x="2448338" y="1531681"/>
                    </a:cubicBezTo>
                    <a:cubicBezTo>
                      <a:pt x="2448338" y="2377605"/>
                      <a:pt x="1923964" y="3063362"/>
                      <a:pt x="1277115" y="3063362"/>
                    </a:cubicBezTo>
                    <a:cubicBezTo>
                      <a:pt x="791978" y="3063362"/>
                      <a:pt x="375734" y="2677624"/>
                      <a:pt x="197933" y="2127881"/>
                    </a:cubicBezTo>
                    <a:lnTo>
                      <a:pt x="189996" y="2099521"/>
                    </a:lnTo>
                    <a:lnTo>
                      <a:pt x="0" y="2099521"/>
                    </a:lnTo>
                    <a:lnTo>
                      <a:pt x="0" y="1022288"/>
                    </a:lnTo>
                    <a:lnTo>
                      <a:pt x="173638" y="1022288"/>
                    </a:lnTo>
                    <a:lnTo>
                      <a:pt x="197933" y="935482"/>
                    </a:lnTo>
                    <a:cubicBezTo>
                      <a:pt x="375734" y="385738"/>
                      <a:pt x="791978" y="0"/>
                      <a:pt x="1277115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395"/>
              <p:cNvSpPr/>
              <p:nvPr/>
            </p:nvSpPr>
            <p:spPr>
              <a:xfrm>
                <a:off x="-5476770" y="2928392"/>
                <a:ext cx="654031" cy="1077233"/>
              </a:xfrm>
              <a:custGeom>
                <a:avLst/>
                <a:gdLst/>
                <a:ahLst/>
                <a:cxnLst/>
                <a:rect l="l" t="t" r="r" b="b"/>
                <a:pathLst>
                  <a:path w="654031" h="1077233">
                    <a:moveTo>
                      <a:pt x="0" y="0"/>
                    </a:moveTo>
                    <a:lnTo>
                      <a:pt x="654031" y="0"/>
                    </a:lnTo>
                    <a:lnTo>
                      <a:pt x="654031" y="1077233"/>
                    </a:lnTo>
                    <a:lnTo>
                      <a:pt x="0" y="1077233"/>
                    </a:ln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-4874789" y="2963031"/>
                <a:ext cx="318859" cy="10075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2442422" y="439903"/>
              <a:ext cx="485723" cy="458134"/>
              <a:chOff x="16398843" y="10504392"/>
              <a:chExt cx="3247833" cy="3063362"/>
            </a:xfrm>
          </p:grpSpPr>
          <p:sp>
            <p:nvSpPr>
              <p:cNvPr id="174" name="Oval 395"/>
              <p:cNvSpPr/>
              <p:nvPr/>
            </p:nvSpPr>
            <p:spPr>
              <a:xfrm>
                <a:off x="17208932" y="10504392"/>
                <a:ext cx="2437744" cy="3063362"/>
              </a:xfrm>
              <a:custGeom>
                <a:avLst/>
                <a:gdLst/>
                <a:ahLst/>
                <a:cxnLst/>
                <a:rect l="l" t="t" r="r" b="b"/>
                <a:pathLst>
                  <a:path w="2437744" h="3063362">
                    <a:moveTo>
                      <a:pt x="1266522" y="0"/>
                    </a:moveTo>
                    <a:cubicBezTo>
                      <a:pt x="1913372" y="0"/>
                      <a:pt x="2437744" y="685757"/>
                      <a:pt x="2437744" y="1531681"/>
                    </a:cubicBezTo>
                    <a:cubicBezTo>
                      <a:pt x="2437744" y="2377605"/>
                      <a:pt x="1913372" y="3063362"/>
                      <a:pt x="1266522" y="3063362"/>
                    </a:cubicBezTo>
                    <a:cubicBezTo>
                      <a:pt x="781384" y="3063362"/>
                      <a:pt x="365140" y="2677624"/>
                      <a:pt x="187340" y="2127881"/>
                    </a:cubicBezTo>
                    <a:lnTo>
                      <a:pt x="179404" y="2099521"/>
                    </a:lnTo>
                    <a:lnTo>
                      <a:pt x="0" y="2099521"/>
                    </a:lnTo>
                    <a:lnTo>
                      <a:pt x="0" y="1022288"/>
                    </a:lnTo>
                    <a:lnTo>
                      <a:pt x="163044" y="1022288"/>
                    </a:lnTo>
                    <a:lnTo>
                      <a:pt x="187340" y="935482"/>
                    </a:lnTo>
                    <a:cubicBezTo>
                      <a:pt x="365140" y="385738"/>
                      <a:pt x="781384" y="0"/>
                      <a:pt x="1266522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395"/>
              <p:cNvSpPr/>
              <p:nvPr/>
            </p:nvSpPr>
            <p:spPr>
              <a:xfrm>
                <a:off x="16398843" y="11362657"/>
                <a:ext cx="914192" cy="1415405"/>
              </a:xfrm>
              <a:custGeom>
                <a:avLst/>
                <a:gdLst/>
                <a:ahLst/>
                <a:cxnLst/>
                <a:rect l="l" t="t" r="r" b="b"/>
                <a:pathLst>
                  <a:path w="914192" h="1415405">
                    <a:moveTo>
                      <a:pt x="862142" y="0"/>
                    </a:moveTo>
                    <a:lnTo>
                      <a:pt x="862142" y="176197"/>
                    </a:lnTo>
                    <a:lnTo>
                      <a:pt x="914192" y="176197"/>
                    </a:lnTo>
                    <a:lnTo>
                      <a:pt x="914192" y="1253430"/>
                    </a:lnTo>
                    <a:lnTo>
                      <a:pt x="862142" y="1253430"/>
                    </a:lnTo>
                    <a:lnTo>
                      <a:pt x="862142" y="1415405"/>
                    </a:lnTo>
                    <a:lnTo>
                      <a:pt x="0" y="707702"/>
                    </a:lnTo>
                    <a:close/>
                  </a:path>
                </a:pathLst>
              </a:custGeom>
              <a:solidFill>
                <a:srgbClr val="7E7F7E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7260985" y="11569302"/>
                <a:ext cx="318859" cy="10075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Rectangle 172"/>
            <p:cNvSpPr/>
            <p:nvPr/>
          </p:nvSpPr>
          <p:spPr>
            <a:xfrm rot="5400000">
              <a:off x="1840655" y="4328"/>
              <a:ext cx="778619" cy="153256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715044" y="2651472"/>
            <a:ext cx="614851" cy="681876"/>
            <a:chOff x="10444370" y="3718976"/>
            <a:chExt cx="614851" cy="681876"/>
          </a:xfrm>
        </p:grpSpPr>
        <p:sp>
          <p:nvSpPr>
            <p:cNvPr id="194" name="Rectangle 2"/>
            <p:cNvSpPr/>
            <p:nvPr/>
          </p:nvSpPr>
          <p:spPr>
            <a:xfrm rot="18925589">
              <a:off x="10705872" y="3718976"/>
              <a:ext cx="232406" cy="681876"/>
            </a:xfrm>
            <a:custGeom>
              <a:avLst/>
              <a:gdLst/>
              <a:ahLst/>
              <a:cxnLst/>
              <a:rect l="l" t="t" r="r" b="b"/>
              <a:pathLst>
                <a:path w="914400" h="1993674">
                  <a:moveTo>
                    <a:pt x="0" y="0"/>
                  </a:moveTo>
                  <a:lnTo>
                    <a:pt x="914400" y="475150"/>
                  </a:lnTo>
                  <a:lnTo>
                    <a:pt x="914400" y="1520010"/>
                  </a:lnTo>
                  <a:lnTo>
                    <a:pt x="913311" y="1520010"/>
                  </a:lnTo>
                  <a:lnTo>
                    <a:pt x="913711" y="1547474"/>
                  </a:lnTo>
                  <a:cubicBezTo>
                    <a:pt x="905525" y="1700708"/>
                    <a:pt x="825358" y="1842044"/>
                    <a:pt x="696499" y="1923813"/>
                  </a:cubicBezTo>
                  <a:cubicBezTo>
                    <a:pt x="549233" y="2017263"/>
                    <a:pt x="363544" y="2016939"/>
                    <a:pt x="216584" y="1922974"/>
                  </a:cubicBezTo>
                  <a:cubicBezTo>
                    <a:pt x="87994" y="1840756"/>
                    <a:pt x="8290" y="1699140"/>
                    <a:pt x="605" y="1545879"/>
                  </a:cubicBezTo>
                  <a:lnTo>
                    <a:pt x="1067" y="1520010"/>
                  </a:lnTo>
                  <a:lnTo>
                    <a:pt x="0" y="1520010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207"/>
            <p:cNvSpPr/>
            <p:nvPr/>
          </p:nvSpPr>
          <p:spPr>
            <a:xfrm>
              <a:off x="10444370" y="3846731"/>
              <a:ext cx="320656" cy="83769"/>
            </a:xfrm>
            <a:custGeom>
              <a:avLst/>
              <a:gdLst/>
              <a:ahLst/>
              <a:cxnLst/>
              <a:rect l="l" t="t" r="r" b="b"/>
              <a:pathLst>
                <a:path w="1301100" h="191717">
                  <a:moveTo>
                    <a:pt x="161902" y="0"/>
                  </a:moveTo>
                  <a:lnTo>
                    <a:pt x="1301100" y="0"/>
                  </a:lnTo>
                  <a:lnTo>
                    <a:pt x="1301100" y="191717"/>
                  </a:lnTo>
                  <a:lnTo>
                    <a:pt x="0" y="191717"/>
                  </a:lnTo>
                  <a:lnTo>
                    <a:pt x="6256" y="144877"/>
                  </a:lnTo>
                  <a:cubicBezTo>
                    <a:pt x="26847" y="75409"/>
                    <a:pt x="71997" y="22388"/>
                    <a:pt x="127590" y="5563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08"/>
            <p:cNvSpPr/>
            <p:nvPr/>
          </p:nvSpPr>
          <p:spPr>
            <a:xfrm>
              <a:off x="10444370" y="3890128"/>
              <a:ext cx="92953" cy="428794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ight Triangle 215"/>
            <p:cNvSpPr>
              <a:spLocks noChangeAspect="1"/>
            </p:cNvSpPr>
            <p:nvPr/>
          </p:nvSpPr>
          <p:spPr>
            <a:xfrm rot="20573055">
              <a:off x="10772396" y="3817920"/>
              <a:ext cx="45719" cy="138086"/>
            </a:xfrm>
            <a:prstGeom prst="rtTriangle">
              <a:avLst/>
            </a:prstGeom>
            <a:solidFill>
              <a:srgbClr val="DCE6F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/>
            <p:nvPr/>
          </p:nvCxnSpPr>
          <p:spPr>
            <a:xfrm flipH="1" flipV="1">
              <a:off x="10700141" y="3772597"/>
              <a:ext cx="299070" cy="30228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ectangle 217"/>
            <p:cNvSpPr/>
            <p:nvPr/>
          </p:nvSpPr>
          <p:spPr>
            <a:xfrm rot="20573055">
              <a:off x="10770892" y="404657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 rot="20573055">
              <a:off x="10955084" y="410392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 rot="20573055">
              <a:off x="10875745" y="414087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 rot="20573055">
              <a:off x="10954102" y="421299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 rot="20573055">
              <a:off x="10860632" y="403702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 rot="20573055">
              <a:off x="10765587" y="3940342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 rot="20573055">
              <a:off x="10666948" y="3966690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 rot="20573055">
              <a:off x="10675904" y="3872214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0467184" y="3891800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0466753" y="411292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 rot="20573055">
              <a:off x="10579076" y="388384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 rot="20573055">
              <a:off x="11022039" y="4191831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34156" y="4704602"/>
            <a:ext cx="706555" cy="1209975"/>
            <a:chOff x="92775" y="5266894"/>
            <a:chExt cx="849445" cy="1479296"/>
          </a:xfrm>
        </p:grpSpPr>
        <p:grpSp>
          <p:nvGrpSpPr>
            <p:cNvPr id="231" name="Group 230"/>
            <p:cNvGrpSpPr/>
            <p:nvPr/>
          </p:nvGrpSpPr>
          <p:grpSpPr>
            <a:xfrm>
              <a:off x="92775" y="5266894"/>
              <a:ext cx="849445" cy="1479296"/>
              <a:chOff x="-22775321" y="13881374"/>
              <a:chExt cx="3584372" cy="5173171"/>
            </a:xfrm>
          </p:grpSpPr>
          <p:sp>
            <p:nvSpPr>
              <p:cNvPr id="241" name="Rectangle 2"/>
              <p:cNvSpPr/>
              <p:nvPr/>
            </p:nvSpPr>
            <p:spPr>
              <a:xfrm flipH="1">
                <a:off x="-22421544" y="14282341"/>
                <a:ext cx="3109503" cy="4772204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011665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1553159"/>
                    </a:lnTo>
                    <a:lnTo>
                      <a:pt x="913311" y="1553159"/>
                    </a:lnTo>
                    <a:lnTo>
                      <a:pt x="913711" y="1579744"/>
                    </a:lnTo>
                    <a:cubicBezTo>
                      <a:pt x="905525" y="1728074"/>
                      <a:pt x="825358" y="1864887"/>
                      <a:pt x="696499" y="1944039"/>
                    </a:cubicBezTo>
                    <a:cubicBezTo>
                      <a:pt x="549233" y="2034499"/>
                      <a:pt x="363544" y="2034185"/>
                      <a:pt x="216584" y="1943227"/>
                    </a:cubicBezTo>
                    <a:cubicBezTo>
                      <a:pt x="87994" y="1863640"/>
                      <a:pt x="8290" y="1726557"/>
                      <a:pt x="605" y="1578200"/>
                    </a:cubicBezTo>
                    <a:lnTo>
                      <a:pt x="1067" y="1553159"/>
                    </a:lnTo>
                    <a:lnTo>
                      <a:pt x="0" y="1553159"/>
                    </a:lnTo>
                    <a:close/>
                  </a:path>
                </a:pathLst>
              </a:custGeom>
              <a:solidFill>
                <a:srgbClr val="DCE6F2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6200000" flipH="1">
                <a:off x="-21218852" y="12324905"/>
                <a:ext cx="471433" cy="3584372"/>
              </a:xfrm>
              <a:prstGeom prst="rect">
                <a:avLst/>
              </a:prstGeom>
              <a:solidFill>
                <a:srgbClr val="FFFFFF"/>
              </a:solidFill>
              <a:ln w="1270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-20309542" y="15543397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-21714324" y="18112717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-20235176" y="17049429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46" name="Straight Connector 245"/>
              <p:cNvCxnSpPr/>
              <p:nvPr/>
            </p:nvCxnSpPr>
            <p:spPr>
              <a:xfrm flipV="1">
                <a:off x="-22421718" y="13989062"/>
                <a:ext cx="175" cy="1082623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V="1">
                <a:off x="-19312218" y="14014337"/>
                <a:ext cx="182" cy="10573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247"/>
              <p:cNvSpPr/>
              <p:nvPr/>
            </p:nvSpPr>
            <p:spPr>
              <a:xfrm rot="16200000">
                <a:off x="-20360369" y="14491247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-22173396" y="15330822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-21316188" y="16414114"/>
                <a:ext cx="839542" cy="92431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 rot="3274561">
                <a:off x="-20767433" y="17731519"/>
                <a:ext cx="753821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-22246558" y="16458952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-22216524" y="14476823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-21279812" y="14478048"/>
                <a:ext cx="558146" cy="594855"/>
              </a:xfrm>
              <a:prstGeom prst="ellipse">
                <a:avLst/>
              </a:prstGeom>
              <a:solidFill>
                <a:schemeClr val="accent2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>
              <a:xfrm rot="3274561">
                <a:off x="-22110133" y="17133127"/>
                <a:ext cx="753818" cy="1029426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 rot="2446946">
                <a:off x="-21107710" y="15255599"/>
                <a:ext cx="558146" cy="594855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 rot="5697703">
                <a:off x="-20110142" y="16270851"/>
                <a:ext cx="501157" cy="6625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32" name="Rectangle 231"/>
            <p:cNvSpPr/>
            <p:nvPr/>
          </p:nvSpPr>
          <p:spPr>
            <a:xfrm>
              <a:off x="387767" y="5593534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7390" y="5871488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34619" y="5941795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49796" y="613765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809036" y="638663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56402" y="6485917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19869" y="664314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07773" y="5432049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28381" y="6323286"/>
              <a:ext cx="37182" cy="67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Down Arrow 257"/>
          <p:cNvSpPr>
            <a:spLocks/>
          </p:cNvSpPr>
          <p:nvPr/>
        </p:nvSpPr>
        <p:spPr>
          <a:xfrm flipH="1">
            <a:off x="383730" y="4474860"/>
            <a:ext cx="231449" cy="242674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Down Arrow 258"/>
          <p:cNvSpPr>
            <a:spLocks/>
          </p:cNvSpPr>
          <p:nvPr/>
        </p:nvSpPr>
        <p:spPr>
          <a:xfrm flipH="1">
            <a:off x="378770" y="601886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Down Arrow 259"/>
          <p:cNvSpPr>
            <a:spLocks/>
          </p:cNvSpPr>
          <p:nvPr/>
        </p:nvSpPr>
        <p:spPr>
          <a:xfrm flipH="1">
            <a:off x="376290" y="626420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Down Arrow 260"/>
          <p:cNvSpPr>
            <a:spLocks/>
          </p:cNvSpPr>
          <p:nvPr/>
        </p:nvSpPr>
        <p:spPr>
          <a:xfrm flipH="1">
            <a:off x="373810" y="6525033"/>
            <a:ext cx="231449" cy="187805"/>
          </a:xfrm>
          <a:prstGeom prst="downArrow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Measuring response to environment changes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27322" y="1492594"/>
            <a:ext cx="3278486" cy="5157216"/>
            <a:chOff x="3127322" y="1492594"/>
            <a:chExt cx="3278486" cy="5157216"/>
          </a:xfrm>
        </p:grpSpPr>
        <p:sp>
          <p:nvSpPr>
            <p:cNvPr id="141" name="TextBox 140"/>
            <p:cNvSpPr txBox="1"/>
            <p:nvPr/>
          </p:nvSpPr>
          <p:spPr>
            <a:xfrm rot="16200000">
              <a:off x="3857355" y="6309248"/>
              <a:ext cx="92689" cy="246221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 rot="16200000">
              <a:off x="3894555" y="5687338"/>
              <a:ext cx="18288" cy="246221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 rot="16200000">
              <a:off x="3891364" y="4094046"/>
              <a:ext cx="24670" cy="246221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3709279" y="1745791"/>
              <a:ext cx="388841" cy="246221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 rot="16200000">
              <a:off x="3633890" y="2593675"/>
              <a:ext cx="539619" cy="182880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273809" y="1714522"/>
              <a:ext cx="583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03941" y="2502503"/>
              <a:ext cx="6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233747" y="4038929"/>
              <a:ext cx="6236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6500"/>
                  </a:solidFill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127322" y="5650575"/>
              <a:ext cx="730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6500"/>
                  </a:solidFill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193947" y="6260575"/>
              <a:ext cx="663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Bcl-w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 rot="16200000">
              <a:off x="5332466" y="3484844"/>
              <a:ext cx="179974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 rot="16200000">
              <a:off x="5358949" y="3091207"/>
              <a:ext cx="129522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 rot="16200000">
              <a:off x="5294954" y="2662847"/>
              <a:ext cx="251392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 rot="16200000">
              <a:off x="5354854" y="2248595"/>
              <a:ext cx="131595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 rot="16200000">
              <a:off x="5312774" y="1753949"/>
              <a:ext cx="215756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498414" y="1715125"/>
              <a:ext cx="717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499314" y="2206191"/>
              <a:ext cx="892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FECM04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500215" y="2622039"/>
              <a:ext cx="757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500932" y="3054580"/>
              <a:ext cx="88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BCDP01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502734" y="3449313"/>
              <a:ext cx="90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BECM04</a:t>
              </a:r>
            </a:p>
            <a:p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 rot="16200000">
              <a:off x="5413393" y="5375812"/>
              <a:ext cx="21015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 rot="16200000">
              <a:off x="5411450" y="4274964"/>
              <a:ext cx="18408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500216" y="4224775"/>
              <a:ext cx="737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500932" y="5321162"/>
              <a:ext cx="86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16200000">
              <a:off x="5364637" y="6173286"/>
              <a:ext cx="118526" cy="246221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500932" y="6122161"/>
              <a:ext cx="88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XCDP07</a:t>
              </a:r>
            </a:p>
          </p:txBody>
        </p:sp>
        <p:pic>
          <p:nvPicPr>
            <p:cNvPr id="167" name="Picture 166" descr="sankeymatic_2400x2400 (23).png"/>
            <p:cNvPicPr>
              <a:picLocks/>
            </p:cNvPicPr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0"/>
            <a:stretch/>
          </p:blipFill>
          <p:spPr>
            <a:xfrm>
              <a:off x="3971096" y="1492594"/>
              <a:ext cx="1344168" cy="5157216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3666006" y="1121876"/>
            <a:ext cx="194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/>
              <a:t>100 μM Bad.BH3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-6756" y="1463888"/>
            <a:ext cx="3178113" cy="5267610"/>
            <a:chOff x="-110118" y="1463888"/>
            <a:chExt cx="3178113" cy="5267610"/>
          </a:xfrm>
        </p:grpSpPr>
        <p:sp>
          <p:nvSpPr>
            <p:cNvPr id="103" name="TextBox 102"/>
            <p:cNvSpPr txBox="1"/>
            <p:nvPr/>
          </p:nvSpPr>
          <p:spPr>
            <a:xfrm rot="16200000">
              <a:off x="528943" y="6434153"/>
              <a:ext cx="216095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348947" y="5824189"/>
              <a:ext cx="576086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 rot="16200000">
              <a:off x="-465229" y="4198148"/>
              <a:ext cx="2204508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 rot="16200000">
              <a:off x="338701" y="1781964"/>
              <a:ext cx="593301" cy="169277"/>
            </a:xfrm>
            <a:prstGeom prst="rect">
              <a:avLst/>
            </a:prstGeom>
            <a:solidFill>
              <a:schemeClr val="accent2">
                <a:alpha val="87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 rot="16200000">
              <a:off x="361438" y="2595658"/>
              <a:ext cx="551170" cy="176570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372" y="1689267"/>
              <a:ext cx="583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Bfl-1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-33498" y="2499850"/>
              <a:ext cx="6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Bcl-B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-2020" y="4080012"/>
              <a:ext cx="6236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6500"/>
                  </a:solidFill>
                  <a:latin typeface="Arial"/>
                  <a:cs typeface="Arial"/>
                </a:rPr>
                <a:t>Bcl-2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-110118" y="5739590"/>
              <a:ext cx="730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6500"/>
                  </a:solidFill>
                  <a:latin typeface="Arial"/>
                  <a:cs typeface="Arial"/>
                </a:rPr>
                <a:t>Bcl-xL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-43494" y="6345169"/>
              <a:ext cx="663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B3B402"/>
                  </a:solidFill>
                  <a:latin typeface="Arial"/>
                  <a:cs typeface="Arial"/>
                </a:rPr>
                <a:t>Bcl-w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 rot="16200000">
              <a:off x="2043381" y="3480168"/>
              <a:ext cx="174487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 rot="16200000">
              <a:off x="1964902" y="3097589"/>
              <a:ext cx="329167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 rot="16200000">
              <a:off x="1981768" y="2642137"/>
              <a:ext cx="293935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 rot="16200000">
              <a:off x="1983345" y="2219240"/>
              <a:ext cx="290782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895475" y="1718693"/>
              <a:ext cx="466522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60394" y="1648661"/>
              <a:ext cx="717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αBFL1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161337" y="2139654"/>
              <a:ext cx="892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FECM04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62281" y="2557687"/>
              <a:ext cx="757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αBCLB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63033" y="3023413"/>
              <a:ext cx="88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BCDP01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64921" y="3402497"/>
              <a:ext cx="9030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BECM04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 rot="16200000">
              <a:off x="1768437" y="5429164"/>
              <a:ext cx="720598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 rot="16200000">
              <a:off x="1506725" y="4318910"/>
              <a:ext cx="1244021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162282" y="4210872"/>
              <a:ext cx="737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αBCL2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2163033" y="5331224"/>
              <a:ext cx="86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2CDP06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 rot="16200000">
              <a:off x="1813850" y="6228496"/>
              <a:ext cx="629772" cy="169277"/>
            </a:xfrm>
            <a:prstGeom prst="rect">
              <a:avLst/>
            </a:prstGeom>
            <a:solidFill>
              <a:srgbClr val="7397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163033" y="6139895"/>
              <a:ext cx="88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/>
                  <a:cs typeface="Arial"/>
                </a:rPr>
                <a:t>XCDP07</a:t>
              </a:r>
            </a:p>
          </p:txBody>
        </p:sp>
        <p:pic>
          <p:nvPicPr>
            <p:cNvPr id="185" name="Picture 184" descr="sankeymatic_2400x2400 (21).png"/>
            <p:cNvPicPr>
              <a:picLocks/>
            </p:cNvPicPr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11934" y="1463888"/>
              <a:ext cx="1344373" cy="5267610"/>
            </a:xfrm>
            <a:prstGeom prst="rect">
              <a:avLst/>
            </a:prstGeom>
          </p:spPr>
        </p:pic>
      </p:grpSp>
      <p:sp>
        <p:nvSpPr>
          <p:cNvPr id="186" name="TextBox 185"/>
          <p:cNvSpPr txBox="1"/>
          <p:nvPr/>
        </p:nvSpPr>
        <p:spPr>
          <a:xfrm>
            <a:off x="643325" y="1121876"/>
            <a:ext cx="16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u="sng" dirty="0"/>
              <a:t>0 μM Bad.BH3</a:t>
            </a:r>
          </a:p>
        </p:txBody>
      </p:sp>
      <p:graphicFrame>
        <p:nvGraphicFramePr>
          <p:cNvPr id="214" name="Chart 213"/>
          <p:cNvGraphicFramePr>
            <a:graphicFrameLocks/>
          </p:cNvGraphicFramePr>
          <p:nvPr>
            <p:extLst/>
          </p:nvPr>
        </p:nvGraphicFramePr>
        <p:xfrm>
          <a:off x="6383494" y="2609106"/>
          <a:ext cx="2830647" cy="308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5" name="TextBox 214"/>
          <p:cNvSpPr txBox="1"/>
          <p:nvPr/>
        </p:nvSpPr>
        <p:spPr>
          <a:xfrm rot="16200000">
            <a:off x="5444196" y="3765298"/>
            <a:ext cx="24913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Interaction strength (au)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6862140" y="2255714"/>
            <a:ext cx="23309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Binding to </a:t>
            </a:r>
          </a:p>
          <a:p>
            <a:pPr algn="ctr"/>
            <a:r>
              <a:rPr lang="en-US" sz="1600" dirty="0">
                <a:latin typeface="Arial"/>
                <a:cs typeface="Arial"/>
              </a:rPr>
              <a:t>Bad.BH3 (            )</a:t>
            </a:r>
          </a:p>
        </p:txBody>
      </p:sp>
      <p:sp>
        <p:nvSpPr>
          <p:cNvPr id="217" name="Oval 395"/>
          <p:cNvSpPr/>
          <p:nvPr/>
        </p:nvSpPr>
        <p:spPr>
          <a:xfrm rot="16200000">
            <a:off x="8406132" y="2462342"/>
            <a:ext cx="106199" cy="437035"/>
          </a:xfrm>
          <a:custGeom>
            <a:avLst/>
            <a:gdLst/>
            <a:ahLst/>
            <a:cxnLst/>
            <a:rect l="l" t="t" r="r" b="b"/>
            <a:pathLst>
              <a:path w="71190" h="161103">
                <a:moveTo>
                  <a:pt x="0" y="0"/>
                </a:moveTo>
                <a:lnTo>
                  <a:pt x="71190" y="0"/>
                </a:lnTo>
                <a:lnTo>
                  <a:pt x="71190" y="161103"/>
                </a:lnTo>
                <a:lnTo>
                  <a:pt x="0" y="161103"/>
                </a:lnTo>
                <a:close/>
              </a:path>
            </a:pathLst>
          </a:custGeom>
          <a:solidFill>
            <a:srgbClr val="FF0000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 rot="16200000">
            <a:off x="6846620" y="5223945"/>
            <a:ext cx="6121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Bfl-1</a:t>
            </a:r>
          </a:p>
        </p:txBody>
      </p:sp>
      <p:sp>
        <p:nvSpPr>
          <p:cNvPr id="219" name="TextBox 218"/>
          <p:cNvSpPr txBox="1"/>
          <p:nvPr/>
        </p:nvSpPr>
        <p:spPr>
          <a:xfrm rot="16200000">
            <a:off x="7227592" y="5242367"/>
            <a:ext cx="686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Bcl-B</a:t>
            </a:r>
          </a:p>
        </p:txBody>
      </p:sp>
      <p:sp>
        <p:nvSpPr>
          <p:cNvPr id="220" name="TextBox 219"/>
          <p:cNvSpPr txBox="1"/>
          <p:nvPr/>
        </p:nvSpPr>
        <p:spPr>
          <a:xfrm rot="16200000">
            <a:off x="8477444" y="5221958"/>
            <a:ext cx="6976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B402"/>
                </a:solidFill>
                <a:latin typeface="Arial"/>
                <a:cs typeface="Arial"/>
              </a:rPr>
              <a:t>Bcl-w</a:t>
            </a:r>
          </a:p>
        </p:txBody>
      </p:sp>
      <p:sp>
        <p:nvSpPr>
          <p:cNvPr id="221" name="TextBox 220"/>
          <p:cNvSpPr txBox="1"/>
          <p:nvPr/>
        </p:nvSpPr>
        <p:spPr>
          <a:xfrm rot="16200000">
            <a:off x="8023351" y="5213303"/>
            <a:ext cx="76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6500"/>
                </a:solidFill>
                <a:latin typeface="Arial"/>
                <a:cs typeface="Arial"/>
              </a:rPr>
              <a:t>Bcl-xL</a:t>
            </a:r>
          </a:p>
        </p:txBody>
      </p:sp>
      <p:sp>
        <p:nvSpPr>
          <p:cNvPr id="222" name="TextBox 221"/>
          <p:cNvSpPr txBox="1"/>
          <p:nvPr/>
        </p:nvSpPr>
        <p:spPr>
          <a:xfrm rot="16200000">
            <a:off x="7661962" y="5251517"/>
            <a:ext cx="655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6500"/>
                </a:solidFill>
                <a:latin typeface="Arial"/>
                <a:cs typeface="Arial"/>
              </a:rPr>
              <a:t>Bcl-2</a:t>
            </a:r>
          </a:p>
        </p:txBody>
      </p:sp>
    </p:spTree>
    <p:extLst>
      <p:ext uri="{BB962C8B-B14F-4D97-AF65-F5344CB8AC3E}">
        <p14:creationId xmlns:p14="http://schemas.microsoft.com/office/powerpoint/2010/main" val="21272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 Screening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AB91DE3-83FE-C34A-BD15-19EBFA651FA0}"/>
              </a:ext>
            </a:extLst>
          </p:cNvPr>
          <p:cNvGrpSpPr>
            <a:grpSpLocks noChangeAspect="1"/>
          </p:cNvGrpSpPr>
          <p:nvPr/>
        </p:nvGrpSpPr>
        <p:grpSpPr>
          <a:xfrm>
            <a:off x="74025" y="1832328"/>
            <a:ext cx="3116968" cy="2569305"/>
            <a:chOff x="535617" y="942195"/>
            <a:chExt cx="3893188" cy="3209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C2FB700-4914-E848-8D55-331652E06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5617" y="942195"/>
              <a:ext cx="3893188" cy="3209140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9BCA31C3-9F32-4F45-A948-D11C8F0A429C}"/>
                </a:ext>
              </a:extLst>
            </p:cNvPr>
            <p:cNvSpPr/>
            <p:nvPr/>
          </p:nvSpPr>
          <p:spPr>
            <a:xfrm>
              <a:off x="1705555" y="2170476"/>
              <a:ext cx="564283" cy="936709"/>
            </a:xfrm>
            <a:custGeom>
              <a:avLst/>
              <a:gdLst>
                <a:gd name="connsiteX0" fmla="*/ 788276 w 788276"/>
                <a:gd name="connsiteY0" fmla="*/ 804041 h 1308538"/>
                <a:gd name="connsiteX1" fmla="*/ 756745 w 788276"/>
                <a:gd name="connsiteY1" fmla="*/ 315310 h 1308538"/>
                <a:gd name="connsiteX2" fmla="*/ 520262 w 788276"/>
                <a:gd name="connsiteY2" fmla="*/ 0 h 1308538"/>
                <a:gd name="connsiteX3" fmla="*/ 0 w 788276"/>
                <a:gd name="connsiteY3" fmla="*/ 583324 h 1308538"/>
                <a:gd name="connsiteX4" fmla="*/ 409904 w 788276"/>
                <a:gd name="connsiteY4" fmla="*/ 1308538 h 1308538"/>
                <a:gd name="connsiteX5" fmla="*/ 788276 w 788276"/>
                <a:gd name="connsiteY5" fmla="*/ 804041 h 130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76" h="1308538">
                  <a:moveTo>
                    <a:pt x="788276" y="804041"/>
                  </a:moveTo>
                  <a:lnTo>
                    <a:pt x="756745" y="315310"/>
                  </a:lnTo>
                  <a:lnTo>
                    <a:pt x="520262" y="0"/>
                  </a:lnTo>
                  <a:lnTo>
                    <a:pt x="0" y="583324"/>
                  </a:lnTo>
                  <a:lnTo>
                    <a:pt x="409904" y="1308538"/>
                  </a:lnTo>
                  <a:lnTo>
                    <a:pt x="788276" y="80404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139C544F-2136-2845-98B7-FBF061FA9B6A}"/>
                </a:ext>
              </a:extLst>
            </p:cNvPr>
            <p:cNvSpPr/>
            <p:nvPr/>
          </p:nvSpPr>
          <p:spPr>
            <a:xfrm>
              <a:off x="1629581" y="2755185"/>
              <a:ext cx="1373982" cy="1317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A75A339-F31A-E44A-BE2F-B6AA3148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7795" y="2803658"/>
              <a:ext cx="1230511" cy="125584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FE45766-CA9C-7E44-9C8C-F6D040C378D5}"/>
                </a:ext>
              </a:extLst>
            </p:cNvPr>
            <p:cNvGrpSpPr/>
            <p:nvPr/>
          </p:nvGrpSpPr>
          <p:grpSpPr>
            <a:xfrm>
              <a:off x="2334175" y="1499782"/>
              <a:ext cx="329688" cy="234049"/>
              <a:chOff x="3276417" y="2225675"/>
              <a:chExt cx="460558" cy="32695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xmlns="" id="{5EE16142-6320-8845-ABF4-E0B570A0CF54}"/>
                  </a:ext>
                </a:extLst>
              </p:cNvPr>
              <p:cNvGrpSpPr/>
              <p:nvPr/>
            </p:nvGrpSpPr>
            <p:grpSpPr>
              <a:xfrm rot="1174934">
                <a:off x="3276417" y="2366663"/>
                <a:ext cx="333164" cy="185968"/>
                <a:chOff x="3245850" y="2355009"/>
                <a:chExt cx="333164" cy="185968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xmlns="" id="{A3312088-6F3C-D943-9189-E8D39E294A7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488923">
                  <a:off x="3290745" y="2357754"/>
                  <a:ext cx="266678" cy="134436"/>
                  <a:chOff x="9376298" y="4377303"/>
                  <a:chExt cx="750429" cy="378303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xmlns="" id="{B8D97C5B-AA9B-1747-AC1D-196D0E5AEB85}"/>
                      </a:ext>
                    </a:extLst>
                  </p:cNvPr>
                  <p:cNvGrpSpPr/>
                  <p:nvPr/>
                </p:nvGrpSpPr>
                <p:grpSpPr>
                  <a:xfrm>
                    <a:off x="9699198" y="4378722"/>
                    <a:ext cx="427529" cy="376884"/>
                    <a:chOff x="6063341" y="1896662"/>
                    <a:chExt cx="391355" cy="337037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xmlns="" id="{F9BFE133-4580-D44E-B9B5-A752AEEA46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5976" y="1896667"/>
                      <a:ext cx="358720" cy="337032"/>
                      <a:chOff x="6225918" y="6298081"/>
                      <a:chExt cx="320358" cy="288616"/>
                    </a:xfrm>
                  </p:grpSpPr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xmlns="" id="{873B4542-E1F9-AE42-AC0D-3A4B5B26A8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0944" y="6298081"/>
                        <a:ext cx="245332" cy="288608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29A9E1"/>
                          </a:gs>
                          <a:gs pos="100000">
                            <a:srgbClr val="ADD6E1"/>
                          </a:gs>
                        </a:gsLst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xmlns="" id="{398ED458-17B8-334E-9D08-C7DD43E4A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5918" y="6298089"/>
                        <a:ext cx="200700" cy="28860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29A9E1"/>
                          </a:gs>
                          <a:gs pos="100000">
                            <a:srgbClr val="ADD6E1"/>
                          </a:gs>
                        </a:gsLst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xmlns="" id="{2C183104-F69B-9541-A250-BC624727A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3341" y="1896662"/>
                      <a:ext cx="65288" cy="33702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xmlns="" id="{105BAFCC-0036-F94F-8C78-C16B8FDC983D}"/>
                      </a:ext>
                    </a:extLst>
                  </p:cNvPr>
                  <p:cNvGrpSpPr/>
                  <p:nvPr/>
                </p:nvGrpSpPr>
                <p:grpSpPr>
                  <a:xfrm>
                    <a:off x="9376298" y="4377303"/>
                    <a:ext cx="422349" cy="378286"/>
                    <a:chOff x="5529766" y="5849589"/>
                    <a:chExt cx="345267" cy="289694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xmlns="" id="{B78D5BA2-4F73-5E42-8C52-74AF87208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9766" y="5849589"/>
                      <a:ext cx="245332" cy="288608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E82429"/>
                        </a:gs>
                        <a:gs pos="100000">
                          <a:srgbClr val="FF8787"/>
                        </a:gs>
                      </a:gsLst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xmlns="" id="{0C5731A7-76C4-6F44-B63D-C7DA0F117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813" y="5849598"/>
                      <a:ext cx="85220" cy="288608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E82429"/>
                        </a:gs>
                        <a:gs pos="100000">
                          <a:srgbClr val="FF8787"/>
                        </a:gs>
                      </a:gsLst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xmlns="" id="{2E9C80D0-F494-9D46-995E-3D56CC085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2618" y="5850675"/>
                      <a:ext cx="187202" cy="288608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E82429"/>
                        </a:gs>
                        <a:gs pos="100000">
                          <a:srgbClr val="FF8787"/>
                        </a:gs>
                      </a:gsLst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E0536ED9-9DF6-0D41-8185-970B9B8B831E}"/>
                    </a:ext>
                  </a:extLst>
                </p:cNvPr>
                <p:cNvSpPr/>
                <p:nvPr/>
              </p:nvSpPr>
              <p:spPr>
                <a:xfrm rot="1466185">
                  <a:off x="3245850" y="2355009"/>
                  <a:ext cx="333164" cy="185968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2040B313-6C0E-344A-8082-07702A8269F7}"/>
                  </a:ext>
                </a:extLst>
              </p:cNvPr>
              <p:cNvSpPr/>
              <p:nvPr/>
            </p:nvSpPr>
            <p:spPr>
              <a:xfrm>
                <a:off x="3482975" y="2225675"/>
                <a:ext cx="254000" cy="292100"/>
              </a:xfrm>
              <a:custGeom>
                <a:avLst/>
                <a:gdLst>
                  <a:gd name="connsiteX0" fmla="*/ 152400 w 254000"/>
                  <a:gd name="connsiteY0" fmla="*/ 0 h 292100"/>
                  <a:gd name="connsiteX1" fmla="*/ 254000 w 254000"/>
                  <a:gd name="connsiteY1" fmla="*/ 120650 h 292100"/>
                  <a:gd name="connsiteX2" fmla="*/ 206375 w 254000"/>
                  <a:gd name="connsiteY2" fmla="*/ 174625 h 292100"/>
                  <a:gd name="connsiteX3" fmla="*/ 161925 w 254000"/>
                  <a:gd name="connsiteY3" fmla="*/ 234950 h 292100"/>
                  <a:gd name="connsiteX4" fmla="*/ 127000 w 254000"/>
                  <a:gd name="connsiteY4" fmla="*/ 273050 h 292100"/>
                  <a:gd name="connsiteX5" fmla="*/ 85725 w 254000"/>
                  <a:gd name="connsiteY5" fmla="*/ 292100 h 292100"/>
                  <a:gd name="connsiteX6" fmla="*/ 31750 w 254000"/>
                  <a:gd name="connsiteY6" fmla="*/ 292100 h 292100"/>
                  <a:gd name="connsiteX7" fmla="*/ 3175 w 254000"/>
                  <a:gd name="connsiteY7" fmla="*/ 257175 h 292100"/>
                  <a:gd name="connsiteX8" fmla="*/ 0 w 254000"/>
                  <a:gd name="connsiteY8" fmla="*/ 212725 h 292100"/>
                  <a:gd name="connsiteX9" fmla="*/ 9525 w 254000"/>
                  <a:gd name="connsiteY9" fmla="*/ 165100 h 292100"/>
                  <a:gd name="connsiteX10" fmla="*/ 3158 w 254000"/>
                  <a:gd name="connsiteY10" fmla="*/ 167416 h 292100"/>
                  <a:gd name="connsiteX11" fmla="*/ 6350 w 254000"/>
                  <a:gd name="connsiteY11" fmla="*/ 158750 h 292100"/>
                  <a:gd name="connsiteX12" fmla="*/ 28575 w 254000"/>
                  <a:gd name="connsiteY12" fmla="*/ 120650 h 292100"/>
                  <a:gd name="connsiteX13" fmla="*/ 35368 w 254000"/>
                  <a:gd name="connsiteY13" fmla="*/ 112159 h 292100"/>
                  <a:gd name="connsiteX14" fmla="*/ 34925 w 254000"/>
                  <a:gd name="connsiteY14" fmla="*/ 117475 h 292100"/>
                  <a:gd name="connsiteX15" fmla="*/ 82550 w 254000"/>
                  <a:gd name="connsiteY15" fmla="*/ 79375 h 292100"/>
                  <a:gd name="connsiteX16" fmla="*/ 123825 w 254000"/>
                  <a:gd name="connsiteY16" fmla="*/ 34925 h 29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000" h="292100">
                    <a:moveTo>
                      <a:pt x="152400" y="0"/>
                    </a:moveTo>
                    <a:lnTo>
                      <a:pt x="254000" y="120650"/>
                    </a:lnTo>
                    <a:lnTo>
                      <a:pt x="206375" y="174625"/>
                    </a:lnTo>
                    <a:lnTo>
                      <a:pt x="161925" y="234950"/>
                    </a:lnTo>
                    <a:lnTo>
                      <a:pt x="127000" y="273050"/>
                    </a:lnTo>
                    <a:lnTo>
                      <a:pt x="85725" y="292100"/>
                    </a:lnTo>
                    <a:lnTo>
                      <a:pt x="31750" y="292100"/>
                    </a:lnTo>
                    <a:lnTo>
                      <a:pt x="3175" y="257175"/>
                    </a:lnTo>
                    <a:lnTo>
                      <a:pt x="0" y="212725"/>
                    </a:lnTo>
                    <a:lnTo>
                      <a:pt x="9525" y="165100"/>
                    </a:lnTo>
                    <a:lnTo>
                      <a:pt x="3158" y="167416"/>
                    </a:lnTo>
                    <a:lnTo>
                      <a:pt x="6350" y="158750"/>
                    </a:lnTo>
                    <a:lnTo>
                      <a:pt x="28575" y="120650"/>
                    </a:lnTo>
                    <a:lnTo>
                      <a:pt x="35368" y="112159"/>
                    </a:lnTo>
                    <a:lnTo>
                      <a:pt x="34925" y="117475"/>
                    </a:lnTo>
                    <a:lnTo>
                      <a:pt x="82550" y="79375"/>
                    </a:lnTo>
                    <a:lnTo>
                      <a:pt x="123825" y="34925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96CCDDE0-F616-E246-B5C6-760D817C2FB4}"/>
                </a:ext>
              </a:extLst>
            </p:cNvPr>
            <p:cNvGrpSpPr/>
            <p:nvPr/>
          </p:nvGrpSpPr>
          <p:grpSpPr>
            <a:xfrm>
              <a:off x="2007461" y="2888425"/>
              <a:ext cx="630924" cy="527876"/>
              <a:chOff x="2584013" y="1149141"/>
              <a:chExt cx="881371" cy="737418"/>
            </a:xfrm>
          </p:grpSpPr>
          <p:sp>
            <p:nvSpPr>
              <p:cNvPr id="21" name="Oval 395">
                <a:extLst>
                  <a:ext uri="{FF2B5EF4-FFF2-40B4-BE49-F238E27FC236}">
                    <a16:creationId xmlns:a16="http://schemas.microsoft.com/office/drawing/2014/main" xmlns="" id="{B6C788DC-494E-F24D-A928-35F619CC2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0821" y="1599183"/>
                <a:ext cx="187162" cy="287376"/>
              </a:xfrm>
              <a:custGeom>
                <a:avLst/>
                <a:gdLst/>
                <a:ahLst/>
                <a:cxnLst/>
                <a:rect l="l" t="t" r="r" b="b"/>
                <a:pathLst>
                  <a:path w="239238" h="415880">
                    <a:moveTo>
                      <a:pt x="239227" y="0"/>
                    </a:moveTo>
                    <a:lnTo>
                      <a:pt x="239227" y="51771"/>
                    </a:lnTo>
                    <a:lnTo>
                      <a:pt x="239238" y="51771"/>
                    </a:lnTo>
                    <a:lnTo>
                      <a:pt x="239238" y="368288"/>
                    </a:lnTo>
                    <a:lnTo>
                      <a:pt x="239227" y="368288"/>
                    </a:lnTo>
                    <a:lnTo>
                      <a:pt x="239227" y="415880"/>
                    </a:lnTo>
                    <a:lnTo>
                      <a:pt x="0" y="207940"/>
                    </a:lnTo>
                    <a:close/>
                  </a:path>
                </a:pathLst>
              </a:custGeom>
              <a:solidFill>
                <a:srgbClr val="E82428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870382FE-7C3F-4C4A-B8D5-C5A3267205F0}"/>
                  </a:ext>
                </a:extLst>
              </p:cNvPr>
              <p:cNvGrpSpPr/>
              <p:nvPr/>
            </p:nvGrpSpPr>
            <p:grpSpPr>
              <a:xfrm>
                <a:off x="2584013" y="1149141"/>
                <a:ext cx="881371" cy="391921"/>
                <a:chOff x="6512538" y="1165131"/>
                <a:chExt cx="806796" cy="35048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xmlns="" id="{F5F90482-88AE-1943-A4BD-1CCB42ADA47C}"/>
                    </a:ext>
                  </a:extLst>
                </p:cNvPr>
                <p:cNvGrpSpPr/>
                <p:nvPr/>
              </p:nvGrpSpPr>
              <p:grpSpPr>
                <a:xfrm rot="20036477">
                  <a:off x="6927979" y="1165131"/>
                  <a:ext cx="391355" cy="337037"/>
                  <a:chOff x="6063341" y="1896662"/>
                  <a:chExt cx="391355" cy="337037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xmlns="" id="{DF1904C9-D461-9940-9C01-E2E1D636047C}"/>
                      </a:ext>
                    </a:extLst>
                  </p:cNvPr>
                  <p:cNvGrpSpPr/>
                  <p:nvPr/>
                </p:nvGrpSpPr>
                <p:grpSpPr>
                  <a:xfrm>
                    <a:off x="6095976" y="1896667"/>
                    <a:ext cx="358720" cy="337032"/>
                    <a:chOff x="6225918" y="6298081"/>
                    <a:chExt cx="320358" cy="288616"/>
                  </a:xfrm>
                </p:grpSpPr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xmlns="" id="{43EC9CE0-ADFC-CC49-9EB9-92DC5CF806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0944" y="6298081"/>
                      <a:ext cx="245332" cy="288608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29A9E1"/>
                        </a:gs>
                        <a:gs pos="100000">
                          <a:srgbClr val="ADD6E1"/>
                        </a:gs>
                      </a:gsLst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xmlns="" id="{7249FBD1-5401-FA4F-A3D8-724E380E3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5918" y="6298089"/>
                      <a:ext cx="200700" cy="288608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29A9E1"/>
                        </a:gs>
                        <a:gs pos="100000">
                          <a:srgbClr val="ADD6E1"/>
                        </a:gs>
                      </a:gsLst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xmlns="" id="{65E04E89-7812-9041-B7E4-D1A62935F607}"/>
                      </a:ext>
                    </a:extLst>
                  </p:cNvPr>
                  <p:cNvSpPr/>
                  <p:nvPr/>
                </p:nvSpPr>
                <p:spPr>
                  <a:xfrm>
                    <a:off x="6063341" y="1896662"/>
                    <a:ext cx="65288" cy="33702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xmlns="" id="{D3D7508C-887F-9D4C-9BA9-73F25C8C9E54}"/>
                    </a:ext>
                  </a:extLst>
                </p:cNvPr>
                <p:cNvGrpSpPr/>
                <p:nvPr/>
              </p:nvGrpSpPr>
              <p:grpSpPr>
                <a:xfrm rot="1400506">
                  <a:off x="6512538" y="1177324"/>
                  <a:ext cx="386613" cy="338291"/>
                  <a:chOff x="5529766" y="5849589"/>
                  <a:chExt cx="345267" cy="289694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xmlns="" id="{0E6EF7F6-DFD9-7049-81B5-9DD3D531671F}"/>
                      </a:ext>
                    </a:extLst>
                  </p:cNvPr>
                  <p:cNvSpPr/>
                  <p:nvPr/>
                </p:nvSpPr>
                <p:spPr>
                  <a:xfrm>
                    <a:off x="5529766" y="5849589"/>
                    <a:ext cx="245332" cy="28860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E82429"/>
                      </a:gs>
                      <a:gs pos="100000">
                        <a:srgbClr val="FF8787"/>
                      </a:gs>
                    </a:gsLst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xmlns="" id="{8E6E8C45-633F-F44C-A9C5-489ED1733563}"/>
                      </a:ext>
                    </a:extLst>
                  </p:cNvPr>
                  <p:cNvSpPr/>
                  <p:nvPr/>
                </p:nvSpPr>
                <p:spPr>
                  <a:xfrm>
                    <a:off x="5789813" y="5849598"/>
                    <a:ext cx="85220" cy="288608"/>
                  </a:xfrm>
                  <a:prstGeom prst="ellipse">
                    <a:avLst/>
                  </a:prstGeom>
                  <a:gradFill>
                    <a:gsLst>
                      <a:gs pos="0">
                        <a:srgbClr val="E82429"/>
                      </a:gs>
                      <a:gs pos="100000">
                        <a:srgbClr val="FF8787"/>
                      </a:gs>
                    </a:gsLst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xmlns="" id="{0974B283-57F7-7B43-9C1A-10655960AF00}"/>
                      </a:ext>
                    </a:extLst>
                  </p:cNvPr>
                  <p:cNvSpPr/>
                  <p:nvPr/>
                </p:nvSpPr>
                <p:spPr>
                  <a:xfrm>
                    <a:off x="5642618" y="5850675"/>
                    <a:ext cx="187202" cy="288608"/>
                  </a:xfrm>
                  <a:prstGeom prst="rect">
                    <a:avLst/>
                  </a:prstGeom>
                  <a:gradFill>
                    <a:gsLst>
                      <a:gs pos="0">
                        <a:srgbClr val="E82429"/>
                      </a:gs>
                      <a:gs pos="100000">
                        <a:srgbClr val="FF8787"/>
                      </a:gs>
                    </a:gsLst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CEEFF142-BDF5-A640-82B2-5A3E581475AF}"/>
                </a:ext>
              </a:extLst>
            </p:cNvPr>
            <p:cNvGrpSpPr/>
            <p:nvPr/>
          </p:nvGrpSpPr>
          <p:grpSpPr>
            <a:xfrm rot="18721691">
              <a:off x="2036349" y="3609703"/>
              <a:ext cx="475288" cy="194738"/>
              <a:chOff x="4676299" y="5452152"/>
              <a:chExt cx="588237" cy="24670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B14CA510-36A0-0847-9F9A-C914AE8AFB97}"/>
                  </a:ext>
                </a:extLst>
              </p:cNvPr>
              <p:cNvCxnSpPr/>
              <p:nvPr/>
            </p:nvCxnSpPr>
            <p:spPr>
              <a:xfrm rot="18041285">
                <a:off x="4866579" y="5361219"/>
                <a:ext cx="246707" cy="428574"/>
              </a:xfrm>
              <a:prstGeom prst="line">
                <a:avLst/>
              </a:prstGeom>
              <a:ln w="44450" cmpd="sng">
                <a:solidFill>
                  <a:srgbClr val="00B05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BF7578DD-73BE-0949-B762-2B11B5400A76}"/>
                  </a:ext>
                </a:extLst>
              </p:cNvPr>
              <p:cNvSpPr/>
              <p:nvPr/>
            </p:nvSpPr>
            <p:spPr>
              <a:xfrm rot="21291749">
                <a:off x="4676299" y="5524252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84FE25D3-BFE7-5A4E-9011-95C6579A03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91749">
                <a:off x="5173094" y="5529236"/>
                <a:ext cx="91442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11360A9-EEBF-594E-BF89-31B2EFF6E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416" y="3641647"/>
              <a:ext cx="1077569" cy="11470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0A71FA8-F6F2-6844-9692-DAB3832C9A78}"/>
                </a:ext>
              </a:extLst>
            </p:cNvPr>
            <p:cNvGrpSpPr/>
            <p:nvPr/>
          </p:nvGrpSpPr>
          <p:grpSpPr>
            <a:xfrm>
              <a:off x="3491600" y="3408105"/>
              <a:ext cx="649142" cy="454269"/>
              <a:chOff x="6535801" y="14108445"/>
              <a:chExt cx="898393" cy="62869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xmlns="" id="{9B44629E-9420-E541-B8E5-113AA052C133}"/>
                  </a:ext>
                </a:extLst>
              </p:cNvPr>
              <p:cNvGrpSpPr/>
              <p:nvPr/>
            </p:nvGrpSpPr>
            <p:grpSpPr>
              <a:xfrm>
                <a:off x="6535801" y="14108445"/>
                <a:ext cx="898393" cy="628694"/>
                <a:chOff x="3515754" y="2468782"/>
                <a:chExt cx="822377" cy="562223"/>
              </a:xfrm>
            </p:grpSpPr>
            <p:sp>
              <p:nvSpPr>
                <p:cNvPr id="16" name="Oval 395">
                  <a:extLst>
                    <a:ext uri="{FF2B5EF4-FFF2-40B4-BE49-F238E27FC236}">
                      <a16:creationId xmlns:a16="http://schemas.microsoft.com/office/drawing/2014/main" xmlns="" id="{9C11B62C-F453-FA46-A317-649C901B1E3A}"/>
                    </a:ext>
                  </a:extLst>
                </p:cNvPr>
                <p:cNvSpPr/>
                <p:nvPr/>
              </p:nvSpPr>
              <p:spPr>
                <a:xfrm>
                  <a:off x="4098893" y="2553425"/>
                  <a:ext cx="239238" cy="41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38" h="415880">
                      <a:moveTo>
                        <a:pt x="239227" y="0"/>
                      </a:moveTo>
                      <a:lnTo>
                        <a:pt x="239227" y="51771"/>
                      </a:lnTo>
                      <a:lnTo>
                        <a:pt x="239238" y="51771"/>
                      </a:lnTo>
                      <a:lnTo>
                        <a:pt x="239238" y="368288"/>
                      </a:lnTo>
                      <a:lnTo>
                        <a:pt x="239227" y="368288"/>
                      </a:lnTo>
                      <a:lnTo>
                        <a:pt x="239227" y="415880"/>
                      </a:lnTo>
                      <a:lnTo>
                        <a:pt x="0" y="207940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28575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452">
                  <a:extLst>
                    <a:ext uri="{FF2B5EF4-FFF2-40B4-BE49-F238E27FC236}">
                      <a16:creationId xmlns:a16="http://schemas.microsoft.com/office/drawing/2014/main" xmlns="" id="{3FF41AEB-7F2D-1540-9731-E9241EB01440}"/>
                    </a:ext>
                  </a:extLst>
                </p:cNvPr>
                <p:cNvSpPr/>
                <p:nvPr/>
              </p:nvSpPr>
              <p:spPr>
                <a:xfrm>
                  <a:off x="3515754" y="2468782"/>
                  <a:ext cx="330306" cy="562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380" h="1913468">
                      <a:moveTo>
                        <a:pt x="0" y="0"/>
                      </a:moveTo>
                      <a:lnTo>
                        <a:pt x="106532" y="0"/>
                      </a:lnTo>
                      <a:lnTo>
                        <a:pt x="1136044" y="0"/>
                      </a:lnTo>
                      <a:lnTo>
                        <a:pt x="1190380" y="0"/>
                      </a:lnTo>
                      <a:lnTo>
                        <a:pt x="1190380" y="198433"/>
                      </a:lnTo>
                      <a:lnTo>
                        <a:pt x="210122" y="959259"/>
                      </a:lnTo>
                      <a:lnTo>
                        <a:pt x="1190380" y="1720085"/>
                      </a:lnTo>
                      <a:lnTo>
                        <a:pt x="1190380" y="1913468"/>
                      </a:lnTo>
                      <a:lnTo>
                        <a:pt x="1136044" y="1913468"/>
                      </a:lnTo>
                      <a:lnTo>
                        <a:pt x="106532" y="1913468"/>
                      </a:lnTo>
                      <a:lnTo>
                        <a:pt x="0" y="1913468"/>
                      </a:lnTo>
                      <a:close/>
                    </a:path>
                  </a:pathLst>
                </a:custGeom>
                <a:solidFill>
                  <a:srgbClr val="E4E400"/>
                </a:solidFill>
                <a:ln w="28575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28575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5" name="Oval 395">
                <a:extLst>
                  <a:ext uri="{FF2B5EF4-FFF2-40B4-BE49-F238E27FC236}">
                    <a16:creationId xmlns:a16="http://schemas.microsoft.com/office/drawing/2014/main" xmlns="" id="{D795E4EC-3144-C744-ABF4-1C98DD002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1804" y="14304043"/>
                <a:ext cx="152572" cy="249878"/>
              </a:xfrm>
              <a:custGeom>
                <a:avLst/>
                <a:gdLst/>
                <a:ahLst/>
                <a:cxnLst/>
                <a:rect l="l" t="t" r="r" b="b"/>
                <a:pathLst>
                  <a:path w="239238" h="415880">
                    <a:moveTo>
                      <a:pt x="239227" y="0"/>
                    </a:moveTo>
                    <a:lnTo>
                      <a:pt x="239227" y="51771"/>
                    </a:lnTo>
                    <a:lnTo>
                      <a:pt x="239238" y="51771"/>
                    </a:lnTo>
                    <a:lnTo>
                      <a:pt x="239238" y="368288"/>
                    </a:lnTo>
                    <a:lnTo>
                      <a:pt x="239227" y="368288"/>
                    </a:lnTo>
                    <a:lnTo>
                      <a:pt x="239227" y="415880"/>
                    </a:lnTo>
                    <a:lnTo>
                      <a:pt x="0" y="207940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9C2172D-1C93-4B44-8ED0-D455FEE52847}"/>
              </a:ext>
            </a:extLst>
          </p:cNvPr>
          <p:cNvSpPr txBox="1"/>
          <p:nvPr/>
        </p:nvSpPr>
        <p:spPr>
          <a:xfrm>
            <a:off x="224740" y="4650680"/>
            <a:ext cx="2590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Many drugs act by blocking or enhancing specific protein interactions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5133A555-9F5B-B948-BF74-5EA7AE4F49AF}"/>
              </a:ext>
            </a:extLst>
          </p:cNvPr>
          <p:cNvGrpSpPr>
            <a:grpSpLocks noChangeAspect="1"/>
          </p:cNvGrpSpPr>
          <p:nvPr/>
        </p:nvGrpSpPr>
        <p:grpSpPr>
          <a:xfrm>
            <a:off x="3313511" y="1931601"/>
            <a:ext cx="2538828" cy="2518178"/>
            <a:chOff x="18939614" y="16596665"/>
            <a:chExt cx="1906550" cy="189104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7B7B1B91-C3DA-704E-84B2-8D0E8FAEB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9614" y="16596665"/>
              <a:ext cx="1906550" cy="1891043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C9C4A409-B739-6944-9024-835964D98D1E}"/>
                </a:ext>
              </a:extLst>
            </p:cNvPr>
            <p:cNvGrpSpPr/>
            <p:nvPr/>
          </p:nvGrpSpPr>
          <p:grpSpPr>
            <a:xfrm rot="14063368" flipH="1">
              <a:off x="19396232" y="17790380"/>
              <a:ext cx="154634" cy="486346"/>
              <a:chOff x="4688443" y="5147504"/>
              <a:chExt cx="128289" cy="401392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7F6F813C-787A-DB4A-BD3C-035414F51B8E}"/>
                  </a:ext>
                </a:extLst>
              </p:cNvPr>
              <p:cNvCxnSpPr/>
              <p:nvPr/>
            </p:nvCxnSpPr>
            <p:spPr>
              <a:xfrm flipV="1">
                <a:off x="4736143" y="5208561"/>
                <a:ext cx="29793" cy="273370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xmlns="" id="{C27F75A7-1B9A-FD41-B702-28A838772349}"/>
                  </a:ext>
                </a:extLst>
              </p:cNvPr>
              <p:cNvSpPr/>
              <p:nvPr/>
            </p:nvSpPr>
            <p:spPr>
              <a:xfrm rot="21291749">
                <a:off x="4688443" y="5457456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xmlns="" id="{CFC682C5-0BE7-D348-8905-E82C6ECAD3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91749">
                <a:off x="4725290" y="5147504"/>
                <a:ext cx="91442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15996C10-ACA0-F942-B965-9857BD3B4AB1}"/>
                </a:ext>
              </a:extLst>
            </p:cNvPr>
            <p:cNvGrpSpPr/>
            <p:nvPr/>
          </p:nvGrpSpPr>
          <p:grpSpPr>
            <a:xfrm rot="3558715">
              <a:off x="20151865" y="17279206"/>
              <a:ext cx="709036" cy="235908"/>
              <a:chOff x="4676299" y="5475113"/>
              <a:chExt cx="588237" cy="194701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1F1BD139-BEA7-204C-BCB7-3ACA9FFA99C8}"/>
                  </a:ext>
                </a:extLst>
              </p:cNvPr>
              <p:cNvCxnSpPr>
                <a:cxnSpLocks/>
              </p:cNvCxnSpPr>
              <p:nvPr/>
            </p:nvCxnSpPr>
            <p:spPr>
              <a:xfrm rot="18041285">
                <a:off x="4873066" y="5394644"/>
                <a:ext cx="194701" cy="355640"/>
              </a:xfrm>
              <a:prstGeom prst="line">
                <a:avLst/>
              </a:prstGeom>
              <a:ln w="44450" cmpd="sng">
                <a:solidFill>
                  <a:srgbClr val="00B05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C322C55F-FDE1-5D4D-A03A-17C9A09F1987}"/>
                  </a:ext>
                </a:extLst>
              </p:cNvPr>
              <p:cNvSpPr/>
              <p:nvPr/>
            </p:nvSpPr>
            <p:spPr>
              <a:xfrm rot="21291749">
                <a:off x="4676299" y="5524252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A57C98B5-FB98-3949-913A-AFFA8B852A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91749">
                <a:off x="5173094" y="5529236"/>
                <a:ext cx="91442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D9E74A2F-1E89-FB4A-99B4-5C32708242F2}"/>
                </a:ext>
              </a:extLst>
            </p:cNvPr>
            <p:cNvGrpSpPr/>
            <p:nvPr/>
          </p:nvGrpSpPr>
          <p:grpSpPr>
            <a:xfrm>
              <a:off x="19083466" y="16831547"/>
              <a:ext cx="656801" cy="796583"/>
              <a:chOff x="3001916" y="3959976"/>
              <a:chExt cx="709818" cy="86537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C08400F7-4F0F-D54D-BAA8-4846540074DF}"/>
                  </a:ext>
                </a:extLst>
              </p:cNvPr>
              <p:cNvCxnSpPr/>
              <p:nvPr/>
            </p:nvCxnSpPr>
            <p:spPr>
              <a:xfrm rot="19332406" flipH="1">
                <a:off x="3001916" y="4254770"/>
                <a:ext cx="709818" cy="282349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xmlns="" id="{7DA35319-4D9B-8342-AC9A-0E46BC7BF5AC}"/>
                  </a:ext>
                </a:extLst>
              </p:cNvPr>
              <p:cNvSpPr/>
              <p:nvPr/>
            </p:nvSpPr>
            <p:spPr>
              <a:xfrm rot="18349536" flipH="1">
                <a:off x="3516765" y="3959976"/>
                <a:ext cx="119736" cy="119736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823E230C-48BA-584A-8004-17AE431996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349536" flipH="1">
                <a:off x="3071098" y="4705614"/>
                <a:ext cx="119739" cy="119736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36C2B7F0-1A5B-184B-92FB-D1376ACD4BF5}"/>
                </a:ext>
              </a:extLst>
            </p:cNvPr>
            <p:cNvGrpSpPr/>
            <p:nvPr/>
          </p:nvGrpSpPr>
          <p:grpSpPr>
            <a:xfrm rot="1343086" flipH="1">
              <a:off x="19661390" y="17212869"/>
              <a:ext cx="110796" cy="403104"/>
              <a:chOff x="4725290" y="5147504"/>
              <a:chExt cx="91442" cy="33442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406E0096-9AD2-9444-AA95-7C4D78CEF629}"/>
                  </a:ext>
                </a:extLst>
              </p:cNvPr>
              <p:cNvCxnSpPr/>
              <p:nvPr/>
            </p:nvCxnSpPr>
            <p:spPr>
              <a:xfrm flipV="1">
                <a:off x="4736143" y="5208561"/>
                <a:ext cx="29793" cy="273370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315A2846-4D54-4D4A-84CE-ABB089CA06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291749">
                <a:off x="4725290" y="5147504"/>
                <a:ext cx="91442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D9038DFB-389E-0148-AB4F-44EC2672B1B4}"/>
                </a:ext>
              </a:extLst>
            </p:cNvPr>
            <p:cNvGrpSpPr/>
            <p:nvPr/>
          </p:nvGrpSpPr>
          <p:grpSpPr>
            <a:xfrm rot="14998600" flipH="1">
              <a:off x="19843778" y="17344171"/>
              <a:ext cx="110218" cy="412366"/>
              <a:chOff x="4688443" y="5208561"/>
              <a:chExt cx="91440" cy="340335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5856F2BF-F95E-E846-9326-056C41B367BD}"/>
                  </a:ext>
                </a:extLst>
              </p:cNvPr>
              <p:cNvCxnSpPr/>
              <p:nvPr/>
            </p:nvCxnSpPr>
            <p:spPr>
              <a:xfrm flipV="1">
                <a:off x="4736143" y="5208561"/>
                <a:ext cx="29793" cy="273370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70F0D306-174C-7F47-A96D-06041EF5387A}"/>
                  </a:ext>
                </a:extLst>
              </p:cNvPr>
              <p:cNvSpPr/>
              <p:nvPr/>
            </p:nvSpPr>
            <p:spPr>
              <a:xfrm rot="21291749">
                <a:off x="4688443" y="5457456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29E34773-3125-744E-8843-333F32516D11}"/>
                </a:ext>
              </a:extLst>
            </p:cNvPr>
            <p:cNvGrpSpPr/>
            <p:nvPr/>
          </p:nvGrpSpPr>
          <p:grpSpPr>
            <a:xfrm rot="17700061" flipH="1">
              <a:off x="19822086" y="16742976"/>
              <a:ext cx="110218" cy="412366"/>
              <a:chOff x="4688443" y="5208561"/>
              <a:chExt cx="91440" cy="34033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19475542-9C4B-114A-B0E0-F29B9D9B24CF}"/>
                  </a:ext>
                </a:extLst>
              </p:cNvPr>
              <p:cNvCxnSpPr/>
              <p:nvPr/>
            </p:nvCxnSpPr>
            <p:spPr>
              <a:xfrm flipV="1">
                <a:off x="4736143" y="5208561"/>
                <a:ext cx="29793" cy="273370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8BB2FAA1-1D33-5D4A-AB38-55778D3A9A5A}"/>
                  </a:ext>
                </a:extLst>
              </p:cNvPr>
              <p:cNvSpPr/>
              <p:nvPr/>
            </p:nvSpPr>
            <p:spPr>
              <a:xfrm rot="21291749">
                <a:off x="4688443" y="5457456"/>
                <a:ext cx="91440" cy="91440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CCA80C5B-5CFE-5044-A38B-E0041A9CF1E3}"/>
                </a:ext>
              </a:extLst>
            </p:cNvPr>
            <p:cNvGrpSpPr/>
            <p:nvPr/>
          </p:nvGrpSpPr>
          <p:grpSpPr>
            <a:xfrm rot="17800984">
              <a:off x="19553326" y="17600176"/>
              <a:ext cx="653391" cy="800739"/>
              <a:chOff x="3001916" y="3959976"/>
              <a:chExt cx="709818" cy="865375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F3776A3D-598C-2F44-ABC9-C177ED6DC8FB}"/>
                  </a:ext>
                </a:extLst>
              </p:cNvPr>
              <p:cNvCxnSpPr/>
              <p:nvPr/>
            </p:nvCxnSpPr>
            <p:spPr>
              <a:xfrm rot="19332406" flipH="1">
                <a:off x="3001916" y="4254770"/>
                <a:ext cx="709818" cy="282349"/>
              </a:xfrm>
              <a:prstGeom prst="line">
                <a:avLst/>
              </a:prstGeom>
              <a:ln w="44450" cmpd="sng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28C6DA9F-C14B-1E4D-A37A-E4A81E4D8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349536" flipH="1">
                <a:off x="3071098" y="4705614"/>
                <a:ext cx="119739" cy="119736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04D39DFE-416A-4246-AB25-781B77BAF35E}"/>
                  </a:ext>
                </a:extLst>
              </p:cNvPr>
              <p:cNvSpPr/>
              <p:nvPr/>
            </p:nvSpPr>
            <p:spPr>
              <a:xfrm rot="18349536" flipH="1">
                <a:off x="3516765" y="3959976"/>
                <a:ext cx="119736" cy="119736"/>
              </a:xfrm>
              <a:prstGeom prst="ellipse">
                <a:avLst/>
              </a:prstGeom>
              <a:solidFill>
                <a:srgbClr val="FFFF00"/>
              </a:solidFill>
              <a:ln w="127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B99DFDD-39E3-D742-A952-0C094F9826CC}"/>
              </a:ext>
            </a:extLst>
          </p:cNvPr>
          <p:cNvSpPr txBox="1"/>
          <p:nvPr/>
        </p:nvSpPr>
        <p:spPr>
          <a:xfrm>
            <a:off x="3448385" y="4650680"/>
            <a:ext cx="224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other interactions are affected, the drug may cause side-effects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264F41EF-ED90-9640-B046-229D728EDB25}"/>
              </a:ext>
            </a:extLst>
          </p:cNvPr>
          <p:cNvSpPr txBox="1"/>
          <p:nvPr/>
        </p:nvSpPr>
        <p:spPr>
          <a:xfrm>
            <a:off x="6367449" y="4650680"/>
            <a:ext cx="224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Before clinical trials, a small fraction of interactions are tested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A78D4834-D252-C249-8B22-0D81F3CFC5CE}"/>
              </a:ext>
            </a:extLst>
          </p:cNvPr>
          <p:cNvGrpSpPr>
            <a:grpSpLocks noChangeAspect="1"/>
          </p:cNvGrpSpPr>
          <p:nvPr/>
        </p:nvGrpSpPr>
        <p:grpSpPr>
          <a:xfrm>
            <a:off x="6262664" y="1872917"/>
            <a:ext cx="2544882" cy="2520529"/>
            <a:chOff x="9224036" y="2146337"/>
            <a:chExt cx="1911096" cy="189280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xmlns="" id="{E40357AC-1AA8-324A-8E04-233A6FAD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6309" y="2146337"/>
              <a:ext cx="1906550" cy="1891043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xmlns="" id="{8BB9572B-7B6C-0442-89D2-6004A07B7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224036" y="2146337"/>
              <a:ext cx="1911096" cy="1892808"/>
            </a:xfrm>
            <a:custGeom>
              <a:avLst/>
              <a:gdLst>
                <a:gd name="connsiteX0" fmla="*/ 0 w 1911096"/>
                <a:gd name="connsiteY0" fmla="*/ 1575416 h 1892808"/>
                <a:gd name="connsiteX1" fmla="*/ 47490 w 1911096"/>
                <a:gd name="connsiteY1" fmla="*/ 1640871 h 1892808"/>
                <a:gd name="connsiteX2" fmla="*/ 184860 w 1911096"/>
                <a:gd name="connsiteY2" fmla="*/ 1785532 h 1892808"/>
                <a:gd name="connsiteX3" fmla="*/ 329782 w 1911096"/>
                <a:gd name="connsiteY3" fmla="*/ 1892808 h 1892808"/>
                <a:gd name="connsiteX4" fmla="*/ 0 w 1911096"/>
                <a:gd name="connsiteY4" fmla="*/ 1892808 h 1892808"/>
                <a:gd name="connsiteX5" fmla="*/ 1911096 w 1911096"/>
                <a:gd name="connsiteY5" fmla="*/ 1532349 h 1892808"/>
                <a:gd name="connsiteX6" fmla="*/ 1911096 w 1911096"/>
                <a:gd name="connsiteY6" fmla="*/ 1892808 h 1892808"/>
                <a:gd name="connsiteX7" fmla="*/ 1551189 w 1911096"/>
                <a:gd name="connsiteY7" fmla="*/ 1892808 h 1892808"/>
                <a:gd name="connsiteX8" fmla="*/ 1669892 w 1911096"/>
                <a:gd name="connsiteY8" fmla="*/ 1811061 h 1892808"/>
                <a:gd name="connsiteX9" fmla="*/ 1811227 w 1911096"/>
                <a:gd name="connsiteY9" fmla="*/ 1672048 h 1892808"/>
                <a:gd name="connsiteX10" fmla="*/ 1606021 w 1911096"/>
                <a:gd name="connsiteY10" fmla="*/ 0 h 1892808"/>
                <a:gd name="connsiteX11" fmla="*/ 1911096 w 1911096"/>
                <a:gd name="connsiteY11" fmla="*/ 0 h 1892808"/>
                <a:gd name="connsiteX12" fmla="*/ 1911096 w 1911096"/>
                <a:gd name="connsiteY12" fmla="*/ 929462 h 1892808"/>
                <a:gd name="connsiteX13" fmla="*/ 942311 w 1911096"/>
                <a:gd name="connsiteY13" fmla="*/ 929462 h 1892808"/>
                <a:gd name="connsiteX14" fmla="*/ 1868665 w 1911096"/>
                <a:gd name="connsiteY14" fmla="*/ 259895 h 1892808"/>
                <a:gd name="connsiteX15" fmla="*/ 1656091 w 1911096"/>
                <a:gd name="connsiteY15" fmla="*/ 36523 h 1892808"/>
                <a:gd name="connsiteX16" fmla="*/ 0 w 1911096"/>
                <a:gd name="connsiteY16" fmla="*/ 0 h 1892808"/>
                <a:gd name="connsiteX17" fmla="*/ 278701 w 1911096"/>
                <a:gd name="connsiteY17" fmla="*/ 0 h 1892808"/>
                <a:gd name="connsiteX18" fmla="*/ 249631 w 1911096"/>
                <a:gd name="connsiteY18" fmla="*/ 20111 h 1892808"/>
                <a:gd name="connsiteX19" fmla="*/ 100154 w 1911096"/>
                <a:gd name="connsiteY19" fmla="*/ 156429 h 1892808"/>
                <a:gd name="connsiteX20" fmla="*/ 0 w 1911096"/>
                <a:gd name="connsiteY20" fmla="*/ 286877 h 189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11096" h="1892808">
                  <a:moveTo>
                    <a:pt x="0" y="1575416"/>
                  </a:moveTo>
                  <a:lnTo>
                    <a:pt x="47490" y="1640871"/>
                  </a:lnTo>
                  <a:cubicBezTo>
                    <a:pt x="89170" y="1693268"/>
                    <a:pt x="135184" y="1741627"/>
                    <a:pt x="184860" y="1785532"/>
                  </a:cubicBezTo>
                  <a:lnTo>
                    <a:pt x="329782" y="1892808"/>
                  </a:lnTo>
                  <a:lnTo>
                    <a:pt x="0" y="1892808"/>
                  </a:lnTo>
                  <a:close/>
                  <a:moveTo>
                    <a:pt x="1911096" y="1532349"/>
                  </a:moveTo>
                  <a:lnTo>
                    <a:pt x="1911096" y="1892808"/>
                  </a:lnTo>
                  <a:lnTo>
                    <a:pt x="1551189" y="1892808"/>
                  </a:lnTo>
                  <a:lnTo>
                    <a:pt x="1669892" y="1811061"/>
                  </a:lnTo>
                  <a:cubicBezTo>
                    <a:pt x="1721002" y="1768833"/>
                    <a:pt x="1768285" y="1722295"/>
                    <a:pt x="1811227" y="1672048"/>
                  </a:cubicBezTo>
                  <a:close/>
                  <a:moveTo>
                    <a:pt x="1606021" y="0"/>
                  </a:moveTo>
                  <a:lnTo>
                    <a:pt x="1911096" y="0"/>
                  </a:lnTo>
                  <a:lnTo>
                    <a:pt x="1911096" y="929462"/>
                  </a:lnTo>
                  <a:lnTo>
                    <a:pt x="942311" y="929462"/>
                  </a:lnTo>
                  <a:lnTo>
                    <a:pt x="1868665" y="259895"/>
                  </a:lnTo>
                  <a:cubicBezTo>
                    <a:pt x="1806882" y="174417"/>
                    <a:pt x="1735160" y="99751"/>
                    <a:pt x="1656091" y="36523"/>
                  </a:cubicBezTo>
                  <a:close/>
                  <a:moveTo>
                    <a:pt x="0" y="0"/>
                  </a:moveTo>
                  <a:lnTo>
                    <a:pt x="278701" y="0"/>
                  </a:lnTo>
                  <a:lnTo>
                    <a:pt x="249631" y="20111"/>
                  </a:lnTo>
                  <a:cubicBezTo>
                    <a:pt x="195343" y="61411"/>
                    <a:pt x="145416" y="107094"/>
                    <a:pt x="100154" y="156429"/>
                  </a:cubicBezTo>
                  <a:lnTo>
                    <a:pt x="0" y="286877"/>
                  </a:lnTo>
                  <a:close/>
                </a:path>
              </a:pathLst>
            </a:cu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24AB4751-48E4-9A42-9763-13199F75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7332" y="2553897"/>
              <a:ext cx="775090" cy="519543"/>
            </a:xfrm>
            <a:prstGeom prst="line">
              <a:avLst/>
            </a:prstGeom>
            <a:ln w="4445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ABA757A-F237-2E41-9402-5A79B9E30A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4560" y="3060855"/>
              <a:ext cx="970792" cy="22342"/>
            </a:xfrm>
            <a:prstGeom prst="line">
              <a:avLst/>
            </a:prstGeom>
            <a:ln w="44450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0ECFA207-F9A4-F34B-91D5-E708E4E20540}"/>
                </a:ext>
              </a:extLst>
            </p:cNvPr>
            <p:cNvSpPr txBox="1"/>
            <p:nvPr/>
          </p:nvSpPr>
          <p:spPr>
            <a:xfrm>
              <a:off x="10090676" y="2227901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F2D4A3B0-396C-354D-83BC-20535933CF47}"/>
                </a:ext>
              </a:extLst>
            </p:cNvPr>
            <p:cNvSpPr txBox="1"/>
            <p:nvPr/>
          </p:nvSpPr>
          <p:spPr>
            <a:xfrm>
              <a:off x="9448586" y="2334208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4262F2CB-FED7-C043-B8C7-F87465EB536C}"/>
                </a:ext>
              </a:extLst>
            </p:cNvPr>
            <p:cNvSpPr txBox="1"/>
            <p:nvPr/>
          </p:nvSpPr>
          <p:spPr>
            <a:xfrm>
              <a:off x="9748172" y="2696849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611A4093-BC26-6F4C-AE6E-E8275C9C7E95}"/>
                </a:ext>
              </a:extLst>
            </p:cNvPr>
            <p:cNvSpPr txBox="1"/>
            <p:nvPr/>
          </p:nvSpPr>
          <p:spPr>
            <a:xfrm>
              <a:off x="9443719" y="3112030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C7DA2807-83B4-3E46-B28B-37B341353B3F}"/>
                </a:ext>
              </a:extLst>
            </p:cNvPr>
            <p:cNvSpPr txBox="1"/>
            <p:nvPr/>
          </p:nvSpPr>
          <p:spPr>
            <a:xfrm>
              <a:off x="9954852" y="3264936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F01D9B21-3403-9A4C-B9F6-52FC53C3B8AE}"/>
                </a:ext>
              </a:extLst>
            </p:cNvPr>
            <p:cNvSpPr txBox="1"/>
            <p:nvPr/>
          </p:nvSpPr>
          <p:spPr>
            <a:xfrm>
              <a:off x="10418210" y="3064656"/>
              <a:ext cx="361377" cy="647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81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216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Navitoclax</a:t>
            </a:r>
            <a:r>
              <a:rPr lang="en-US" sz="3200" b="1" dirty="0" smtClean="0"/>
              <a:t> (CLL)</a:t>
            </a:r>
            <a:r>
              <a:rPr lang="en-US" sz="3200" dirty="0" smtClean="0"/>
              <a:t>: a Disruptor with Off-Target Interactions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E667C8B-618A-0D40-A01D-C82CDC447DCE}"/>
              </a:ext>
            </a:extLst>
          </p:cNvPr>
          <p:cNvGrpSpPr>
            <a:grpSpLocks noChangeAspect="1"/>
          </p:cNvGrpSpPr>
          <p:nvPr/>
        </p:nvGrpSpPr>
        <p:grpSpPr>
          <a:xfrm>
            <a:off x="194063" y="1535327"/>
            <a:ext cx="4676798" cy="4183650"/>
            <a:chOff x="16118780" y="20733962"/>
            <a:chExt cx="7664600" cy="6856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5658B934-C9AA-FC40-97AF-D6E7B5247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" t="6852" r="7037" b="6852"/>
            <a:stretch/>
          </p:blipFill>
          <p:spPr>
            <a:xfrm>
              <a:off x="16883918" y="21375792"/>
              <a:ext cx="5873226" cy="588585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3B14BDA-6BDF-FA47-BBE1-34BCFD9E6AAB}"/>
                </a:ext>
              </a:extLst>
            </p:cNvPr>
            <p:cNvSpPr txBox="1"/>
            <p:nvPr/>
          </p:nvSpPr>
          <p:spPr>
            <a:xfrm>
              <a:off x="20312329" y="21010513"/>
              <a:ext cx="977804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Bcl-2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2B4379C-6302-6C40-89EC-591140031412}"/>
                </a:ext>
              </a:extLst>
            </p:cNvPr>
            <p:cNvSpPr txBox="1"/>
            <p:nvPr/>
          </p:nvSpPr>
          <p:spPr>
            <a:xfrm>
              <a:off x="21670619" y="21705082"/>
              <a:ext cx="1087301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Bcl-xL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291BD39-D707-BD46-95FA-4F6D30F3E46E}"/>
                </a:ext>
              </a:extLst>
            </p:cNvPr>
            <p:cNvSpPr txBox="1"/>
            <p:nvPr/>
          </p:nvSpPr>
          <p:spPr>
            <a:xfrm>
              <a:off x="22266240" y="22460624"/>
              <a:ext cx="1048735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Bcl-w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FC1CA53-1AFC-FC4F-8360-216571F79519}"/>
                </a:ext>
              </a:extLst>
            </p:cNvPr>
            <p:cNvSpPr txBox="1"/>
            <p:nvPr/>
          </p:nvSpPr>
          <p:spPr>
            <a:xfrm>
              <a:off x="22524328" y="22982363"/>
              <a:ext cx="990939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Bcl-B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DDBA19D-48F5-9748-B6BD-698434B528B7}"/>
                </a:ext>
              </a:extLst>
            </p:cNvPr>
            <p:cNvSpPr txBox="1"/>
            <p:nvPr/>
          </p:nvSpPr>
          <p:spPr>
            <a:xfrm>
              <a:off x="22643395" y="23449396"/>
              <a:ext cx="1035600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BHRF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D39CBD1-5B9F-8943-872A-A94A806C229A}"/>
                </a:ext>
              </a:extLst>
            </p:cNvPr>
            <p:cNvSpPr txBox="1"/>
            <p:nvPr/>
          </p:nvSpPr>
          <p:spPr>
            <a:xfrm>
              <a:off x="22703120" y="23898956"/>
              <a:ext cx="1080260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Mcl-1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D83F84B-F010-CB4E-806F-C7A04041388F}"/>
                </a:ext>
              </a:extLst>
            </p:cNvPr>
            <p:cNvSpPr txBox="1"/>
            <p:nvPr/>
          </p:nvSpPr>
          <p:spPr>
            <a:xfrm>
              <a:off x="22116996" y="25809919"/>
              <a:ext cx="935351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Bfl-1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3EA50F3-1038-3F4C-A884-8E0EC2346C87}"/>
                </a:ext>
              </a:extLst>
            </p:cNvPr>
            <p:cNvSpPr txBox="1"/>
            <p:nvPr/>
          </p:nvSpPr>
          <p:spPr>
            <a:xfrm>
              <a:off x="20222386" y="27001192"/>
              <a:ext cx="1203314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mBfl-1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2DA4E50-528A-1540-9634-2B16AADDF584}"/>
                </a:ext>
              </a:extLst>
            </p:cNvPr>
            <p:cNvSpPr txBox="1"/>
            <p:nvPr/>
          </p:nvSpPr>
          <p:spPr>
            <a:xfrm>
              <a:off x="18404422" y="27035526"/>
              <a:ext cx="1080260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Puma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DDD4DD2-4E5C-594F-88AF-DE9E1560B520}"/>
                </a:ext>
              </a:extLst>
            </p:cNvPr>
            <p:cNvSpPr txBox="1"/>
            <p:nvPr/>
          </p:nvSpPr>
          <p:spPr>
            <a:xfrm>
              <a:off x="16413124" y="25625630"/>
              <a:ext cx="991569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Noxa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2475031-AC75-C247-84A8-56144575164F}"/>
                </a:ext>
              </a:extLst>
            </p:cNvPr>
            <p:cNvSpPr txBox="1"/>
            <p:nvPr/>
          </p:nvSpPr>
          <p:spPr>
            <a:xfrm>
              <a:off x="16118780" y="23989385"/>
              <a:ext cx="855277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Bmf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DB9C944-0C5B-B749-AB64-34141F89FFFD}"/>
                </a:ext>
              </a:extLst>
            </p:cNvPr>
            <p:cNvSpPr txBox="1"/>
            <p:nvPr/>
          </p:nvSpPr>
          <p:spPr>
            <a:xfrm>
              <a:off x="16417702" y="22771417"/>
              <a:ext cx="830687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81566BD-5902-204A-9DF7-F16235557796}"/>
                </a:ext>
              </a:extLst>
            </p:cNvPr>
            <p:cNvSpPr txBox="1"/>
            <p:nvPr/>
          </p:nvSpPr>
          <p:spPr>
            <a:xfrm>
              <a:off x="17094262" y="21889060"/>
              <a:ext cx="715095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9577847-27FC-364F-9537-02259CF8017D}"/>
                </a:ext>
              </a:extLst>
            </p:cNvPr>
            <p:cNvSpPr txBox="1"/>
            <p:nvPr/>
          </p:nvSpPr>
          <p:spPr>
            <a:xfrm>
              <a:off x="17375570" y="21541425"/>
              <a:ext cx="822806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2EA2F86-DB04-AE46-9F3E-027D1EF70816}"/>
                </a:ext>
              </a:extLst>
            </p:cNvPr>
            <p:cNvSpPr txBox="1"/>
            <p:nvPr/>
          </p:nvSpPr>
          <p:spPr>
            <a:xfrm>
              <a:off x="17398065" y="21074680"/>
              <a:ext cx="817552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BFBB5CA-543F-CF4E-B6FA-D399278D4FE0}"/>
                </a:ext>
              </a:extLst>
            </p:cNvPr>
            <p:cNvSpPr txBox="1"/>
            <p:nvPr/>
          </p:nvSpPr>
          <p:spPr>
            <a:xfrm>
              <a:off x="17835865" y="20733962"/>
              <a:ext cx="841195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88B82BD-F27B-E84E-901A-F0D1EE26F8D8}"/>
                </a:ext>
              </a:extLst>
            </p:cNvPr>
            <p:cNvSpPr txBox="1"/>
            <p:nvPr/>
          </p:nvSpPr>
          <p:spPr>
            <a:xfrm>
              <a:off x="18417138" y="21061091"/>
              <a:ext cx="799162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83F17F6-F115-7B4B-A245-442356FF0187}"/>
                </a:ext>
              </a:extLst>
            </p:cNvPr>
            <p:cNvSpPr txBox="1"/>
            <p:nvPr/>
          </p:nvSpPr>
          <p:spPr>
            <a:xfrm>
              <a:off x="19049380" y="20940404"/>
              <a:ext cx="788234" cy="554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Bax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1E95491-3129-6647-9F42-0E82CB0724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41400" y="21521792"/>
              <a:ext cx="211975" cy="248349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F45BC5B-A4D9-4741-BEBE-E952C4053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71611" y="21234239"/>
              <a:ext cx="302588" cy="415416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DC82359-B5D3-1642-9C25-21390E4BDC50}"/>
              </a:ext>
            </a:extLst>
          </p:cNvPr>
          <p:cNvSpPr txBox="1">
            <a:spLocks noChangeAspect="1"/>
          </p:cNvSpPr>
          <p:nvPr/>
        </p:nvSpPr>
        <p:spPr>
          <a:xfrm>
            <a:off x="1855309" y="3454254"/>
            <a:ext cx="1298753" cy="43088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No Drug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4AF9B8A-874A-BF4B-AB2F-3B0FFD826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228" y="1810606"/>
            <a:ext cx="3699837" cy="37077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DA4EBBE-635E-0B4D-AFD6-FCE9EE5ED74F}"/>
              </a:ext>
            </a:extLst>
          </p:cNvPr>
          <p:cNvSpPr/>
          <p:nvPr/>
        </p:nvSpPr>
        <p:spPr>
          <a:xfrm>
            <a:off x="3386267" y="5994524"/>
            <a:ext cx="560070" cy="380289"/>
          </a:xfrm>
          <a:prstGeom prst="rect">
            <a:avLst/>
          </a:prstGeom>
          <a:solidFill>
            <a:srgbClr val="D642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F28C8F1-F732-D145-95C2-EA3C115F7C96}"/>
              </a:ext>
            </a:extLst>
          </p:cNvPr>
          <p:cNvSpPr/>
          <p:nvPr/>
        </p:nvSpPr>
        <p:spPr>
          <a:xfrm>
            <a:off x="6332240" y="6047662"/>
            <a:ext cx="560070" cy="380289"/>
          </a:xfrm>
          <a:prstGeom prst="rect">
            <a:avLst/>
          </a:prstGeom>
          <a:solidFill>
            <a:srgbClr val="92929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CD32E8B-2F1D-364E-8E57-FE0724563612}"/>
              </a:ext>
            </a:extLst>
          </p:cNvPr>
          <p:cNvSpPr/>
          <p:nvPr/>
        </p:nvSpPr>
        <p:spPr>
          <a:xfrm>
            <a:off x="789284" y="5994524"/>
            <a:ext cx="560070" cy="380289"/>
          </a:xfrm>
          <a:prstGeom prst="rect">
            <a:avLst/>
          </a:prstGeom>
          <a:solidFill>
            <a:srgbClr val="73599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A449BC2-0106-064A-9354-F9FA128D9CBE}"/>
              </a:ext>
            </a:extLst>
          </p:cNvPr>
          <p:cNvSpPr txBox="1"/>
          <p:nvPr/>
        </p:nvSpPr>
        <p:spPr>
          <a:xfrm>
            <a:off x="1349354" y="5970889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On-target PPI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6F97186-4F60-3A48-949D-5148788DCEF7}"/>
              </a:ext>
            </a:extLst>
          </p:cNvPr>
          <p:cNvSpPr txBox="1"/>
          <p:nvPr/>
        </p:nvSpPr>
        <p:spPr>
          <a:xfrm>
            <a:off x="3937238" y="5970889"/>
            <a:ext cx="1844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Off-target PPIs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C2E806F-4D14-F943-8ECB-CB61DF5CD61B}"/>
              </a:ext>
            </a:extLst>
          </p:cNvPr>
          <p:cNvSpPr txBox="1"/>
          <p:nvPr/>
        </p:nvSpPr>
        <p:spPr>
          <a:xfrm>
            <a:off x="6915092" y="6024027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Other PPIs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16E5EB9-B029-E543-9E00-F52F4284E7D9}"/>
              </a:ext>
            </a:extLst>
          </p:cNvPr>
          <p:cNvSpPr txBox="1">
            <a:spLocks noChangeAspect="1"/>
          </p:cNvSpPr>
          <p:nvPr/>
        </p:nvSpPr>
        <p:spPr>
          <a:xfrm>
            <a:off x="5677450" y="3466547"/>
            <a:ext cx="2635658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100 nM Navitoclax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78008" y="6488668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David Younger et al</a:t>
            </a:r>
            <a:r>
              <a:rPr lang="en-US" smtClean="0">
                <a:solidFill>
                  <a:schemeClr val="accent1"/>
                </a:solidFill>
              </a:rPr>
              <a:t>, unpublished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88" y="109012"/>
            <a:ext cx="8888822" cy="1067939"/>
          </a:xfrm>
        </p:spPr>
        <p:txBody>
          <a:bodyPr>
            <a:normAutofit/>
          </a:bodyPr>
          <a:lstStyle/>
          <a:p>
            <a:r>
              <a:rPr lang="en-US" dirty="0" err="1" smtClean="0"/>
              <a:t>Venetoclax</a:t>
            </a:r>
            <a:r>
              <a:rPr lang="en-US" dirty="0" smtClean="0"/>
              <a:t>: No Off-Target Interactions </a:t>
            </a:r>
            <a:r>
              <a:rPr lang="en-US" sz="2700" dirty="0" smtClean="0"/>
              <a:t>(at relevant dosage)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1043" r="693" b="49919"/>
          <a:stretch/>
        </p:blipFill>
        <p:spPr bwMode="auto">
          <a:xfrm>
            <a:off x="127588" y="1647732"/>
            <a:ext cx="8888822" cy="3436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78008" y="6488668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David Younger et al</a:t>
            </a:r>
            <a:r>
              <a:rPr lang="en-US" smtClean="0">
                <a:solidFill>
                  <a:schemeClr val="accent1"/>
                </a:solidFill>
              </a:rPr>
              <a:t>, unpublished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520982"/>
            <a:ext cx="497941" cy="593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and Off Target Suppression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215544" y="1679327"/>
            <a:ext cx="8712912" cy="4333900"/>
            <a:chOff x="201287" y="749200"/>
            <a:chExt cx="10765938" cy="53550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34513A0-78CF-5749-841B-DF4AABCBFDDE}"/>
                </a:ext>
              </a:extLst>
            </p:cNvPr>
            <p:cNvSpPr txBox="1"/>
            <p:nvPr/>
          </p:nvSpPr>
          <p:spPr>
            <a:xfrm>
              <a:off x="476166" y="5083275"/>
              <a:ext cx="11392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ABT737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73F17D6-045E-DC4B-9B9A-0119149347AF}"/>
                </a:ext>
              </a:extLst>
            </p:cNvPr>
            <p:cNvSpPr txBox="1"/>
            <p:nvPr/>
          </p:nvSpPr>
          <p:spPr>
            <a:xfrm>
              <a:off x="239437" y="3255331"/>
              <a:ext cx="16612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ABT263</a:t>
              </a:r>
            </a:p>
            <a:p>
              <a:pPr algn="ctr"/>
              <a:r>
                <a:rPr lang="en-US" sz="2400" dirty="0"/>
                <a:t>(Navitoclax)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82DB204-1D7B-054F-951D-C2FF26D3E152}"/>
                </a:ext>
              </a:extLst>
            </p:cNvPr>
            <p:cNvSpPr txBox="1"/>
            <p:nvPr/>
          </p:nvSpPr>
          <p:spPr>
            <a:xfrm>
              <a:off x="201287" y="1546655"/>
              <a:ext cx="17375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ABT199</a:t>
              </a:r>
            </a:p>
            <a:p>
              <a:pPr algn="ctr"/>
              <a:r>
                <a:rPr lang="en-US" sz="2400" dirty="0"/>
                <a:t>(Venetoclax)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849B7AE-B88A-9444-94DD-14ADB1A4AB41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084" t="15115" r="7179" b="18897"/>
            <a:stretch/>
          </p:blipFill>
          <p:spPr>
            <a:xfrm>
              <a:off x="2015582" y="1236393"/>
              <a:ext cx="2808217" cy="14339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F5F9193-137F-A641-BD09-CB817E8C47C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90" t="15115" r="7429" b="18897"/>
            <a:stretch/>
          </p:blipFill>
          <p:spPr>
            <a:xfrm>
              <a:off x="8109008" y="1241390"/>
              <a:ext cx="2803633" cy="14339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367BD21C-DD8D-4945-9E31-6DE47AFBC51B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" t="15240" r="7622" b="19009"/>
            <a:stretch/>
          </p:blipFill>
          <p:spPr>
            <a:xfrm>
              <a:off x="2020167" y="2901194"/>
              <a:ext cx="2803633" cy="1433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FBA06779-B687-354D-BB16-16C3AA7B3957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" t="15240" r="7539" b="19010"/>
            <a:stretch/>
          </p:blipFill>
          <p:spPr>
            <a:xfrm>
              <a:off x="5066617" y="2897447"/>
              <a:ext cx="2806402" cy="14339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9BB789D-7FBF-9249-8A26-BAE41E57EF06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" t="15240" r="7622" b="19009"/>
            <a:stretch/>
          </p:blipFill>
          <p:spPr>
            <a:xfrm>
              <a:off x="8109008" y="2900913"/>
              <a:ext cx="2803633" cy="14339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08D89594-D015-C843-9F4B-42C7C7BD7270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" t="15487" r="7696" b="19229"/>
            <a:stretch/>
          </p:blipFill>
          <p:spPr>
            <a:xfrm>
              <a:off x="2022619" y="4549224"/>
              <a:ext cx="2801180" cy="14339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79E2C224-4BCC-9B49-BBDF-9EE845C9CC92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" t="15365" r="7539" b="19119"/>
            <a:stretch/>
          </p:blipFill>
          <p:spPr>
            <a:xfrm>
              <a:off x="5066617" y="4547832"/>
              <a:ext cx="2806402" cy="14339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3C1E31E1-FE0F-674D-9BED-BFDB724A6209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70" t="15240" r="7610" b="19009"/>
            <a:stretch/>
          </p:blipFill>
          <p:spPr>
            <a:xfrm>
              <a:off x="8109008" y="4559396"/>
              <a:ext cx="2803633" cy="14339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88C986F7-6A5F-9446-BF37-DC99CBE121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61" t="15115" r="7456" b="18897"/>
            <a:stretch/>
          </p:blipFill>
          <p:spPr>
            <a:xfrm>
              <a:off x="5069386" y="1247063"/>
              <a:ext cx="2803633" cy="14339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C595BE6-A988-1843-AE2D-CFE1AE2754BF}"/>
                </a:ext>
              </a:extLst>
            </p:cNvPr>
            <p:cNvSpPr txBox="1"/>
            <p:nvPr/>
          </p:nvSpPr>
          <p:spPr>
            <a:xfrm>
              <a:off x="2332695" y="749201"/>
              <a:ext cx="2483522" cy="459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u="sng" dirty="0">
                  <a:solidFill>
                    <a:srgbClr val="735992"/>
                  </a:solidFill>
                </a:rPr>
                <a:t>Bcl-2 Interactions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73A24A2-9CFE-4345-94C9-61DE3F6B47C2}"/>
                </a:ext>
              </a:extLst>
            </p:cNvPr>
            <p:cNvSpPr txBox="1"/>
            <p:nvPr/>
          </p:nvSpPr>
          <p:spPr>
            <a:xfrm>
              <a:off x="5330022" y="749201"/>
              <a:ext cx="2558860" cy="459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u="sng" dirty="0">
                  <a:solidFill>
                    <a:srgbClr val="D7423D"/>
                  </a:solidFill>
                </a:rPr>
                <a:t>Bcl-w Interactions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6BEA320-855D-2E43-986C-BCAA185BA129}"/>
                </a:ext>
              </a:extLst>
            </p:cNvPr>
            <p:cNvSpPr txBox="1"/>
            <p:nvPr/>
          </p:nvSpPr>
          <p:spPr>
            <a:xfrm>
              <a:off x="8370696" y="749200"/>
              <a:ext cx="2596529" cy="459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u="sng" dirty="0">
                  <a:solidFill>
                    <a:srgbClr val="D7423D"/>
                  </a:solidFill>
                </a:rPr>
                <a:t>Bcl-xL Interactions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B41D681-159C-774B-823F-01E30F00F5E3}"/>
                </a:ext>
              </a:extLst>
            </p:cNvPr>
            <p:cNvSpPr txBox="1"/>
            <p:nvPr/>
          </p:nvSpPr>
          <p:spPr>
            <a:xfrm>
              <a:off x="3088452" y="1390549"/>
              <a:ext cx="79679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100pM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98206871-9778-B44D-855E-80E39B434594}"/>
                </a:ext>
              </a:extLst>
            </p:cNvPr>
            <p:cNvCxnSpPr/>
            <p:nvPr/>
          </p:nvCxnSpPr>
          <p:spPr>
            <a:xfrm>
              <a:off x="3423695" y="1694534"/>
              <a:ext cx="1334" cy="92810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850DD95-C39A-A249-A872-E5108904C0E5}"/>
                </a:ext>
              </a:extLst>
            </p:cNvPr>
            <p:cNvSpPr txBox="1"/>
            <p:nvPr/>
          </p:nvSpPr>
          <p:spPr>
            <a:xfrm>
              <a:off x="3506310" y="3071000"/>
              <a:ext cx="59230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1nM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793528D6-4D0F-AC46-B3C2-7B5A06B2B047}"/>
                </a:ext>
              </a:extLst>
            </p:cNvPr>
            <p:cNvCxnSpPr/>
            <p:nvPr/>
          </p:nvCxnSpPr>
          <p:spPr>
            <a:xfrm flipH="1">
              <a:off x="3768040" y="3359487"/>
              <a:ext cx="2615" cy="94128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113DE89-6764-1C42-BCA4-6DD46A2953CC}"/>
                </a:ext>
              </a:extLst>
            </p:cNvPr>
            <p:cNvSpPr txBox="1"/>
            <p:nvPr/>
          </p:nvSpPr>
          <p:spPr>
            <a:xfrm>
              <a:off x="3076889" y="4633932"/>
              <a:ext cx="79679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100pM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C7F398CC-3AF8-5449-A459-D7150CFA03E1}"/>
                </a:ext>
              </a:extLst>
            </p:cNvPr>
            <p:cNvCxnSpPr/>
            <p:nvPr/>
          </p:nvCxnSpPr>
          <p:spPr>
            <a:xfrm flipH="1">
              <a:off x="3440865" y="4922417"/>
              <a:ext cx="2615" cy="102685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3EE17AD-E434-DB47-B1BB-B7DB535EDC40}"/>
                </a:ext>
              </a:extLst>
            </p:cNvPr>
            <p:cNvSpPr txBox="1"/>
            <p:nvPr/>
          </p:nvSpPr>
          <p:spPr>
            <a:xfrm>
              <a:off x="7171580" y="2805103"/>
              <a:ext cx="79679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100nM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8F92BEBC-58F5-2F4A-83A6-F133E35CE78A}"/>
                </a:ext>
              </a:extLst>
            </p:cNvPr>
            <p:cNvCxnSpPr/>
            <p:nvPr/>
          </p:nvCxnSpPr>
          <p:spPr>
            <a:xfrm flipH="1">
              <a:off x="7520508" y="3087501"/>
              <a:ext cx="2615" cy="1198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7B92B7D-180E-AB40-BF88-B7A0B2D30B4C}"/>
                </a:ext>
              </a:extLst>
            </p:cNvPr>
            <p:cNvSpPr txBox="1"/>
            <p:nvPr/>
          </p:nvSpPr>
          <p:spPr>
            <a:xfrm>
              <a:off x="7552695" y="4914437"/>
              <a:ext cx="597687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1µM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AF2F64D3-1E06-EB44-8CD4-E132E33A2C12}"/>
                </a:ext>
              </a:extLst>
            </p:cNvPr>
            <p:cNvCxnSpPr/>
            <p:nvPr/>
          </p:nvCxnSpPr>
          <p:spPr>
            <a:xfrm flipH="1">
              <a:off x="7863195" y="5195041"/>
              <a:ext cx="2615" cy="77014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5C92576-5BBD-AE43-8904-6B3315B1D899}"/>
                </a:ext>
              </a:extLst>
            </p:cNvPr>
            <p:cNvSpPr txBox="1"/>
            <p:nvPr/>
          </p:nvSpPr>
          <p:spPr>
            <a:xfrm>
              <a:off x="9899931" y="1317269"/>
              <a:ext cx="694552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10nM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4222E891-5E63-9D42-9565-31FFA028C265}"/>
                </a:ext>
              </a:extLst>
            </p:cNvPr>
            <p:cNvCxnSpPr/>
            <p:nvPr/>
          </p:nvCxnSpPr>
          <p:spPr>
            <a:xfrm flipH="1">
              <a:off x="10197738" y="1610780"/>
              <a:ext cx="2615" cy="102685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0492729-5DD0-804E-A1C0-78AB7D4DE744}"/>
                </a:ext>
              </a:extLst>
            </p:cNvPr>
            <p:cNvSpPr txBox="1"/>
            <p:nvPr/>
          </p:nvSpPr>
          <p:spPr>
            <a:xfrm>
              <a:off x="9586344" y="2996689"/>
              <a:ext cx="59230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1nM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DF3CBAE9-8929-5F40-AB0D-2551D44CC328}"/>
                </a:ext>
              </a:extLst>
            </p:cNvPr>
            <p:cNvCxnSpPr/>
            <p:nvPr/>
          </p:nvCxnSpPr>
          <p:spPr>
            <a:xfrm flipH="1">
              <a:off x="9863122" y="3274061"/>
              <a:ext cx="2615" cy="102685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D43ADD7-F4F8-7F4D-A20D-8E48B9A3F455}"/>
                </a:ext>
              </a:extLst>
            </p:cNvPr>
            <p:cNvSpPr txBox="1"/>
            <p:nvPr/>
          </p:nvSpPr>
          <p:spPr>
            <a:xfrm>
              <a:off x="9589067" y="4835330"/>
              <a:ext cx="592306" cy="328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1nM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123ABDE2-A3BB-754C-B916-0B2AE1C028D4}"/>
                </a:ext>
              </a:extLst>
            </p:cNvPr>
            <p:cNvCxnSpPr/>
            <p:nvPr/>
          </p:nvCxnSpPr>
          <p:spPr>
            <a:xfrm flipH="1">
              <a:off x="9852679" y="5112702"/>
              <a:ext cx="2615" cy="85571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xmlns="" id="{DD68602E-4208-714D-A17F-A35C9D0E378D}"/>
                </a:ext>
              </a:extLst>
            </p:cNvPr>
            <p:cNvSpPr/>
            <p:nvPr/>
          </p:nvSpPr>
          <p:spPr>
            <a:xfrm rot="10800000">
              <a:off x="2267525" y="2625544"/>
              <a:ext cx="2548688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xmlns="" id="{579E8799-779A-7641-B7B2-5F89D8411E9D}"/>
                </a:ext>
              </a:extLst>
            </p:cNvPr>
            <p:cNvSpPr/>
            <p:nvPr/>
          </p:nvSpPr>
          <p:spPr>
            <a:xfrm rot="10800000">
              <a:off x="2267523" y="4289790"/>
              <a:ext cx="2548691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xmlns="" id="{5DB8B366-5C09-A049-8F64-D50D1A63E62E}"/>
                </a:ext>
              </a:extLst>
            </p:cNvPr>
            <p:cNvSpPr/>
            <p:nvPr/>
          </p:nvSpPr>
          <p:spPr>
            <a:xfrm rot="10800000">
              <a:off x="2267521" y="5943335"/>
              <a:ext cx="2548692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xmlns="" id="{94F1AAB2-3E60-8244-96AB-04F1F383C30F}"/>
                </a:ext>
              </a:extLst>
            </p:cNvPr>
            <p:cNvSpPr/>
            <p:nvPr/>
          </p:nvSpPr>
          <p:spPr>
            <a:xfrm rot="10800000">
              <a:off x="5325869" y="2622085"/>
              <a:ext cx="2548688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xmlns="" id="{1DC83524-29BB-0441-A724-066ED0741652}"/>
                </a:ext>
              </a:extLst>
            </p:cNvPr>
            <p:cNvSpPr/>
            <p:nvPr/>
          </p:nvSpPr>
          <p:spPr>
            <a:xfrm rot="10800000">
              <a:off x="5325867" y="4276997"/>
              <a:ext cx="2548691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xmlns="" id="{1494433F-327E-524C-ABBF-D049E2539E56}"/>
                </a:ext>
              </a:extLst>
            </p:cNvPr>
            <p:cNvSpPr/>
            <p:nvPr/>
          </p:nvSpPr>
          <p:spPr>
            <a:xfrm rot="10800000">
              <a:off x="5325865" y="5935209"/>
              <a:ext cx="2548692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xmlns="" id="{99AC9B08-B16D-754E-83B2-97D4B504C923}"/>
                </a:ext>
              </a:extLst>
            </p:cNvPr>
            <p:cNvSpPr/>
            <p:nvPr/>
          </p:nvSpPr>
          <p:spPr>
            <a:xfrm rot="10800000">
              <a:off x="8358916" y="2632970"/>
              <a:ext cx="2548688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xmlns="" id="{AB3BE2B9-C0D9-2847-9781-CBBF9F9A48A5}"/>
                </a:ext>
              </a:extLst>
            </p:cNvPr>
            <p:cNvSpPr/>
            <p:nvPr/>
          </p:nvSpPr>
          <p:spPr>
            <a:xfrm rot="10800000">
              <a:off x="8358914" y="4287881"/>
              <a:ext cx="2548691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xmlns="" id="{E6C1B062-BC4E-4944-8762-9BA7B016B686}"/>
                </a:ext>
              </a:extLst>
            </p:cNvPr>
            <p:cNvSpPr/>
            <p:nvPr/>
          </p:nvSpPr>
          <p:spPr>
            <a:xfrm rot="10800000">
              <a:off x="8358911" y="5955428"/>
              <a:ext cx="2548692" cy="148870"/>
            </a:xfrm>
            <a:prstGeom prst="rtTriangle">
              <a:avLst/>
            </a:prstGeom>
            <a:solidFill>
              <a:srgbClr val="FF29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Rapalogs</a:t>
            </a:r>
            <a:r>
              <a:rPr lang="en-US" dirty="0" smtClean="0"/>
              <a:t> are Enhancers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7CCDB6-F5B4-D542-8323-FD8658C801EF}"/>
              </a:ext>
            </a:extLst>
          </p:cNvPr>
          <p:cNvGrpSpPr>
            <a:grpSpLocks noChangeAspect="1"/>
          </p:cNvGrpSpPr>
          <p:nvPr/>
        </p:nvGrpSpPr>
        <p:grpSpPr>
          <a:xfrm>
            <a:off x="207709" y="1554835"/>
            <a:ext cx="3598544" cy="4206240"/>
            <a:chOff x="-96874" y="1226916"/>
            <a:chExt cx="3976461" cy="46479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926C487-BE44-6541-8AA9-D4712BC9584F}"/>
                </a:ext>
              </a:extLst>
            </p:cNvPr>
            <p:cNvGrpSpPr/>
            <p:nvPr/>
          </p:nvGrpSpPr>
          <p:grpSpPr>
            <a:xfrm rot="10800000">
              <a:off x="1413470" y="5227661"/>
              <a:ext cx="1105206" cy="647230"/>
              <a:chOff x="731614" y="2102378"/>
              <a:chExt cx="1360955" cy="577849"/>
            </a:xfrm>
          </p:grpSpPr>
          <p:sp>
            <p:nvSpPr>
              <p:cNvPr id="38" name="Rectangle 34">
                <a:extLst>
                  <a:ext uri="{FF2B5EF4-FFF2-40B4-BE49-F238E27FC236}">
                    <a16:creationId xmlns:a16="http://schemas.microsoft.com/office/drawing/2014/main" xmlns="" id="{346D075C-8C19-524D-BA5B-3E51B97E9530}"/>
                  </a:ext>
                </a:extLst>
              </p:cNvPr>
              <p:cNvSpPr/>
              <p:nvPr/>
            </p:nvSpPr>
            <p:spPr>
              <a:xfrm rot="5400000" flipV="1">
                <a:off x="764880" y="2069112"/>
                <a:ext cx="577336" cy="643868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337073">
                    <a:moveTo>
                      <a:pt x="1" y="337073"/>
                    </a:moveTo>
                    <a:lnTo>
                      <a:pt x="35901" y="337073"/>
                    </a:lnTo>
                    <a:lnTo>
                      <a:pt x="148495" y="175282"/>
                    </a:lnTo>
                    <a:lnTo>
                      <a:pt x="261090" y="337073"/>
                    </a:lnTo>
                    <a:lnTo>
                      <a:pt x="301752" y="337073"/>
                    </a:lnTo>
                    <a:lnTo>
                      <a:pt x="301752" y="90588"/>
                    </a:lnTo>
                    <a:lnTo>
                      <a:pt x="301752" y="90588"/>
                    </a:lnTo>
                    <a:lnTo>
                      <a:pt x="301752" y="0"/>
                    </a:lnTo>
                    <a:lnTo>
                      <a:pt x="0" y="0"/>
                    </a:lnTo>
                    <a:lnTo>
                      <a:pt x="0" y="90588"/>
                    </a:lnTo>
                    <a:lnTo>
                      <a:pt x="1" y="90588"/>
                    </a:lnTo>
                    <a:close/>
                  </a:path>
                </a:pathLst>
              </a:custGeom>
              <a:solidFill>
                <a:srgbClr val="9535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xmlns="" id="{C1741565-F2E0-6247-8115-F83513B5EF60}"/>
                  </a:ext>
                </a:extLst>
              </p:cNvPr>
              <p:cNvSpPr/>
              <p:nvPr/>
            </p:nvSpPr>
            <p:spPr>
              <a:xfrm rot="5400000">
                <a:off x="1280907" y="2105224"/>
                <a:ext cx="311652" cy="562018"/>
              </a:xfrm>
              <a:custGeom>
                <a:avLst/>
                <a:gdLst>
                  <a:gd name="connsiteX0" fmla="*/ 0 w 311652"/>
                  <a:gd name="connsiteY0" fmla="*/ 336570 h 562018"/>
                  <a:gd name="connsiteX1" fmla="*/ 128209 w 311652"/>
                  <a:gd name="connsiteY1" fmla="*/ 336570 h 562018"/>
                  <a:gd name="connsiteX2" fmla="*/ 128209 w 311652"/>
                  <a:gd name="connsiteY2" fmla="*/ 250815 h 562018"/>
                  <a:gd name="connsiteX3" fmla="*/ 128209 w 311652"/>
                  <a:gd name="connsiteY3" fmla="*/ 250309 h 562018"/>
                  <a:gd name="connsiteX4" fmla="*/ 119807 w 311652"/>
                  <a:gd name="connsiteY4" fmla="*/ 250309 h 562018"/>
                  <a:gd name="connsiteX5" fmla="*/ 69818 w 311652"/>
                  <a:gd name="connsiteY5" fmla="*/ 250309 h 562018"/>
                  <a:gd name="connsiteX6" fmla="*/ 63615 w 311652"/>
                  <a:gd name="connsiteY6" fmla="*/ 250309 h 562018"/>
                  <a:gd name="connsiteX7" fmla="*/ 63615 w 311652"/>
                  <a:gd name="connsiteY7" fmla="*/ 250308 h 562018"/>
                  <a:gd name="connsiteX8" fmla="*/ 56314 w 311652"/>
                  <a:gd name="connsiteY8" fmla="*/ 250308 h 562018"/>
                  <a:gd name="connsiteX9" fmla="*/ 56314 w 311652"/>
                  <a:gd name="connsiteY9" fmla="*/ 67270 h 562018"/>
                  <a:gd name="connsiteX10" fmla="*/ 56314 w 311652"/>
                  <a:gd name="connsiteY10" fmla="*/ 0 h 562018"/>
                  <a:gd name="connsiteX11" fmla="*/ 79293 w 311652"/>
                  <a:gd name="connsiteY11" fmla="*/ 0 h 562018"/>
                  <a:gd name="connsiteX12" fmla="*/ 80522 w 311652"/>
                  <a:gd name="connsiteY12" fmla="*/ 0 h 562018"/>
                  <a:gd name="connsiteX13" fmla="*/ 121959 w 311652"/>
                  <a:gd name="connsiteY13" fmla="*/ 0 h 562018"/>
                  <a:gd name="connsiteX14" fmla="*/ 133950 w 311652"/>
                  <a:gd name="connsiteY14" fmla="*/ 0 h 562018"/>
                  <a:gd name="connsiteX15" fmla="*/ 182327 w 311652"/>
                  <a:gd name="connsiteY15" fmla="*/ 0 h 562018"/>
                  <a:gd name="connsiteX16" fmla="*/ 232316 w 311652"/>
                  <a:gd name="connsiteY16" fmla="*/ 0 h 562018"/>
                  <a:gd name="connsiteX17" fmla="*/ 238519 w 311652"/>
                  <a:gd name="connsiteY17" fmla="*/ 0 h 562018"/>
                  <a:gd name="connsiteX18" fmla="*/ 238519 w 311652"/>
                  <a:gd name="connsiteY18" fmla="*/ 1 h 562018"/>
                  <a:gd name="connsiteX19" fmla="*/ 245821 w 311652"/>
                  <a:gd name="connsiteY19" fmla="*/ 1 h 562018"/>
                  <a:gd name="connsiteX20" fmla="*/ 245821 w 311652"/>
                  <a:gd name="connsiteY20" fmla="*/ 183038 h 562018"/>
                  <a:gd name="connsiteX21" fmla="*/ 245821 w 311652"/>
                  <a:gd name="connsiteY21" fmla="*/ 250309 h 562018"/>
                  <a:gd name="connsiteX22" fmla="*/ 222842 w 311652"/>
                  <a:gd name="connsiteY22" fmla="*/ 250309 h 562018"/>
                  <a:gd name="connsiteX23" fmla="*/ 221613 w 311652"/>
                  <a:gd name="connsiteY23" fmla="*/ 250309 h 562018"/>
                  <a:gd name="connsiteX24" fmla="*/ 180175 w 311652"/>
                  <a:gd name="connsiteY24" fmla="*/ 250309 h 562018"/>
                  <a:gd name="connsiteX25" fmla="*/ 173928 w 311652"/>
                  <a:gd name="connsiteY25" fmla="*/ 250309 h 562018"/>
                  <a:gd name="connsiteX26" fmla="*/ 173928 w 311652"/>
                  <a:gd name="connsiteY26" fmla="*/ 307333 h 562018"/>
                  <a:gd name="connsiteX27" fmla="*/ 173928 w 311652"/>
                  <a:gd name="connsiteY27" fmla="*/ 336570 h 562018"/>
                  <a:gd name="connsiteX28" fmla="*/ 311652 w 311652"/>
                  <a:gd name="connsiteY28" fmla="*/ 336570 h 562018"/>
                  <a:gd name="connsiteX29" fmla="*/ 155828 w 311652"/>
                  <a:gd name="connsiteY29" fmla="*/ 562018 h 56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11652" h="562018">
                    <a:moveTo>
                      <a:pt x="0" y="336570"/>
                    </a:moveTo>
                    <a:lnTo>
                      <a:pt x="128209" y="336570"/>
                    </a:lnTo>
                    <a:lnTo>
                      <a:pt x="128209" y="250815"/>
                    </a:lnTo>
                    <a:lnTo>
                      <a:pt x="128209" y="250309"/>
                    </a:lnTo>
                    <a:lnTo>
                      <a:pt x="119807" y="250309"/>
                    </a:lnTo>
                    <a:lnTo>
                      <a:pt x="69818" y="250309"/>
                    </a:lnTo>
                    <a:lnTo>
                      <a:pt x="63615" y="250309"/>
                    </a:lnTo>
                    <a:lnTo>
                      <a:pt x="63615" y="250308"/>
                    </a:lnTo>
                    <a:lnTo>
                      <a:pt x="56314" y="250308"/>
                    </a:lnTo>
                    <a:lnTo>
                      <a:pt x="56314" y="67270"/>
                    </a:lnTo>
                    <a:lnTo>
                      <a:pt x="56314" y="0"/>
                    </a:lnTo>
                    <a:lnTo>
                      <a:pt x="79293" y="0"/>
                    </a:lnTo>
                    <a:lnTo>
                      <a:pt x="80522" y="0"/>
                    </a:lnTo>
                    <a:lnTo>
                      <a:pt x="121959" y="0"/>
                    </a:lnTo>
                    <a:lnTo>
                      <a:pt x="133950" y="0"/>
                    </a:lnTo>
                    <a:lnTo>
                      <a:pt x="182327" y="0"/>
                    </a:lnTo>
                    <a:lnTo>
                      <a:pt x="232316" y="0"/>
                    </a:lnTo>
                    <a:lnTo>
                      <a:pt x="238519" y="0"/>
                    </a:lnTo>
                    <a:lnTo>
                      <a:pt x="238519" y="1"/>
                    </a:lnTo>
                    <a:lnTo>
                      <a:pt x="245821" y="1"/>
                    </a:lnTo>
                    <a:lnTo>
                      <a:pt x="245821" y="183038"/>
                    </a:lnTo>
                    <a:lnTo>
                      <a:pt x="245821" y="250309"/>
                    </a:lnTo>
                    <a:lnTo>
                      <a:pt x="222842" y="250309"/>
                    </a:lnTo>
                    <a:lnTo>
                      <a:pt x="221613" y="250309"/>
                    </a:lnTo>
                    <a:lnTo>
                      <a:pt x="180175" y="250309"/>
                    </a:lnTo>
                    <a:lnTo>
                      <a:pt x="173928" y="250309"/>
                    </a:lnTo>
                    <a:lnTo>
                      <a:pt x="173928" y="307333"/>
                    </a:lnTo>
                    <a:lnTo>
                      <a:pt x="173928" y="336570"/>
                    </a:lnTo>
                    <a:lnTo>
                      <a:pt x="311652" y="336570"/>
                    </a:lnTo>
                    <a:lnTo>
                      <a:pt x="155828" y="562018"/>
                    </a:lnTo>
                    <a:close/>
                  </a:path>
                </a:pathLst>
              </a:custGeom>
              <a:solidFill>
                <a:srgbClr val="E5E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xmlns="" id="{EB5207E6-1950-4F41-922B-8705273E2B4B}"/>
                  </a:ext>
                </a:extLst>
              </p:cNvPr>
              <p:cNvSpPr/>
              <p:nvPr/>
            </p:nvSpPr>
            <p:spPr>
              <a:xfrm rot="16200000" flipV="1">
                <a:off x="1484519" y="2072177"/>
                <a:ext cx="577336" cy="638764"/>
              </a:xfrm>
              <a:custGeom>
                <a:avLst/>
                <a:gdLst>
                  <a:gd name="connsiteX0" fmla="*/ 577336 w 577336"/>
                  <a:gd name="connsiteY0" fmla="*/ 638763 h 638764"/>
                  <a:gd name="connsiteX1" fmla="*/ 577336 w 577336"/>
                  <a:gd name="connsiteY1" fmla="*/ 171667 h 638764"/>
                  <a:gd name="connsiteX2" fmla="*/ 577336 w 577336"/>
                  <a:gd name="connsiteY2" fmla="*/ 0 h 638764"/>
                  <a:gd name="connsiteX3" fmla="*/ 0 w 577336"/>
                  <a:gd name="connsiteY3" fmla="*/ 0 h 638764"/>
                  <a:gd name="connsiteX4" fmla="*/ 0 w 577336"/>
                  <a:gd name="connsiteY4" fmla="*/ 171667 h 638764"/>
                  <a:gd name="connsiteX5" fmla="*/ 2 w 577336"/>
                  <a:gd name="connsiteY5" fmla="*/ 171667 h 638764"/>
                  <a:gd name="connsiteX6" fmla="*/ 2 w 577336"/>
                  <a:gd name="connsiteY6" fmla="*/ 638763 h 638764"/>
                  <a:gd name="connsiteX7" fmla="*/ 53569 w 577336"/>
                  <a:gd name="connsiteY7" fmla="*/ 638763 h 638764"/>
                  <a:gd name="connsiteX8" fmla="*/ 53569 w 577336"/>
                  <a:gd name="connsiteY8" fmla="*/ 638764 h 638764"/>
                  <a:gd name="connsiteX9" fmla="*/ 145774 w 577336"/>
                  <a:gd name="connsiteY9" fmla="*/ 638764 h 638764"/>
                  <a:gd name="connsiteX10" fmla="*/ 145774 w 577336"/>
                  <a:gd name="connsiteY10" fmla="*/ 491049 h 638764"/>
                  <a:gd name="connsiteX11" fmla="*/ 145773 w 577336"/>
                  <a:gd name="connsiteY11" fmla="*/ 491049 h 638764"/>
                  <a:gd name="connsiteX12" fmla="*/ 145773 w 577336"/>
                  <a:gd name="connsiteY12" fmla="*/ 319382 h 638764"/>
                  <a:gd name="connsiteX13" fmla="*/ 431563 w 577336"/>
                  <a:gd name="connsiteY13" fmla="*/ 319382 h 638764"/>
                  <a:gd name="connsiteX14" fmla="*/ 431563 w 577336"/>
                  <a:gd name="connsiteY14" fmla="*/ 491049 h 638764"/>
                  <a:gd name="connsiteX15" fmla="*/ 431563 w 577336"/>
                  <a:gd name="connsiteY15" fmla="*/ 638764 h 638764"/>
                  <a:gd name="connsiteX16" fmla="*/ 534545 w 577336"/>
                  <a:gd name="connsiteY16" fmla="*/ 638764 h 638764"/>
                  <a:gd name="connsiteX17" fmla="*/ 534545 w 577336"/>
                  <a:gd name="connsiteY17" fmla="*/ 638763 h 63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7336" h="638764">
                    <a:moveTo>
                      <a:pt x="577336" y="638763"/>
                    </a:moveTo>
                    <a:lnTo>
                      <a:pt x="577336" y="171667"/>
                    </a:lnTo>
                    <a:lnTo>
                      <a:pt x="577336" y="0"/>
                    </a:lnTo>
                    <a:lnTo>
                      <a:pt x="0" y="0"/>
                    </a:lnTo>
                    <a:lnTo>
                      <a:pt x="0" y="171667"/>
                    </a:lnTo>
                    <a:lnTo>
                      <a:pt x="2" y="171667"/>
                    </a:lnTo>
                    <a:lnTo>
                      <a:pt x="2" y="638763"/>
                    </a:lnTo>
                    <a:lnTo>
                      <a:pt x="53569" y="638763"/>
                    </a:lnTo>
                    <a:lnTo>
                      <a:pt x="53569" y="638764"/>
                    </a:lnTo>
                    <a:lnTo>
                      <a:pt x="145774" y="638764"/>
                    </a:lnTo>
                    <a:lnTo>
                      <a:pt x="145774" y="491049"/>
                    </a:lnTo>
                    <a:lnTo>
                      <a:pt x="145773" y="491049"/>
                    </a:lnTo>
                    <a:lnTo>
                      <a:pt x="145773" y="319382"/>
                    </a:lnTo>
                    <a:lnTo>
                      <a:pt x="431563" y="319382"/>
                    </a:lnTo>
                    <a:lnTo>
                      <a:pt x="431563" y="491049"/>
                    </a:lnTo>
                    <a:lnTo>
                      <a:pt x="431563" y="638764"/>
                    </a:lnTo>
                    <a:lnTo>
                      <a:pt x="534545" y="638764"/>
                    </a:lnTo>
                    <a:lnTo>
                      <a:pt x="534545" y="638763"/>
                    </a:lnTo>
                    <a:close/>
                  </a:path>
                </a:pathLst>
              </a:custGeom>
              <a:solidFill>
                <a:srgbClr val="9534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47E0D2F-8C75-5349-83E0-A2752B786884}"/>
                </a:ext>
              </a:extLst>
            </p:cNvPr>
            <p:cNvGrpSpPr/>
            <p:nvPr/>
          </p:nvGrpSpPr>
          <p:grpSpPr>
            <a:xfrm>
              <a:off x="1107025" y="1754963"/>
              <a:ext cx="1777556" cy="647230"/>
              <a:chOff x="996295" y="1519163"/>
              <a:chExt cx="1777556" cy="64723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9E012DE5-CA67-314C-A285-4FE22F6E7C6C}"/>
                  </a:ext>
                </a:extLst>
              </p:cNvPr>
              <p:cNvSpPr/>
              <p:nvPr/>
            </p:nvSpPr>
            <p:spPr>
              <a:xfrm rot="16200000" flipV="1">
                <a:off x="2189087" y="1581629"/>
                <a:ext cx="646655" cy="522873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337073">
                    <a:moveTo>
                      <a:pt x="1" y="337073"/>
                    </a:moveTo>
                    <a:lnTo>
                      <a:pt x="35901" y="337073"/>
                    </a:lnTo>
                    <a:lnTo>
                      <a:pt x="148495" y="175282"/>
                    </a:lnTo>
                    <a:lnTo>
                      <a:pt x="261090" y="337073"/>
                    </a:lnTo>
                    <a:lnTo>
                      <a:pt x="301752" y="337073"/>
                    </a:lnTo>
                    <a:lnTo>
                      <a:pt x="301752" y="90588"/>
                    </a:lnTo>
                    <a:lnTo>
                      <a:pt x="301752" y="90588"/>
                    </a:lnTo>
                    <a:lnTo>
                      <a:pt x="301752" y="0"/>
                    </a:lnTo>
                    <a:lnTo>
                      <a:pt x="0" y="0"/>
                    </a:lnTo>
                    <a:lnTo>
                      <a:pt x="0" y="90588"/>
                    </a:lnTo>
                    <a:lnTo>
                      <a:pt x="1" y="90588"/>
                    </a:lnTo>
                    <a:close/>
                  </a:path>
                </a:pathLst>
              </a:custGeom>
              <a:solidFill>
                <a:srgbClr val="9535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xmlns="" id="{FC243277-8226-0046-A95B-6291C3E4839B}"/>
                  </a:ext>
                </a:extLst>
              </p:cNvPr>
              <p:cNvSpPr/>
              <p:nvPr/>
            </p:nvSpPr>
            <p:spPr>
              <a:xfrm rot="16200000">
                <a:off x="1690526" y="1620254"/>
                <a:ext cx="349071" cy="456404"/>
              </a:xfrm>
              <a:custGeom>
                <a:avLst/>
                <a:gdLst>
                  <a:gd name="connsiteX0" fmla="*/ 0 w 311652"/>
                  <a:gd name="connsiteY0" fmla="*/ 336570 h 562018"/>
                  <a:gd name="connsiteX1" fmla="*/ 128209 w 311652"/>
                  <a:gd name="connsiteY1" fmla="*/ 336570 h 562018"/>
                  <a:gd name="connsiteX2" fmla="*/ 128209 w 311652"/>
                  <a:gd name="connsiteY2" fmla="*/ 250815 h 562018"/>
                  <a:gd name="connsiteX3" fmla="*/ 128209 w 311652"/>
                  <a:gd name="connsiteY3" fmla="*/ 250309 h 562018"/>
                  <a:gd name="connsiteX4" fmla="*/ 119807 w 311652"/>
                  <a:gd name="connsiteY4" fmla="*/ 250309 h 562018"/>
                  <a:gd name="connsiteX5" fmla="*/ 69818 w 311652"/>
                  <a:gd name="connsiteY5" fmla="*/ 250309 h 562018"/>
                  <a:gd name="connsiteX6" fmla="*/ 63615 w 311652"/>
                  <a:gd name="connsiteY6" fmla="*/ 250309 h 562018"/>
                  <a:gd name="connsiteX7" fmla="*/ 63615 w 311652"/>
                  <a:gd name="connsiteY7" fmla="*/ 250308 h 562018"/>
                  <a:gd name="connsiteX8" fmla="*/ 56314 w 311652"/>
                  <a:gd name="connsiteY8" fmla="*/ 250308 h 562018"/>
                  <a:gd name="connsiteX9" fmla="*/ 56314 w 311652"/>
                  <a:gd name="connsiteY9" fmla="*/ 67270 h 562018"/>
                  <a:gd name="connsiteX10" fmla="*/ 56314 w 311652"/>
                  <a:gd name="connsiteY10" fmla="*/ 0 h 562018"/>
                  <a:gd name="connsiteX11" fmla="*/ 79293 w 311652"/>
                  <a:gd name="connsiteY11" fmla="*/ 0 h 562018"/>
                  <a:gd name="connsiteX12" fmla="*/ 80522 w 311652"/>
                  <a:gd name="connsiteY12" fmla="*/ 0 h 562018"/>
                  <a:gd name="connsiteX13" fmla="*/ 121959 w 311652"/>
                  <a:gd name="connsiteY13" fmla="*/ 0 h 562018"/>
                  <a:gd name="connsiteX14" fmla="*/ 133950 w 311652"/>
                  <a:gd name="connsiteY14" fmla="*/ 0 h 562018"/>
                  <a:gd name="connsiteX15" fmla="*/ 182327 w 311652"/>
                  <a:gd name="connsiteY15" fmla="*/ 0 h 562018"/>
                  <a:gd name="connsiteX16" fmla="*/ 232316 w 311652"/>
                  <a:gd name="connsiteY16" fmla="*/ 0 h 562018"/>
                  <a:gd name="connsiteX17" fmla="*/ 238519 w 311652"/>
                  <a:gd name="connsiteY17" fmla="*/ 0 h 562018"/>
                  <a:gd name="connsiteX18" fmla="*/ 238519 w 311652"/>
                  <a:gd name="connsiteY18" fmla="*/ 1 h 562018"/>
                  <a:gd name="connsiteX19" fmla="*/ 245821 w 311652"/>
                  <a:gd name="connsiteY19" fmla="*/ 1 h 562018"/>
                  <a:gd name="connsiteX20" fmla="*/ 245821 w 311652"/>
                  <a:gd name="connsiteY20" fmla="*/ 183038 h 562018"/>
                  <a:gd name="connsiteX21" fmla="*/ 245821 w 311652"/>
                  <a:gd name="connsiteY21" fmla="*/ 250309 h 562018"/>
                  <a:gd name="connsiteX22" fmla="*/ 222842 w 311652"/>
                  <a:gd name="connsiteY22" fmla="*/ 250309 h 562018"/>
                  <a:gd name="connsiteX23" fmla="*/ 221613 w 311652"/>
                  <a:gd name="connsiteY23" fmla="*/ 250309 h 562018"/>
                  <a:gd name="connsiteX24" fmla="*/ 180175 w 311652"/>
                  <a:gd name="connsiteY24" fmla="*/ 250309 h 562018"/>
                  <a:gd name="connsiteX25" fmla="*/ 173928 w 311652"/>
                  <a:gd name="connsiteY25" fmla="*/ 250309 h 562018"/>
                  <a:gd name="connsiteX26" fmla="*/ 173928 w 311652"/>
                  <a:gd name="connsiteY26" fmla="*/ 307333 h 562018"/>
                  <a:gd name="connsiteX27" fmla="*/ 173928 w 311652"/>
                  <a:gd name="connsiteY27" fmla="*/ 336570 h 562018"/>
                  <a:gd name="connsiteX28" fmla="*/ 311652 w 311652"/>
                  <a:gd name="connsiteY28" fmla="*/ 336570 h 562018"/>
                  <a:gd name="connsiteX29" fmla="*/ 155828 w 311652"/>
                  <a:gd name="connsiteY29" fmla="*/ 562018 h 56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11652" h="562018">
                    <a:moveTo>
                      <a:pt x="0" y="336570"/>
                    </a:moveTo>
                    <a:lnTo>
                      <a:pt x="128209" y="336570"/>
                    </a:lnTo>
                    <a:lnTo>
                      <a:pt x="128209" y="250815"/>
                    </a:lnTo>
                    <a:lnTo>
                      <a:pt x="128209" y="250309"/>
                    </a:lnTo>
                    <a:lnTo>
                      <a:pt x="119807" y="250309"/>
                    </a:lnTo>
                    <a:lnTo>
                      <a:pt x="69818" y="250309"/>
                    </a:lnTo>
                    <a:lnTo>
                      <a:pt x="63615" y="250309"/>
                    </a:lnTo>
                    <a:lnTo>
                      <a:pt x="63615" y="250308"/>
                    </a:lnTo>
                    <a:lnTo>
                      <a:pt x="56314" y="250308"/>
                    </a:lnTo>
                    <a:lnTo>
                      <a:pt x="56314" y="67270"/>
                    </a:lnTo>
                    <a:lnTo>
                      <a:pt x="56314" y="0"/>
                    </a:lnTo>
                    <a:lnTo>
                      <a:pt x="79293" y="0"/>
                    </a:lnTo>
                    <a:lnTo>
                      <a:pt x="80522" y="0"/>
                    </a:lnTo>
                    <a:lnTo>
                      <a:pt x="121959" y="0"/>
                    </a:lnTo>
                    <a:lnTo>
                      <a:pt x="133950" y="0"/>
                    </a:lnTo>
                    <a:lnTo>
                      <a:pt x="182327" y="0"/>
                    </a:lnTo>
                    <a:lnTo>
                      <a:pt x="232316" y="0"/>
                    </a:lnTo>
                    <a:lnTo>
                      <a:pt x="238519" y="0"/>
                    </a:lnTo>
                    <a:lnTo>
                      <a:pt x="238519" y="1"/>
                    </a:lnTo>
                    <a:lnTo>
                      <a:pt x="245821" y="1"/>
                    </a:lnTo>
                    <a:lnTo>
                      <a:pt x="245821" y="183038"/>
                    </a:lnTo>
                    <a:lnTo>
                      <a:pt x="245821" y="250309"/>
                    </a:lnTo>
                    <a:lnTo>
                      <a:pt x="222842" y="250309"/>
                    </a:lnTo>
                    <a:lnTo>
                      <a:pt x="221613" y="250309"/>
                    </a:lnTo>
                    <a:lnTo>
                      <a:pt x="180175" y="250309"/>
                    </a:lnTo>
                    <a:lnTo>
                      <a:pt x="173928" y="250309"/>
                    </a:lnTo>
                    <a:lnTo>
                      <a:pt x="173928" y="307333"/>
                    </a:lnTo>
                    <a:lnTo>
                      <a:pt x="173928" y="336570"/>
                    </a:lnTo>
                    <a:lnTo>
                      <a:pt x="311652" y="336570"/>
                    </a:lnTo>
                    <a:lnTo>
                      <a:pt x="155828" y="562018"/>
                    </a:lnTo>
                    <a:close/>
                  </a:path>
                </a:pathLst>
              </a:custGeom>
              <a:solidFill>
                <a:srgbClr val="E5E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xmlns="" id="{8B018782-F748-FA46-8499-5845F3CDBF55}"/>
                  </a:ext>
                </a:extLst>
              </p:cNvPr>
              <p:cNvSpPr/>
              <p:nvPr/>
            </p:nvSpPr>
            <p:spPr>
              <a:xfrm rot="5400000" flipV="1">
                <a:off x="932331" y="1583127"/>
                <a:ext cx="646655" cy="518728"/>
              </a:xfrm>
              <a:custGeom>
                <a:avLst/>
                <a:gdLst>
                  <a:gd name="connsiteX0" fmla="*/ 577336 w 577336"/>
                  <a:gd name="connsiteY0" fmla="*/ 638763 h 638764"/>
                  <a:gd name="connsiteX1" fmla="*/ 577336 w 577336"/>
                  <a:gd name="connsiteY1" fmla="*/ 171667 h 638764"/>
                  <a:gd name="connsiteX2" fmla="*/ 577336 w 577336"/>
                  <a:gd name="connsiteY2" fmla="*/ 0 h 638764"/>
                  <a:gd name="connsiteX3" fmla="*/ 0 w 577336"/>
                  <a:gd name="connsiteY3" fmla="*/ 0 h 638764"/>
                  <a:gd name="connsiteX4" fmla="*/ 0 w 577336"/>
                  <a:gd name="connsiteY4" fmla="*/ 171667 h 638764"/>
                  <a:gd name="connsiteX5" fmla="*/ 2 w 577336"/>
                  <a:gd name="connsiteY5" fmla="*/ 171667 h 638764"/>
                  <a:gd name="connsiteX6" fmla="*/ 2 w 577336"/>
                  <a:gd name="connsiteY6" fmla="*/ 638763 h 638764"/>
                  <a:gd name="connsiteX7" fmla="*/ 53569 w 577336"/>
                  <a:gd name="connsiteY7" fmla="*/ 638763 h 638764"/>
                  <a:gd name="connsiteX8" fmla="*/ 53569 w 577336"/>
                  <a:gd name="connsiteY8" fmla="*/ 638764 h 638764"/>
                  <a:gd name="connsiteX9" fmla="*/ 145774 w 577336"/>
                  <a:gd name="connsiteY9" fmla="*/ 638764 h 638764"/>
                  <a:gd name="connsiteX10" fmla="*/ 145774 w 577336"/>
                  <a:gd name="connsiteY10" fmla="*/ 491049 h 638764"/>
                  <a:gd name="connsiteX11" fmla="*/ 145773 w 577336"/>
                  <a:gd name="connsiteY11" fmla="*/ 491049 h 638764"/>
                  <a:gd name="connsiteX12" fmla="*/ 145773 w 577336"/>
                  <a:gd name="connsiteY12" fmla="*/ 319382 h 638764"/>
                  <a:gd name="connsiteX13" fmla="*/ 431563 w 577336"/>
                  <a:gd name="connsiteY13" fmla="*/ 319382 h 638764"/>
                  <a:gd name="connsiteX14" fmla="*/ 431563 w 577336"/>
                  <a:gd name="connsiteY14" fmla="*/ 491049 h 638764"/>
                  <a:gd name="connsiteX15" fmla="*/ 431563 w 577336"/>
                  <a:gd name="connsiteY15" fmla="*/ 638764 h 638764"/>
                  <a:gd name="connsiteX16" fmla="*/ 534545 w 577336"/>
                  <a:gd name="connsiteY16" fmla="*/ 638764 h 638764"/>
                  <a:gd name="connsiteX17" fmla="*/ 534545 w 577336"/>
                  <a:gd name="connsiteY17" fmla="*/ 638763 h 63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7336" h="638764">
                    <a:moveTo>
                      <a:pt x="577336" y="638763"/>
                    </a:moveTo>
                    <a:lnTo>
                      <a:pt x="577336" y="171667"/>
                    </a:lnTo>
                    <a:lnTo>
                      <a:pt x="577336" y="0"/>
                    </a:lnTo>
                    <a:lnTo>
                      <a:pt x="0" y="0"/>
                    </a:lnTo>
                    <a:lnTo>
                      <a:pt x="0" y="171667"/>
                    </a:lnTo>
                    <a:lnTo>
                      <a:pt x="2" y="171667"/>
                    </a:lnTo>
                    <a:lnTo>
                      <a:pt x="2" y="638763"/>
                    </a:lnTo>
                    <a:lnTo>
                      <a:pt x="53569" y="638763"/>
                    </a:lnTo>
                    <a:lnTo>
                      <a:pt x="53569" y="638764"/>
                    </a:lnTo>
                    <a:lnTo>
                      <a:pt x="145774" y="638764"/>
                    </a:lnTo>
                    <a:lnTo>
                      <a:pt x="145774" y="491049"/>
                    </a:lnTo>
                    <a:lnTo>
                      <a:pt x="145773" y="491049"/>
                    </a:lnTo>
                    <a:lnTo>
                      <a:pt x="145773" y="319382"/>
                    </a:lnTo>
                    <a:lnTo>
                      <a:pt x="431563" y="319382"/>
                    </a:lnTo>
                    <a:lnTo>
                      <a:pt x="431563" y="491049"/>
                    </a:lnTo>
                    <a:lnTo>
                      <a:pt x="431563" y="638764"/>
                    </a:lnTo>
                    <a:lnTo>
                      <a:pt x="534545" y="638764"/>
                    </a:lnTo>
                    <a:lnTo>
                      <a:pt x="534545" y="638763"/>
                    </a:lnTo>
                    <a:close/>
                  </a:path>
                </a:pathLst>
              </a:custGeom>
              <a:solidFill>
                <a:srgbClr val="9534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3211A929-9D3B-C846-9A32-A3232327EFC0}"/>
                </a:ext>
              </a:extLst>
            </p:cNvPr>
            <p:cNvGrpSpPr/>
            <p:nvPr/>
          </p:nvGrpSpPr>
          <p:grpSpPr>
            <a:xfrm rot="10800000">
              <a:off x="229313" y="3453689"/>
              <a:ext cx="1441381" cy="647229"/>
              <a:chOff x="317639" y="2102379"/>
              <a:chExt cx="1774930" cy="577848"/>
            </a:xfrm>
          </p:grpSpPr>
          <p:sp>
            <p:nvSpPr>
              <p:cNvPr id="32" name="Rectangle 34">
                <a:extLst>
                  <a:ext uri="{FF2B5EF4-FFF2-40B4-BE49-F238E27FC236}">
                    <a16:creationId xmlns:a16="http://schemas.microsoft.com/office/drawing/2014/main" xmlns="" id="{BDD591CB-0D36-824B-B08D-EDCDA75E51D9}"/>
                  </a:ext>
                </a:extLst>
              </p:cNvPr>
              <p:cNvSpPr/>
              <p:nvPr/>
            </p:nvSpPr>
            <p:spPr>
              <a:xfrm rot="5400000" flipV="1">
                <a:off x="350905" y="2069113"/>
                <a:ext cx="577336" cy="643867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337073">
                    <a:moveTo>
                      <a:pt x="1" y="337073"/>
                    </a:moveTo>
                    <a:lnTo>
                      <a:pt x="35901" y="337073"/>
                    </a:lnTo>
                    <a:lnTo>
                      <a:pt x="148495" y="175282"/>
                    </a:lnTo>
                    <a:lnTo>
                      <a:pt x="261090" y="337073"/>
                    </a:lnTo>
                    <a:lnTo>
                      <a:pt x="301752" y="337073"/>
                    </a:lnTo>
                    <a:lnTo>
                      <a:pt x="301752" y="90588"/>
                    </a:lnTo>
                    <a:lnTo>
                      <a:pt x="301752" y="90588"/>
                    </a:lnTo>
                    <a:lnTo>
                      <a:pt x="301752" y="0"/>
                    </a:lnTo>
                    <a:lnTo>
                      <a:pt x="0" y="0"/>
                    </a:lnTo>
                    <a:lnTo>
                      <a:pt x="0" y="90588"/>
                    </a:lnTo>
                    <a:lnTo>
                      <a:pt x="1" y="90588"/>
                    </a:lnTo>
                    <a:close/>
                  </a:path>
                </a:pathLst>
              </a:custGeom>
              <a:solidFill>
                <a:srgbClr val="9535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17052B02-89C3-1C4D-A627-4793550C92C0}"/>
                  </a:ext>
                </a:extLst>
              </p:cNvPr>
              <p:cNvSpPr/>
              <p:nvPr/>
            </p:nvSpPr>
            <p:spPr>
              <a:xfrm rot="5400000">
                <a:off x="1280908" y="2117230"/>
                <a:ext cx="311652" cy="562018"/>
              </a:xfrm>
              <a:custGeom>
                <a:avLst/>
                <a:gdLst>
                  <a:gd name="connsiteX0" fmla="*/ 0 w 311652"/>
                  <a:gd name="connsiteY0" fmla="*/ 336570 h 562018"/>
                  <a:gd name="connsiteX1" fmla="*/ 128209 w 311652"/>
                  <a:gd name="connsiteY1" fmla="*/ 336570 h 562018"/>
                  <a:gd name="connsiteX2" fmla="*/ 128209 w 311652"/>
                  <a:gd name="connsiteY2" fmla="*/ 250815 h 562018"/>
                  <a:gd name="connsiteX3" fmla="*/ 128209 w 311652"/>
                  <a:gd name="connsiteY3" fmla="*/ 250309 h 562018"/>
                  <a:gd name="connsiteX4" fmla="*/ 119807 w 311652"/>
                  <a:gd name="connsiteY4" fmla="*/ 250309 h 562018"/>
                  <a:gd name="connsiteX5" fmla="*/ 69818 w 311652"/>
                  <a:gd name="connsiteY5" fmla="*/ 250309 h 562018"/>
                  <a:gd name="connsiteX6" fmla="*/ 63615 w 311652"/>
                  <a:gd name="connsiteY6" fmla="*/ 250309 h 562018"/>
                  <a:gd name="connsiteX7" fmla="*/ 63615 w 311652"/>
                  <a:gd name="connsiteY7" fmla="*/ 250308 h 562018"/>
                  <a:gd name="connsiteX8" fmla="*/ 56314 w 311652"/>
                  <a:gd name="connsiteY8" fmla="*/ 250308 h 562018"/>
                  <a:gd name="connsiteX9" fmla="*/ 56314 w 311652"/>
                  <a:gd name="connsiteY9" fmla="*/ 67270 h 562018"/>
                  <a:gd name="connsiteX10" fmla="*/ 56314 w 311652"/>
                  <a:gd name="connsiteY10" fmla="*/ 0 h 562018"/>
                  <a:gd name="connsiteX11" fmla="*/ 79293 w 311652"/>
                  <a:gd name="connsiteY11" fmla="*/ 0 h 562018"/>
                  <a:gd name="connsiteX12" fmla="*/ 80522 w 311652"/>
                  <a:gd name="connsiteY12" fmla="*/ 0 h 562018"/>
                  <a:gd name="connsiteX13" fmla="*/ 121959 w 311652"/>
                  <a:gd name="connsiteY13" fmla="*/ 0 h 562018"/>
                  <a:gd name="connsiteX14" fmla="*/ 133950 w 311652"/>
                  <a:gd name="connsiteY14" fmla="*/ 0 h 562018"/>
                  <a:gd name="connsiteX15" fmla="*/ 182327 w 311652"/>
                  <a:gd name="connsiteY15" fmla="*/ 0 h 562018"/>
                  <a:gd name="connsiteX16" fmla="*/ 232316 w 311652"/>
                  <a:gd name="connsiteY16" fmla="*/ 0 h 562018"/>
                  <a:gd name="connsiteX17" fmla="*/ 238519 w 311652"/>
                  <a:gd name="connsiteY17" fmla="*/ 0 h 562018"/>
                  <a:gd name="connsiteX18" fmla="*/ 238519 w 311652"/>
                  <a:gd name="connsiteY18" fmla="*/ 1 h 562018"/>
                  <a:gd name="connsiteX19" fmla="*/ 245821 w 311652"/>
                  <a:gd name="connsiteY19" fmla="*/ 1 h 562018"/>
                  <a:gd name="connsiteX20" fmla="*/ 245821 w 311652"/>
                  <a:gd name="connsiteY20" fmla="*/ 183038 h 562018"/>
                  <a:gd name="connsiteX21" fmla="*/ 245821 w 311652"/>
                  <a:gd name="connsiteY21" fmla="*/ 250309 h 562018"/>
                  <a:gd name="connsiteX22" fmla="*/ 222842 w 311652"/>
                  <a:gd name="connsiteY22" fmla="*/ 250309 h 562018"/>
                  <a:gd name="connsiteX23" fmla="*/ 221613 w 311652"/>
                  <a:gd name="connsiteY23" fmla="*/ 250309 h 562018"/>
                  <a:gd name="connsiteX24" fmla="*/ 180175 w 311652"/>
                  <a:gd name="connsiteY24" fmla="*/ 250309 h 562018"/>
                  <a:gd name="connsiteX25" fmla="*/ 173928 w 311652"/>
                  <a:gd name="connsiteY25" fmla="*/ 250309 h 562018"/>
                  <a:gd name="connsiteX26" fmla="*/ 173928 w 311652"/>
                  <a:gd name="connsiteY26" fmla="*/ 307333 h 562018"/>
                  <a:gd name="connsiteX27" fmla="*/ 173928 w 311652"/>
                  <a:gd name="connsiteY27" fmla="*/ 336570 h 562018"/>
                  <a:gd name="connsiteX28" fmla="*/ 311652 w 311652"/>
                  <a:gd name="connsiteY28" fmla="*/ 336570 h 562018"/>
                  <a:gd name="connsiteX29" fmla="*/ 155828 w 311652"/>
                  <a:gd name="connsiteY29" fmla="*/ 562018 h 56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11652" h="562018">
                    <a:moveTo>
                      <a:pt x="0" y="336570"/>
                    </a:moveTo>
                    <a:lnTo>
                      <a:pt x="128209" y="336570"/>
                    </a:lnTo>
                    <a:lnTo>
                      <a:pt x="128209" y="250815"/>
                    </a:lnTo>
                    <a:lnTo>
                      <a:pt x="128209" y="250309"/>
                    </a:lnTo>
                    <a:lnTo>
                      <a:pt x="119807" y="250309"/>
                    </a:lnTo>
                    <a:lnTo>
                      <a:pt x="69818" y="250309"/>
                    </a:lnTo>
                    <a:lnTo>
                      <a:pt x="63615" y="250309"/>
                    </a:lnTo>
                    <a:lnTo>
                      <a:pt x="63615" y="250308"/>
                    </a:lnTo>
                    <a:lnTo>
                      <a:pt x="56314" y="250308"/>
                    </a:lnTo>
                    <a:lnTo>
                      <a:pt x="56314" y="67270"/>
                    </a:lnTo>
                    <a:lnTo>
                      <a:pt x="56314" y="0"/>
                    </a:lnTo>
                    <a:lnTo>
                      <a:pt x="79293" y="0"/>
                    </a:lnTo>
                    <a:lnTo>
                      <a:pt x="80522" y="0"/>
                    </a:lnTo>
                    <a:lnTo>
                      <a:pt x="121959" y="0"/>
                    </a:lnTo>
                    <a:lnTo>
                      <a:pt x="133950" y="0"/>
                    </a:lnTo>
                    <a:lnTo>
                      <a:pt x="182327" y="0"/>
                    </a:lnTo>
                    <a:lnTo>
                      <a:pt x="232316" y="0"/>
                    </a:lnTo>
                    <a:lnTo>
                      <a:pt x="238519" y="0"/>
                    </a:lnTo>
                    <a:lnTo>
                      <a:pt x="238519" y="1"/>
                    </a:lnTo>
                    <a:lnTo>
                      <a:pt x="245821" y="1"/>
                    </a:lnTo>
                    <a:lnTo>
                      <a:pt x="245821" y="183038"/>
                    </a:lnTo>
                    <a:lnTo>
                      <a:pt x="245821" y="250309"/>
                    </a:lnTo>
                    <a:lnTo>
                      <a:pt x="222842" y="250309"/>
                    </a:lnTo>
                    <a:lnTo>
                      <a:pt x="221613" y="250309"/>
                    </a:lnTo>
                    <a:lnTo>
                      <a:pt x="180175" y="250309"/>
                    </a:lnTo>
                    <a:lnTo>
                      <a:pt x="173928" y="250309"/>
                    </a:lnTo>
                    <a:lnTo>
                      <a:pt x="173928" y="307333"/>
                    </a:lnTo>
                    <a:lnTo>
                      <a:pt x="173928" y="336570"/>
                    </a:lnTo>
                    <a:lnTo>
                      <a:pt x="311652" y="336570"/>
                    </a:lnTo>
                    <a:lnTo>
                      <a:pt x="155828" y="562018"/>
                    </a:lnTo>
                    <a:close/>
                  </a:path>
                </a:pathLst>
              </a:custGeom>
              <a:solidFill>
                <a:srgbClr val="E5E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76BD828B-478E-EB40-934E-E84FF066C240}"/>
                  </a:ext>
                </a:extLst>
              </p:cNvPr>
              <p:cNvSpPr/>
              <p:nvPr/>
            </p:nvSpPr>
            <p:spPr>
              <a:xfrm rot="16200000" flipV="1">
                <a:off x="1484519" y="2072177"/>
                <a:ext cx="577336" cy="638764"/>
              </a:xfrm>
              <a:custGeom>
                <a:avLst/>
                <a:gdLst>
                  <a:gd name="connsiteX0" fmla="*/ 577336 w 577336"/>
                  <a:gd name="connsiteY0" fmla="*/ 638763 h 638764"/>
                  <a:gd name="connsiteX1" fmla="*/ 577336 w 577336"/>
                  <a:gd name="connsiteY1" fmla="*/ 171667 h 638764"/>
                  <a:gd name="connsiteX2" fmla="*/ 577336 w 577336"/>
                  <a:gd name="connsiteY2" fmla="*/ 0 h 638764"/>
                  <a:gd name="connsiteX3" fmla="*/ 0 w 577336"/>
                  <a:gd name="connsiteY3" fmla="*/ 0 h 638764"/>
                  <a:gd name="connsiteX4" fmla="*/ 0 w 577336"/>
                  <a:gd name="connsiteY4" fmla="*/ 171667 h 638764"/>
                  <a:gd name="connsiteX5" fmla="*/ 2 w 577336"/>
                  <a:gd name="connsiteY5" fmla="*/ 171667 h 638764"/>
                  <a:gd name="connsiteX6" fmla="*/ 2 w 577336"/>
                  <a:gd name="connsiteY6" fmla="*/ 638763 h 638764"/>
                  <a:gd name="connsiteX7" fmla="*/ 53569 w 577336"/>
                  <a:gd name="connsiteY7" fmla="*/ 638763 h 638764"/>
                  <a:gd name="connsiteX8" fmla="*/ 53569 w 577336"/>
                  <a:gd name="connsiteY8" fmla="*/ 638764 h 638764"/>
                  <a:gd name="connsiteX9" fmla="*/ 145774 w 577336"/>
                  <a:gd name="connsiteY9" fmla="*/ 638764 h 638764"/>
                  <a:gd name="connsiteX10" fmla="*/ 145774 w 577336"/>
                  <a:gd name="connsiteY10" fmla="*/ 491049 h 638764"/>
                  <a:gd name="connsiteX11" fmla="*/ 145773 w 577336"/>
                  <a:gd name="connsiteY11" fmla="*/ 491049 h 638764"/>
                  <a:gd name="connsiteX12" fmla="*/ 145773 w 577336"/>
                  <a:gd name="connsiteY12" fmla="*/ 319382 h 638764"/>
                  <a:gd name="connsiteX13" fmla="*/ 431563 w 577336"/>
                  <a:gd name="connsiteY13" fmla="*/ 319382 h 638764"/>
                  <a:gd name="connsiteX14" fmla="*/ 431563 w 577336"/>
                  <a:gd name="connsiteY14" fmla="*/ 491049 h 638764"/>
                  <a:gd name="connsiteX15" fmla="*/ 431563 w 577336"/>
                  <a:gd name="connsiteY15" fmla="*/ 638764 h 638764"/>
                  <a:gd name="connsiteX16" fmla="*/ 534545 w 577336"/>
                  <a:gd name="connsiteY16" fmla="*/ 638764 h 638764"/>
                  <a:gd name="connsiteX17" fmla="*/ 534545 w 577336"/>
                  <a:gd name="connsiteY17" fmla="*/ 638763 h 63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7336" h="638764">
                    <a:moveTo>
                      <a:pt x="577336" y="638763"/>
                    </a:moveTo>
                    <a:lnTo>
                      <a:pt x="577336" y="171667"/>
                    </a:lnTo>
                    <a:lnTo>
                      <a:pt x="577336" y="0"/>
                    </a:lnTo>
                    <a:lnTo>
                      <a:pt x="0" y="0"/>
                    </a:lnTo>
                    <a:lnTo>
                      <a:pt x="0" y="171667"/>
                    </a:lnTo>
                    <a:lnTo>
                      <a:pt x="2" y="171667"/>
                    </a:lnTo>
                    <a:lnTo>
                      <a:pt x="2" y="638763"/>
                    </a:lnTo>
                    <a:lnTo>
                      <a:pt x="53569" y="638763"/>
                    </a:lnTo>
                    <a:lnTo>
                      <a:pt x="53569" y="638764"/>
                    </a:lnTo>
                    <a:lnTo>
                      <a:pt x="145774" y="638764"/>
                    </a:lnTo>
                    <a:lnTo>
                      <a:pt x="145774" y="491049"/>
                    </a:lnTo>
                    <a:lnTo>
                      <a:pt x="145773" y="491049"/>
                    </a:lnTo>
                    <a:lnTo>
                      <a:pt x="145773" y="319382"/>
                    </a:lnTo>
                    <a:lnTo>
                      <a:pt x="431563" y="319382"/>
                    </a:lnTo>
                    <a:lnTo>
                      <a:pt x="431563" y="491049"/>
                    </a:lnTo>
                    <a:lnTo>
                      <a:pt x="431563" y="638764"/>
                    </a:lnTo>
                    <a:lnTo>
                      <a:pt x="534545" y="638764"/>
                    </a:lnTo>
                    <a:lnTo>
                      <a:pt x="534545" y="638763"/>
                    </a:lnTo>
                    <a:close/>
                  </a:path>
                </a:pathLst>
              </a:custGeom>
              <a:solidFill>
                <a:srgbClr val="9534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1508319-40CE-A24D-A422-FE79DA99061D}"/>
                </a:ext>
              </a:extLst>
            </p:cNvPr>
            <p:cNvGrpSpPr/>
            <p:nvPr/>
          </p:nvGrpSpPr>
          <p:grpSpPr>
            <a:xfrm rot="10800000">
              <a:off x="2438210" y="3455895"/>
              <a:ext cx="1441377" cy="647230"/>
              <a:chOff x="234849" y="2102379"/>
              <a:chExt cx="1774926" cy="577849"/>
            </a:xfrm>
          </p:grpSpPr>
          <p:sp>
            <p:nvSpPr>
              <p:cNvPr id="29" name="Rectangle 34">
                <a:extLst>
                  <a:ext uri="{FF2B5EF4-FFF2-40B4-BE49-F238E27FC236}">
                    <a16:creationId xmlns:a16="http://schemas.microsoft.com/office/drawing/2014/main" xmlns="" id="{A8867043-F4A2-6040-BCE7-6DA72BBCE0E6}"/>
                  </a:ext>
                </a:extLst>
              </p:cNvPr>
              <p:cNvSpPr/>
              <p:nvPr/>
            </p:nvSpPr>
            <p:spPr>
              <a:xfrm rot="5400000" flipV="1">
                <a:off x="268115" y="2069113"/>
                <a:ext cx="577336" cy="643868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337073">
                    <a:moveTo>
                      <a:pt x="1" y="337073"/>
                    </a:moveTo>
                    <a:lnTo>
                      <a:pt x="35901" y="337073"/>
                    </a:lnTo>
                    <a:lnTo>
                      <a:pt x="148495" y="175282"/>
                    </a:lnTo>
                    <a:lnTo>
                      <a:pt x="261090" y="337073"/>
                    </a:lnTo>
                    <a:lnTo>
                      <a:pt x="301752" y="337073"/>
                    </a:lnTo>
                    <a:lnTo>
                      <a:pt x="301752" y="90588"/>
                    </a:lnTo>
                    <a:lnTo>
                      <a:pt x="301752" y="90588"/>
                    </a:lnTo>
                    <a:lnTo>
                      <a:pt x="301752" y="0"/>
                    </a:lnTo>
                    <a:lnTo>
                      <a:pt x="0" y="0"/>
                    </a:lnTo>
                    <a:lnTo>
                      <a:pt x="0" y="90588"/>
                    </a:lnTo>
                    <a:lnTo>
                      <a:pt x="1" y="90588"/>
                    </a:lnTo>
                    <a:close/>
                  </a:path>
                </a:pathLst>
              </a:custGeom>
              <a:solidFill>
                <a:srgbClr val="9535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40A2D089-0816-A04A-B863-6B2A84D34CE9}"/>
                  </a:ext>
                </a:extLst>
              </p:cNvPr>
              <p:cNvSpPr/>
              <p:nvPr/>
            </p:nvSpPr>
            <p:spPr>
              <a:xfrm rot="5400000">
                <a:off x="777056" y="2117251"/>
                <a:ext cx="311652" cy="562018"/>
              </a:xfrm>
              <a:custGeom>
                <a:avLst/>
                <a:gdLst>
                  <a:gd name="connsiteX0" fmla="*/ 0 w 311652"/>
                  <a:gd name="connsiteY0" fmla="*/ 336570 h 562018"/>
                  <a:gd name="connsiteX1" fmla="*/ 128209 w 311652"/>
                  <a:gd name="connsiteY1" fmla="*/ 336570 h 562018"/>
                  <a:gd name="connsiteX2" fmla="*/ 128209 w 311652"/>
                  <a:gd name="connsiteY2" fmla="*/ 250815 h 562018"/>
                  <a:gd name="connsiteX3" fmla="*/ 128209 w 311652"/>
                  <a:gd name="connsiteY3" fmla="*/ 250309 h 562018"/>
                  <a:gd name="connsiteX4" fmla="*/ 119807 w 311652"/>
                  <a:gd name="connsiteY4" fmla="*/ 250309 h 562018"/>
                  <a:gd name="connsiteX5" fmla="*/ 69818 w 311652"/>
                  <a:gd name="connsiteY5" fmla="*/ 250309 h 562018"/>
                  <a:gd name="connsiteX6" fmla="*/ 63615 w 311652"/>
                  <a:gd name="connsiteY6" fmla="*/ 250309 h 562018"/>
                  <a:gd name="connsiteX7" fmla="*/ 63615 w 311652"/>
                  <a:gd name="connsiteY7" fmla="*/ 250308 h 562018"/>
                  <a:gd name="connsiteX8" fmla="*/ 56314 w 311652"/>
                  <a:gd name="connsiteY8" fmla="*/ 250308 h 562018"/>
                  <a:gd name="connsiteX9" fmla="*/ 56314 w 311652"/>
                  <a:gd name="connsiteY9" fmla="*/ 67270 h 562018"/>
                  <a:gd name="connsiteX10" fmla="*/ 56314 w 311652"/>
                  <a:gd name="connsiteY10" fmla="*/ 0 h 562018"/>
                  <a:gd name="connsiteX11" fmla="*/ 79293 w 311652"/>
                  <a:gd name="connsiteY11" fmla="*/ 0 h 562018"/>
                  <a:gd name="connsiteX12" fmla="*/ 80522 w 311652"/>
                  <a:gd name="connsiteY12" fmla="*/ 0 h 562018"/>
                  <a:gd name="connsiteX13" fmla="*/ 121959 w 311652"/>
                  <a:gd name="connsiteY13" fmla="*/ 0 h 562018"/>
                  <a:gd name="connsiteX14" fmla="*/ 133950 w 311652"/>
                  <a:gd name="connsiteY14" fmla="*/ 0 h 562018"/>
                  <a:gd name="connsiteX15" fmla="*/ 182327 w 311652"/>
                  <a:gd name="connsiteY15" fmla="*/ 0 h 562018"/>
                  <a:gd name="connsiteX16" fmla="*/ 232316 w 311652"/>
                  <a:gd name="connsiteY16" fmla="*/ 0 h 562018"/>
                  <a:gd name="connsiteX17" fmla="*/ 238519 w 311652"/>
                  <a:gd name="connsiteY17" fmla="*/ 0 h 562018"/>
                  <a:gd name="connsiteX18" fmla="*/ 238519 w 311652"/>
                  <a:gd name="connsiteY18" fmla="*/ 1 h 562018"/>
                  <a:gd name="connsiteX19" fmla="*/ 245821 w 311652"/>
                  <a:gd name="connsiteY19" fmla="*/ 1 h 562018"/>
                  <a:gd name="connsiteX20" fmla="*/ 245821 w 311652"/>
                  <a:gd name="connsiteY20" fmla="*/ 183038 h 562018"/>
                  <a:gd name="connsiteX21" fmla="*/ 245821 w 311652"/>
                  <a:gd name="connsiteY21" fmla="*/ 250309 h 562018"/>
                  <a:gd name="connsiteX22" fmla="*/ 222842 w 311652"/>
                  <a:gd name="connsiteY22" fmla="*/ 250309 h 562018"/>
                  <a:gd name="connsiteX23" fmla="*/ 221613 w 311652"/>
                  <a:gd name="connsiteY23" fmla="*/ 250309 h 562018"/>
                  <a:gd name="connsiteX24" fmla="*/ 180175 w 311652"/>
                  <a:gd name="connsiteY24" fmla="*/ 250309 h 562018"/>
                  <a:gd name="connsiteX25" fmla="*/ 173928 w 311652"/>
                  <a:gd name="connsiteY25" fmla="*/ 250309 h 562018"/>
                  <a:gd name="connsiteX26" fmla="*/ 173928 w 311652"/>
                  <a:gd name="connsiteY26" fmla="*/ 307333 h 562018"/>
                  <a:gd name="connsiteX27" fmla="*/ 173928 w 311652"/>
                  <a:gd name="connsiteY27" fmla="*/ 336570 h 562018"/>
                  <a:gd name="connsiteX28" fmla="*/ 311652 w 311652"/>
                  <a:gd name="connsiteY28" fmla="*/ 336570 h 562018"/>
                  <a:gd name="connsiteX29" fmla="*/ 155828 w 311652"/>
                  <a:gd name="connsiteY29" fmla="*/ 562018 h 56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11652" h="562018">
                    <a:moveTo>
                      <a:pt x="0" y="336570"/>
                    </a:moveTo>
                    <a:lnTo>
                      <a:pt x="128209" y="336570"/>
                    </a:lnTo>
                    <a:lnTo>
                      <a:pt x="128209" y="250815"/>
                    </a:lnTo>
                    <a:lnTo>
                      <a:pt x="128209" y="250309"/>
                    </a:lnTo>
                    <a:lnTo>
                      <a:pt x="119807" y="250309"/>
                    </a:lnTo>
                    <a:lnTo>
                      <a:pt x="69818" y="250309"/>
                    </a:lnTo>
                    <a:lnTo>
                      <a:pt x="63615" y="250309"/>
                    </a:lnTo>
                    <a:lnTo>
                      <a:pt x="63615" y="250308"/>
                    </a:lnTo>
                    <a:lnTo>
                      <a:pt x="56314" y="250308"/>
                    </a:lnTo>
                    <a:lnTo>
                      <a:pt x="56314" y="67270"/>
                    </a:lnTo>
                    <a:lnTo>
                      <a:pt x="56314" y="0"/>
                    </a:lnTo>
                    <a:lnTo>
                      <a:pt x="79293" y="0"/>
                    </a:lnTo>
                    <a:lnTo>
                      <a:pt x="80522" y="0"/>
                    </a:lnTo>
                    <a:lnTo>
                      <a:pt x="121959" y="0"/>
                    </a:lnTo>
                    <a:lnTo>
                      <a:pt x="133950" y="0"/>
                    </a:lnTo>
                    <a:lnTo>
                      <a:pt x="182327" y="0"/>
                    </a:lnTo>
                    <a:lnTo>
                      <a:pt x="232316" y="0"/>
                    </a:lnTo>
                    <a:lnTo>
                      <a:pt x="238519" y="0"/>
                    </a:lnTo>
                    <a:lnTo>
                      <a:pt x="238519" y="1"/>
                    </a:lnTo>
                    <a:lnTo>
                      <a:pt x="245821" y="1"/>
                    </a:lnTo>
                    <a:lnTo>
                      <a:pt x="245821" y="183038"/>
                    </a:lnTo>
                    <a:lnTo>
                      <a:pt x="245821" y="250309"/>
                    </a:lnTo>
                    <a:lnTo>
                      <a:pt x="222842" y="250309"/>
                    </a:lnTo>
                    <a:lnTo>
                      <a:pt x="221613" y="250309"/>
                    </a:lnTo>
                    <a:lnTo>
                      <a:pt x="180175" y="250309"/>
                    </a:lnTo>
                    <a:lnTo>
                      <a:pt x="173928" y="250309"/>
                    </a:lnTo>
                    <a:lnTo>
                      <a:pt x="173928" y="307333"/>
                    </a:lnTo>
                    <a:lnTo>
                      <a:pt x="173928" y="336570"/>
                    </a:lnTo>
                    <a:lnTo>
                      <a:pt x="311652" y="336570"/>
                    </a:lnTo>
                    <a:lnTo>
                      <a:pt x="155828" y="562018"/>
                    </a:lnTo>
                    <a:close/>
                  </a:path>
                </a:pathLst>
              </a:custGeom>
              <a:solidFill>
                <a:srgbClr val="E5E500"/>
              </a:solidFill>
              <a:ln w="1270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D446D4F0-28D6-F74A-92FA-45D98AF3E605}"/>
                  </a:ext>
                </a:extLst>
              </p:cNvPr>
              <p:cNvSpPr/>
              <p:nvPr/>
            </p:nvSpPr>
            <p:spPr>
              <a:xfrm rot="16200000" flipV="1">
                <a:off x="1401726" y="2072178"/>
                <a:ext cx="577336" cy="638763"/>
              </a:xfrm>
              <a:custGeom>
                <a:avLst/>
                <a:gdLst>
                  <a:gd name="connsiteX0" fmla="*/ 577336 w 577336"/>
                  <a:gd name="connsiteY0" fmla="*/ 638763 h 638764"/>
                  <a:gd name="connsiteX1" fmla="*/ 577336 w 577336"/>
                  <a:gd name="connsiteY1" fmla="*/ 171667 h 638764"/>
                  <a:gd name="connsiteX2" fmla="*/ 577336 w 577336"/>
                  <a:gd name="connsiteY2" fmla="*/ 0 h 638764"/>
                  <a:gd name="connsiteX3" fmla="*/ 0 w 577336"/>
                  <a:gd name="connsiteY3" fmla="*/ 0 h 638764"/>
                  <a:gd name="connsiteX4" fmla="*/ 0 w 577336"/>
                  <a:gd name="connsiteY4" fmla="*/ 171667 h 638764"/>
                  <a:gd name="connsiteX5" fmla="*/ 2 w 577336"/>
                  <a:gd name="connsiteY5" fmla="*/ 171667 h 638764"/>
                  <a:gd name="connsiteX6" fmla="*/ 2 w 577336"/>
                  <a:gd name="connsiteY6" fmla="*/ 638763 h 638764"/>
                  <a:gd name="connsiteX7" fmla="*/ 53569 w 577336"/>
                  <a:gd name="connsiteY7" fmla="*/ 638763 h 638764"/>
                  <a:gd name="connsiteX8" fmla="*/ 53569 w 577336"/>
                  <a:gd name="connsiteY8" fmla="*/ 638764 h 638764"/>
                  <a:gd name="connsiteX9" fmla="*/ 145774 w 577336"/>
                  <a:gd name="connsiteY9" fmla="*/ 638764 h 638764"/>
                  <a:gd name="connsiteX10" fmla="*/ 145774 w 577336"/>
                  <a:gd name="connsiteY10" fmla="*/ 491049 h 638764"/>
                  <a:gd name="connsiteX11" fmla="*/ 145773 w 577336"/>
                  <a:gd name="connsiteY11" fmla="*/ 491049 h 638764"/>
                  <a:gd name="connsiteX12" fmla="*/ 145773 w 577336"/>
                  <a:gd name="connsiteY12" fmla="*/ 319382 h 638764"/>
                  <a:gd name="connsiteX13" fmla="*/ 431563 w 577336"/>
                  <a:gd name="connsiteY13" fmla="*/ 319382 h 638764"/>
                  <a:gd name="connsiteX14" fmla="*/ 431563 w 577336"/>
                  <a:gd name="connsiteY14" fmla="*/ 491049 h 638764"/>
                  <a:gd name="connsiteX15" fmla="*/ 431563 w 577336"/>
                  <a:gd name="connsiteY15" fmla="*/ 638764 h 638764"/>
                  <a:gd name="connsiteX16" fmla="*/ 534545 w 577336"/>
                  <a:gd name="connsiteY16" fmla="*/ 638764 h 638764"/>
                  <a:gd name="connsiteX17" fmla="*/ 534545 w 577336"/>
                  <a:gd name="connsiteY17" fmla="*/ 638763 h 63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7336" h="638764">
                    <a:moveTo>
                      <a:pt x="577336" y="638763"/>
                    </a:moveTo>
                    <a:lnTo>
                      <a:pt x="577336" y="171667"/>
                    </a:lnTo>
                    <a:lnTo>
                      <a:pt x="577336" y="0"/>
                    </a:lnTo>
                    <a:lnTo>
                      <a:pt x="0" y="0"/>
                    </a:lnTo>
                    <a:lnTo>
                      <a:pt x="0" y="171667"/>
                    </a:lnTo>
                    <a:lnTo>
                      <a:pt x="2" y="171667"/>
                    </a:lnTo>
                    <a:lnTo>
                      <a:pt x="2" y="638763"/>
                    </a:lnTo>
                    <a:lnTo>
                      <a:pt x="53569" y="638763"/>
                    </a:lnTo>
                    <a:lnTo>
                      <a:pt x="53569" y="638764"/>
                    </a:lnTo>
                    <a:lnTo>
                      <a:pt x="145774" y="638764"/>
                    </a:lnTo>
                    <a:lnTo>
                      <a:pt x="145774" y="491049"/>
                    </a:lnTo>
                    <a:lnTo>
                      <a:pt x="145773" y="491049"/>
                    </a:lnTo>
                    <a:lnTo>
                      <a:pt x="145773" y="319382"/>
                    </a:lnTo>
                    <a:lnTo>
                      <a:pt x="431563" y="319382"/>
                    </a:lnTo>
                    <a:lnTo>
                      <a:pt x="431563" y="491049"/>
                    </a:lnTo>
                    <a:lnTo>
                      <a:pt x="431563" y="638764"/>
                    </a:lnTo>
                    <a:lnTo>
                      <a:pt x="534545" y="638764"/>
                    </a:lnTo>
                    <a:lnTo>
                      <a:pt x="534545" y="638763"/>
                    </a:lnTo>
                    <a:close/>
                  </a:path>
                </a:pathLst>
              </a:custGeom>
              <a:solidFill>
                <a:srgbClr val="953435"/>
              </a:solidFill>
              <a:ln w="28575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latin typeface="Arial"/>
                  <a:cs typeface="Arial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A326F4D2-24F5-7F4F-B21E-FC7DC1EB294D}"/>
                </a:ext>
              </a:extLst>
            </p:cNvPr>
            <p:cNvGrpSpPr/>
            <p:nvPr/>
          </p:nvGrpSpPr>
          <p:grpSpPr>
            <a:xfrm rot="18129693">
              <a:off x="880876" y="2908229"/>
              <a:ext cx="669925" cy="112059"/>
              <a:chOff x="604864" y="2704971"/>
              <a:chExt cx="669925" cy="11205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xmlns="" id="{F4EF5B9E-B959-F94F-A00D-EBCDCDDBF2A7}"/>
                  </a:ext>
                </a:extLst>
              </p:cNvPr>
              <p:cNvCxnSpPr/>
              <p:nvPr/>
            </p:nvCxnSpPr>
            <p:spPr>
              <a:xfrm>
                <a:off x="604864" y="2704971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xmlns="" id="{6859551A-375A-AE49-8410-754786D0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864" y="2817030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EBEF94A-7468-3B47-AF63-4613E8F09FC6}"/>
                </a:ext>
              </a:extLst>
            </p:cNvPr>
            <p:cNvGrpSpPr/>
            <p:nvPr/>
          </p:nvGrpSpPr>
          <p:grpSpPr>
            <a:xfrm rot="18129693">
              <a:off x="2274978" y="4662488"/>
              <a:ext cx="669925" cy="112059"/>
              <a:chOff x="604864" y="2704971"/>
              <a:chExt cx="669925" cy="112059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xmlns="" id="{BFE21897-6A4E-DE4C-B8F0-6BD614D2F96B}"/>
                  </a:ext>
                </a:extLst>
              </p:cNvPr>
              <p:cNvCxnSpPr/>
              <p:nvPr/>
            </p:nvCxnSpPr>
            <p:spPr>
              <a:xfrm>
                <a:off x="604864" y="2704971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6F563BE0-AD96-5F4E-9ED1-A911E8BCB8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864" y="2817030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CFF9A938-8A4B-F942-8A0D-B2FC17723241}"/>
                </a:ext>
              </a:extLst>
            </p:cNvPr>
            <p:cNvGrpSpPr/>
            <p:nvPr/>
          </p:nvGrpSpPr>
          <p:grpSpPr>
            <a:xfrm rot="3113948">
              <a:off x="924386" y="4618063"/>
              <a:ext cx="669925" cy="112059"/>
              <a:chOff x="604864" y="2704971"/>
              <a:chExt cx="669925" cy="112059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xmlns="" id="{4F532525-067B-574C-921D-23DA51F2CF87}"/>
                  </a:ext>
                </a:extLst>
              </p:cNvPr>
              <p:cNvCxnSpPr/>
              <p:nvPr/>
            </p:nvCxnSpPr>
            <p:spPr>
              <a:xfrm>
                <a:off x="604864" y="2704971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xmlns="" id="{A43797B5-41D4-6644-9F2E-804FAD460D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864" y="2817030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F53A64B-4E87-D041-8253-881B8FFA9C07}"/>
                </a:ext>
              </a:extLst>
            </p:cNvPr>
            <p:cNvGrpSpPr/>
            <p:nvPr/>
          </p:nvGrpSpPr>
          <p:grpSpPr>
            <a:xfrm rot="3113948">
              <a:off x="2326331" y="2889176"/>
              <a:ext cx="669925" cy="112059"/>
              <a:chOff x="604864" y="2704971"/>
              <a:chExt cx="669925" cy="112059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5FE171C0-BF1F-0A40-A35A-746F80A00B6D}"/>
                  </a:ext>
                </a:extLst>
              </p:cNvPr>
              <p:cNvCxnSpPr/>
              <p:nvPr/>
            </p:nvCxnSpPr>
            <p:spPr>
              <a:xfrm>
                <a:off x="604864" y="2704971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xmlns="" id="{A47604B8-DA5E-FB42-9632-F421A766E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864" y="2817030"/>
                <a:ext cx="66992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07F66AA-5976-3644-AADD-DE15899EDB6F}"/>
                </a:ext>
              </a:extLst>
            </p:cNvPr>
            <p:cNvSpPr txBox="1"/>
            <p:nvPr/>
          </p:nvSpPr>
          <p:spPr>
            <a:xfrm>
              <a:off x="1446662" y="1226916"/>
              <a:ext cx="1156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rapamycin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589C9B7C-6B4E-954A-A0C5-CF17A3B40597}"/>
                </a:ext>
              </a:extLst>
            </p:cNvPr>
            <p:cNvCxnSpPr>
              <a:cxnSpLocks/>
            </p:cNvCxnSpPr>
            <p:nvPr/>
          </p:nvCxnSpPr>
          <p:spPr>
            <a:xfrm>
              <a:off x="1940019" y="1605106"/>
              <a:ext cx="1" cy="2282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DAC631D-7E39-C540-9F1D-616C617C5174}"/>
                </a:ext>
              </a:extLst>
            </p:cNvPr>
            <p:cNvSpPr txBox="1"/>
            <p:nvPr/>
          </p:nvSpPr>
          <p:spPr>
            <a:xfrm>
              <a:off x="2893220" y="189959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B8CDEE0-8DA4-984A-9981-5EF8B1F593A7}"/>
                </a:ext>
              </a:extLst>
            </p:cNvPr>
            <p:cNvSpPr txBox="1"/>
            <p:nvPr/>
          </p:nvSpPr>
          <p:spPr>
            <a:xfrm>
              <a:off x="-96874" y="2677599"/>
              <a:ext cx="11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d</a:t>
              </a:r>
              <a:r>
                <a:rPr lang="en-US" dirty="0"/>
                <a:t>=0.2 nM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C4B9771-1A52-7E4A-8A0B-EF06D0CDDB34}"/>
                </a:ext>
              </a:extLst>
            </p:cNvPr>
            <p:cNvSpPr txBox="1"/>
            <p:nvPr/>
          </p:nvSpPr>
          <p:spPr>
            <a:xfrm>
              <a:off x="2760360" y="2663061"/>
              <a:ext cx="1107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d</a:t>
              </a:r>
              <a:r>
                <a:rPr lang="en-US" dirty="0"/>
                <a:t>=26 µM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C6C5AD2-07DE-2247-9554-0D4A5E2F5265}"/>
                </a:ext>
              </a:extLst>
            </p:cNvPr>
            <p:cNvSpPr txBox="1"/>
            <p:nvPr/>
          </p:nvSpPr>
          <p:spPr>
            <a:xfrm>
              <a:off x="89523" y="4632708"/>
              <a:ext cx="1102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d</a:t>
              </a:r>
              <a:r>
                <a:rPr lang="en-US" dirty="0"/>
                <a:t>=12 nM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7846E50-E4B2-0040-8E0B-0785EA7ED45D}"/>
                </a:ext>
              </a:extLst>
            </p:cNvPr>
            <p:cNvSpPr txBox="1"/>
            <p:nvPr/>
          </p:nvSpPr>
          <p:spPr>
            <a:xfrm>
              <a:off x="2665247" y="4647329"/>
              <a:ext cx="11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d</a:t>
              </a:r>
              <a:r>
                <a:rPr lang="en-US" dirty="0"/>
                <a:t>=100 fM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19F1CE0-3C8F-C842-B7BB-06B274564A65}"/>
                </a:ext>
              </a:extLst>
            </p:cNvPr>
            <p:cNvSpPr txBox="1"/>
            <p:nvPr/>
          </p:nvSpPr>
          <p:spPr>
            <a:xfrm>
              <a:off x="106303" y="1904537"/>
              <a:ext cx="888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FKBP12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B63D9FC-D9A5-3048-8A72-9ECA21F08E7F}"/>
              </a:ext>
            </a:extLst>
          </p:cNvPr>
          <p:cNvGrpSpPr>
            <a:grpSpLocks noChangeAspect="1"/>
          </p:cNvGrpSpPr>
          <p:nvPr/>
        </p:nvGrpSpPr>
        <p:grpSpPr>
          <a:xfrm>
            <a:off x="4277790" y="2234347"/>
            <a:ext cx="4583215" cy="3181884"/>
            <a:chOff x="6695947" y="1199523"/>
            <a:chExt cx="8268146" cy="574013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FBF23647-5C95-154F-A213-C830EE2A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06" t="2669" r="1301" b="4262"/>
            <a:stretch/>
          </p:blipFill>
          <p:spPr>
            <a:xfrm>
              <a:off x="6695947" y="1596248"/>
              <a:ext cx="8268146" cy="534341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9AB8FC0B-6E40-E042-AD17-052BB130B7B3}"/>
                </a:ext>
              </a:extLst>
            </p:cNvPr>
            <p:cNvGrpSpPr/>
            <p:nvPr/>
          </p:nvGrpSpPr>
          <p:grpSpPr>
            <a:xfrm>
              <a:off x="8397260" y="1199523"/>
              <a:ext cx="2847868" cy="1819527"/>
              <a:chOff x="36768476" y="8788772"/>
              <a:chExt cx="2847868" cy="181952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FF7B1297-C318-6C4D-8A72-B25A61C8EE6A}"/>
                  </a:ext>
                </a:extLst>
              </p:cNvPr>
              <p:cNvSpPr/>
              <p:nvPr/>
            </p:nvSpPr>
            <p:spPr>
              <a:xfrm>
                <a:off x="36768476" y="8973786"/>
                <a:ext cx="274321" cy="274321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83A6A08E-7027-A947-B1C9-000350AFCE7D}"/>
                  </a:ext>
                </a:extLst>
              </p:cNvPr>
              <p:cNvSpPr/>
              <p:nvPr/>
            </p:nvSpPr>
            <p:spPr>
              <a:xfrm>
                <a:off x="36768476" y="9574146"/>
                <a:ext cx="274321" cy="274319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A814436E-BEFA-8341-B721-BFF89FF34B6F}"/>
                  </a:ext>
                </a:extLst>
              </p:cNvPr>
              <p:cNvSpPr/>
              <p:nvPr/>
            </p:nvSpPr>
            <p:spPr>
              <a:xfrm>
                <a:off x="36768476" y="10174506"/>
                <a:ext cx="274321" cy="274321"/>
              </a:xfrm>
              <a:prstGeom prst="ellipse">
                <a:avLst/>
              </a:prstGeom>
              <a:solidFill>
                <a:srgbClr val="05B1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57E6A30-518C-164F-B35B-DA4318134083}"/>
                  </a:ext>
                </a:extLst>
              </p:cNvPr>
              <p:cNvSpPr txBox="1"/>
              <p:nvPr/>
            </p:nvSpPr>
            <p:spPr>
              <a:xfrm>
                <a:off x="37093783" y="8788772"/>
                <a:ext cx="2038840" cy="608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Rapamycin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A0C073F7-8E8C-C64A-8C48-C1165EA3CE93}"/>
                  </a:ext>
                </a:extLst>
              </p:cNvPr>
              <p:cNvSpPr txBox="1"/>
              <p:nvPr/>
            </p:nvSpPr>
            <p:spPr>
              <a:xfrm>
                <a:off x="37093783" y="9407034"/>
                <a:ext cx="2046283" cy="608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Everolimus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4B60E681-2E75-D847-B564-50BE0AC07A3A}"/>
                  </a:ext>
                </a:extLst>
              </p:cNvPr>
              <p:cNvSpPr txBox="1"/>
              <p:nvPr/>
            </p:nvSpPr>
            <p:spPr>
              <a:xfrm>
                <a:off x="37093783" y="9999312"/>
                <a:ext cx="2522561" cy="608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Ridaforolimus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5978008" y="6488668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David Younger et al</a:t>
            </a:r>
            <a:r>
              <a:rPr lang="en-US" smtClean="0">
                <a:solidFill>
                  <a:schemeClr val="accent1"/>
                </a:solidFill>
              </a:rPr>
              <a:t>, unpublished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614515" y="633380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Zhao, </a:t>
            </a:r>
            <a:r>
              <a:rPr lang="en-US" sz="1200" dirty="0" err="1"/>
              <a:t>Hui</a:t>
            </a:r>
            <a:r>
              <a:rPr lang="en-US" sz="1200" dirty="0"/>
              <a:t>, et al. (2001) </a:t>
            </a:r>
            <a:r>
              <a:rPr lang="en-US" sz="1200" i="1" dirty="0"/>
              <a:t>Journal of Bacteriology</a:t>
            </a:r>
            <a:r>
              <a:rPr lang="en-US" sz="1200" dirty="0"/>
              <a:t> 183.9: 2874-2880.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614515" y="65317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/>
              <a:t>Herskowitz</a:t>
            </a:r>
            <a:r>
              <a:rPr lang="en-US" sz="1200" dirty="0"/>
              <a:t>, Ira. (1988) </a:t>
            </a:r>
            <a:r>
              <a:rPr lang="en-US" sz="1200" i="1" dirty="0"/>
              <a:t>Microbiological Reviews</a:t>
            </a:r>
            <a:r>
              <a:rPr lang="en-US" sz="1200" dirty="0"/>
              <a:t> 52.4: 536-553.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Yeast agglutination and mating</a:t>
            </a:r>
          </a:p>
        </p:txBody>
      </p:sp>
      <p:sp>
        <p:nvSpPr>
          <p:cNvPr id="122" name="Rectangle 121"/>
          <p:cNvSpPr>
            <a:spLocks noChangeAspect="1"/>
          </p:cNvSpPr>
          <p:nvPr/>
        </p:nvSpPr>
        <p:spPr>
          <a:xfrm>
            <a:off x="5128949" y="3394211"/>
            <a:ext cx="115057" cy="9136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6157855" y="3395559"/>
            <a:ext cx="115057" cy="913670"/>
          </a:xfrm>
          <a:prstGeom prst="rect">
            <a:avLst/>
          </a:prstGeom>
          <a:solidFill>
            <a:srgbClr val="4A7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4" name="Group 143"/>
          <p:cNvGrpSpPr>
            <a:grpSpLocks noChangeAspect="1"/>
          </p:cNvGrpSpPr>
          <p:nvPr/>
        </p:nvGrpSpPr>
        <p:grpSpPr>
          <a:xfrm flipH="1">
            <a:off x="1254573" y="3230954"/>
            <a:ext cx="818269" cy="1228115"/>
            <a:chOff x="-2366406" y="723897"/>
            <a:chExt cx="1054043" cy="2100209"/>
          </a:xfrm>
        </p:grpSpPr>
        <p:sp>
          <p:nvSpPr>
            <p:cNvPr id="226" name="Rectangle 2"/>
            <p:cNvSpPr/>
            <p:nvPr/>
          </p:nvSpPr>
          <p:spPr>
            <a:xfrm>
              <a:off x="-2330797" y="886682"/>
              <a:ext cx="914400" cy="1937424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7" name="Rectangle 226"/>
            <p:cNvSpPr/>
            <p:nvPr/>
          </p:nvSpPr>
          <p:spPr>
            <a:xfrm rot="5400000">
              <a:off x="-1935081" y="292572"/>
              <a:ext cx="191393" cy="1054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660635" y="4208000"/>
            <a:ext cx="258242" cy="145725"/>
            <a:chOff x="-2652631" y="6090867"/>
            <a:chExt cx="486190" cy="293822"/>
          </a:xfrm>
        </p:grpSpPr>
        <p:sp>
          <p:nvSpPr>
            <p:cNvPr id="220" name="Oval 219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6" name="Oval 145"/>
          <p:cNvSpPr>
            <a:spLocks noChangeAspect="1"/>
          </p:cNvSpPr>
          <p:nvPr/>
        </p:nvSpPr>
        <p:spPr>
          <a:xfrm>
            <a:off x="1788052" y="3653269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47" name="Group 146"/>
          <p:cNvGrpSpPr>
            <a:grpSpLocks noChangeAspect="1"/>
          </p:cNvGrpSpPr>
          <p:nvPr/>
        </p:nvGrpSpPr>
        <p:grpSpPr>
          <a:xfrm rot="1801157">
            <a:off x="1404805" y="3574127"/>
            <a:ext cx="258242" cy="145725"/>
            <a:chOff x="-2652631" y="6090867"/>
            <a:chExt cx="486190" cy="293822"/>
          </a:xfrm>
        </p:grpSpPr>
        <p:sp>
          <p:nvSpPr>
            <p:cNvPr id="216" name="Oval 215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 rot="8717607">
            <a:off x="1411641" y="3850372"/>
            <a:ext cx="258242" cy="145725"/>
            <a:chOff x="-2652631" y="6090867"/>
            <a:chExt cx="486190" cy="293822"/>
          </a:xfrm>
        </p:grpSpPr>
        <p:sp>
          <p:nvSpPr>
            <p:cNvPr id="214" name="Oval 213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0800000">
            <a:off x="1705866" y="3381475"/>
            <a:ext cx="258242" cy="145725"/>
            <a:chOff x="-2652631" y="6090867"/>
            <a:chExt cx="486190" cy="293822"/>
          </a:xfrm>
        </p:grpSpPr>
        <p:sp>
          <p:nvSpPr>
            <p:cNvPr id="212" name="Oval 211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50" name="Oval 149"/>
          <p:cNvSpPr>
            <a:spLocks noChangeAspect="1"/>
          </p:cNvSpPr>
          <p:nvPr/>
        </p:nvSpPr>
        <p:spPr>
          <a:xfrm>
            <a:off x="1439412" y="4164867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1850260" y="3924781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2" name="Straight Connector 151"/>
          <p:cNvCxnSpPr>
            <a:cxnSpLocks noChangeAspect="1"/>
          </p:cNvCxnSpPr>
          <p:nvPr/>
        </p:nvCxnSpPr>
        <p:spPr>
          <a:xfrm flipV="1">
            <a:off x="1335336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 noChangeAspect="1"/>
          </p:cNvCxnSpPr>
          <p:nvPr/>
        </p:nvCxnSpPr>
        <p:spPr>
          <a:xfrm flipV="1">
            <a:off x="2045197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1727012" y="2268416"/>
            <a:ext cx="974926" cy="1077662"/>
            <a:chOff x="1365253" y="1208452"/>
            <a:chExt cx="458873" cy="598666"/>
          </a:xfrm>
        </p:grpSpPr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1694900" y="1624807"/>
              <a:ext cx="59972" cy="711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3" name="Rectangle 2"/>
            <p:cNvSpPr>
              <a:spLocks noChangeAspect="1"/>
            </p:cNvSpPr>
            <p:nvPr/>
          </p:nvSpPr>
          <p:spPr>
            <a:xfrm rot="19952534">
              <a:off x="1559733" y="1231472"/>
              <a:ext cx="228600" cy="498419"/>
            </a:xfrm>
            <a:custGeom>
              <a:avLst/>
              <a:gdLst/>
              <a:ahLst/>
              <a:cxnLst/>
              <a:rect l="l" t="t" r="r" b="b"/>
              <a:pathLst>
                <a:path w="914400" h="1993674">
                  <a:moveTo>
                    <a:pt x="0" y="0"/>
                  </a:moveTo>
                  <a:lnTo>
                    <a:pt x="914400" y="475150"/>
                  </a:lnTo>
                  <a:lnTo>
                    <a:pt x="914400" y="1520010"/>
                  </a:lnTo>
                  <a:lnTo>
                    <a:pt x="913311" y="1520010"/>
                  </a:lnTo>
                  <a:lnTo>
                    <a:pt x="913711" y="1547474"/>
                  </a:lnTo>
                  <a:cubicBezTo>
                    <a:pt x="905525" y="1700708"/>
                    <a:pt x="825358" y="1842044"/>
                    <a:pt x="696499" y="1923813"/>
                  </a:cubicBezTo>
                  <a:cubicBezTo>
                    <a:pt x="549233" y="2017263"/>
                    <a:pt x="363544" y="2016939"/>
                    <a:pt x="216584" y="1922974"/>
                  </a:cubicBezTo>
                  <a:cubicBezTo>
                    <a:pt x="87994" y="1840756"/>
                    <a:pt x="8290" y="1699140"/>
                    <a:pt x="605" y="1545879"/>
                  </a:cubicBezTo>
                  <a:lnTo>
                    <a:pt x="1067" y="1520010"/>
                  </a:lnTo>
                  <a:lnTo>
                    <a:pt x="0" y="1520010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1764154" y="15719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5" name="Oval 194"/>
            <p:cNvSpPr>
              <a:spLocks noChangeAspect="1"/>
            </p:cNvSpPr>
            <p:nvPr/>
          </p:nvSpPr>
          <p:spPr>
            <a:xfrm>
              <a:off x="1634927" y="155362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707004" y="151450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1704278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1632201" y="1463773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1560926" y="1428181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1629636" y="136890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01" name="Straight Connector 200"/>
            <p:cNvCxnSpPr>
              <a:cxnSpLocks/>
            </p:cNvCxnSpPr>
            <p:nvPr/>
          </p:nvCxnSpPr>
          <p:spPr>
            <a:xfrm flipH="1" flipV="1">
              <a:off x="1683801" y="1208452"/>
              <a:ext cx="116432" cy="26722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7"/>
            <p:cNvSpPr>
              <a:spLocks noChangeAspect="1"/>
            </p:cNvSpPr>
            <p:nvPr/>
          </p:nvSpPr>
          <p:spPr>
            <a:xfrm>
              <a:off x="1366898" y="1280154"/>
              <a:ext cx="343562" cy="50623"/>
            </a:xfrm>
            <a:custGeom>
              <a:avLst/>
              <a:gdLst/>
              <a:ahLst/>
              <a:cxnLst/>
              <a:rect l="l" t="t" r="r" b="b"/>
              <a:pathLst>
                <a:path w="1301100" h="191717">
                  <a:moveTo>
                    <a:pt x="161902" y="0"/>
                  </a:moveTo>
                  <a:lnTo>
                    <a:pt x="1301100" y="0"/>
                  </a:lnTo>
                  <a:lnTo>
                    <a:pt x="1301100" y="191717"/>
                  </a:lnTo>
                  <a:lnTo>
                    <a:pt x="0" y="191717"/>
                  </a:lnTo>
                  <a:lnTo>
                    <a:pt x="6256" y="144877"/>
                  </a:lnTo>
                  <a:cubicBezTo>
                    <a:pt x="26847" y="75409"/>
                    <a:pt x="71997" y="22388"/>
                    <a:pt x="127590" y="5563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3" name="Rectangle 208"/>
            <p:cNvSpPr>
              <a:spLocks noChangeAspect="1"/>
            </p:cNvSpPr>
            <p:nvPr/>
          </p:nvSpPr>
          <p:spPr>
            <a:xfrm>
              <a:off x="1365253" y="1305029"/>
              <a:ext cx="100616" cy="50208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1493111" y="129088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1382713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1382938" y="163276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1563800" y="132808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8" name="Right Triangle 207"/>
            <p:cNvSpPr>
              <a:spLocks noChangeAspect="1"/>
            </p:cNvSpPr>
            <p:nvPr/>
          </p:nvSpPr>
          <p:spPr>
            <a:xfrm>
              <a:off x="1708290" y="1274316"/>
              <a:ext cx="31247" cy="90216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1700401" y="16185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430975" y="1255719"/>
            <a:ext cx="972827" cy="2125755"/>
            <a:chOff x="842358" y="1197340"/>
            <a:chExt cx="457885" cy="1180907"/>
          </a:xfrm>
        </p:grpSpPr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848531" y="1582957"/>
              <a:ext cx="59972" cy="71185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4" name="Rectangle 2"/>
            <p:cNvSpPr>
              <a:spLocks noChangeAspect="1"/>
            </p:cNvSpPr>
            <p:nvPr/>
          </p:nvSpPr>
          <p:spPr>
            <a:xfrm rot="1647466" flipH="1">
              <a:off x="878584" y="1231732"/>
              <a:ext cx="228600" cy="493793"/>
            </a:xfrm>
            <a:custGeom>
              <a:avLst/>
              <a:gdLst/>
              <a:ahLst/>
              <a:cxnLst/>
              <a:rect l="l" t="t" r="r" b="b"/>
              <a:pathLst>
                <a:path w="914400" h="1975171">
                  <a:moveTo>
                    <a:pt x="914400" y="475151"/>
                  </a:moveTo>
                  <a:lnTo>
                    <a:pt x="0" y="0"/>
                  </a:lnTo>
                  <a:lnTo>
                    <a:pt x="0" y="1501507"/>
                  </a:lnTo>
                  <a:lnTo>
                    <a:pt x="1067" y="1501507"/>
                  </a:lnTo>
                  <a:lnTo>
                    <a:pt x="605" y="1527376"/>
                  </a:lnTo>
                  <a:cubicBezTo>
                    <a:pt x="8290" y="1680637"/>
                    <a:pt x="87994" y="1822253"/>
                    <a:pt x="216584" y="1904471"/>
                  </a:cubicBezTo>
                  <a:cubicBezTo>
                    <a:pt x="363544" y="1998436"/>
                    <a:pt x="549233" y="1998760"/>
                    <a:pt x="696499" y="1905309"/>
                  </a:cubicBezTo>
                  <a:cubicBezTo>
                    <a:pt x="825358" y="1823541"/>
                    <a:pt x="905525" y="1682205"/>
                    <a:pt x="913711" y="1528971"/>
                  </a:cubicBezTo>
                  <a:lnTo>
                    <a:pt x="913311" y="1501507"/>
                  </a:lnTo>
                  <a:lnTo>
                    <a:pt x="914400" y="15015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929427" y="161711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892340" y="1431648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982101" y="154531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967990" y="145736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1022671" y="134135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908017" y="151805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1044653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82" name="Straight Connector 181"/>
            <p:cNvCxnSpPr>
              <a:cxnSpLocks/>
            </p:cNvCxnSpPr>
            <p:nvPr/>
          </p:nvCxnSpPr>
          <p:spPr>
            <a:xfrm flipV="1">
              <a:off x="895175" y="1197340"/>
              <a:ext cx="94224" cy="21387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23"/>
            <p:cNvSpPr>
              <a:spLocks noChangeAspect="1"/>
            </p:cNvSpPr>
            <p:nvPr/>
          </p:nvSpPr>
          <p:spPr>
            <a:xfrm>
              <a:off x="1201793" y="1308294"/>
              <a:ext cx="98450" cy="1069953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4" name="Rectangle 206"/>
            <p:cNvSpPr>
              <a:spLocks noChangeAspect="1"/>
            </p:cNvSpPr>
            <p:nvPr/>
          </p:nvSpPr>
          <p:spPr>
            <a:xfrm>
              <a:off x="952312" y="1281519"/>
              <a:ext cx="345831" cy="49849"/>
            </a:xfrm>
            <a:custGeom>
              <a:avLst/>
              <a:gdLst/>
              <a:ahLst/>
              <a:cxnLst/>
              <a:rect l="l" t="t" r="r" b="b"/>
              <a:pathLst>
                <a:path w="1292206" h="186259">
                  <a:moveTo>
                    <a:pt x="0" y="0"/>
                  </a:moveTo>
                  <a:lnTo>
                    <a:pt x="1131367" y="0"/>
                  </a:lnTo>
                  <a:lnTo>
                    <a:pt x="1131316" y="3479"/>
                  </a:lnTo>
                  <a:cubicBezTo>
                    <a:pt x="1202364" y="5347"/>
                    <a:pt x="1262438" y="65025"/>
                    <a:pt x="1287147" y="148386"/>
                  </a:cubicBezTo>
                  <a:lnTo>
                    <a:pt x="1292206" y="186259"/>
                  </a:lnTo>
                  <a:lnTo>
                    <a:pt x="0" y="18625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1101340" y="130502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224034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224034" y="165651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1224034" y="205159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9" name="Right Triangle 188"/>
            <p:cNvSpPr>
              <a:spLocks noChangeAspect="1"/>
            </p:cNvSpPr>
            <p:nvPr/>
          </p:nvSpPr>
          <p:spPr>
            <a:xfrm flipH="1">
              <a:off x="891405" y="1265941"/>
              <a:ext cx="72372" cy="160103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842358" y="156987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937010" y="135096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3895488" y="3090792"/>
            <a:ext cx="3604450" cy="1547773"/>
            <a:chOff x="2002395" y="3383958"/>
            <a:chExt cx="2087742" cy="974238"/>
          </a:xfrm>
        </p:grpSpPr>
        <p:sp>
          <p:nvSpPr>
            <p:cNvPr id="132" name="Oval 452"/>
            <p:cNvSpPr>
              <a:spLocks noChangeAspect="1"/>
            </p:cNvSpPr>
            <p:nvPr/>
          </p:nvSpPr>
          <p:spPr>
            <a:xfrm>
              <a:off x="2002395" y="3399023"/>
              <a:ext cx="716636" cy="959173"/>
            </a:xfrm>
            <a:custGeom>
              <a:avLst/>
              <a:gdLst/>
              <a:ahLst/>
              <a:cxnLst/>
              <a:rect l="l" t="t" r="r" b="b"/>
              <a:pathLst>
                <a:path w="716636" h="959173">
                  <a:moveTo>
                    <a:pt x="360327" y="0"/>
                  </a:moveTo>
                  <a:cubicBezTo>
                    <a:pt x="459829" y="0"/>
                    <a:pt x="549911" y="53680"/>
                    <a:pt x="615117" y="140468"/>
                  </a:cubicBezTo>
                  <a:lnTo>
                    <a:pt x="631177" y="163986"/>
                  </a:lnTo>
                  <a:lnTo>
                    <a:pt x="716636" y="163986"/>
                  </a:lnTo>
                  <a:lnTo>
                    <a:pt x="716636" y="763114"/>
                  </a:lnTo>
                  <a:lnTo>
                    <a:pt x="650472" y="763114"/>
                  </a:lnTo>
                  <a:lnTo>
                    <a:pt x="638373" y="784648"/>
                  </a:lnTo>
                  <a:cubicBezTo>
                    <a:pt x="572284" y="891235"/>
                    <a:pt x="472267" y="959173"/>
                    <a:pt x="360327" y="959173"/>
                  </a:cubicBezTo>
                  <a:cubicBezTo>
                    <a:pt x="161324" y="959173"/>
                    <a:pt x="0" y="744455"/>
                    <a:pt x="0" y="479587"/>
                  </a:cubicBezTo>
                  <a:cubicBezTo>
                    <a:pt x="0" y="214718"/>
                    <a:pt x="161324" y="0"/>
                    <a:pt x="360327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3" name="Oval 395"/>
            <p:cNvSpPr>
              <a:spLocks noChangeAspect="1"/>
            </p:cNvSpPr>
            <p:nvPr/>
          </p:nvSpPr>
          <p:spPr>
            <a:xfrm>
              <a:off x="3390187" y="3383958"/>
              <a:ext cx="699950" cy="959173"/>
            </a:xfrm>
            <a:custGeom>
              <a:avLst/>
              <a:gdLst/>
              <a:ahLst/>
              <a:cxnLst/>
              <a:rect l="l" t="t" r="r" b="b"/>
              <a:pathLst>
                <a:path w="699950" h="959173">
                  <a:moveTo>
                    <a:pt x="339623" y="0"/>
                  </a:moveTo>
                  <a:cubicBezTo>
                    <a:pt x="538626" y="0"/>
                    <a:pt x="699950" y="214718"/>
                    <a:pt x="699950" y="479587"/>
                  </a:cubicBezTo>
                  <a:cubicBezTo>
                    <a:pt x="699950" y="744455"/>
                    <a:pt x="538626" y="959173"/>
                    <a:pt x="339623" y="959173"/>
                  </a:cubicBezTo>
                  <a:cubicBezTo>
                    <a:pt x="227683" y="959173"/>
                    <a:pt x="127666" y="891235"/>
                    <a:pt x="61577" y="784648"/>
                  </a:cubicBezTo>
                  <a:lnTo>
                    <a:pt x="58850" y="779544"/>
                  </a:lnTo>
                  <a:lnTo>
                    <a:pt x="0" y="779544"/>
                  </a:lnTo>
                  <a:lnTo>
                    <a:pt x="0" y="180415"/>
                  </a:lnTo>
                  <a:lnTo>
                    <a:pt x="58431" y="180415"/>
                  </a:lnTo>
                  <a:lnTo>
                    <a:pt x="61577" y="174525"/>
                  </a:lnTo>
                  <a:cubicBezTo>
                    <a:pt x="127666" y="67938"/>
                    <a:pt x="227683" y="0"/>
                    <a:pt x="339623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4" name="TextBox 133"/>
            <p:cNvSpPr txBox="1">
              <a:spLocks noChangeAspect="1"/>
            </p:cNvSpPr>
            <p:nvPr/>
          </p:nvSpPr>
          <p:spPr>
            <a:xfrm>
              <a:off x="2084220" y="3720858"/>
              <a:ext cx="534787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  <p:sp>
          <p:nvSpPr>
            <p:cNvPr id="135" name="TextBox 134"/>
            <p:cNvSpPr txBox="1">
              <a:spLocks noChangeAspect="1"/>
            </p:cNvSpPr>
            <p:nvPr/>
          </p:nvSpPr>
          <p:spPr>
            <a:xfrm>
              <a:off x="3440643" y="3701647"/>
              <a:ext cx="550542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  <p:sp>
          <p:nvSpPr>
            <p:cNvPr id="136" name="Oval 33"/>
            <p:cNvSpPr/>
            <p:nvPr/>
          </p:nvSpPr>
          <p:spPr>
            <a:xfrm rot="16200000">
              <a:off x="2586944" y="3707031"/>
              <a:ext cx="582869" cy="318695"/>
            </a:xfrm>
            <a:custGeom>
              <a:avLst/>
              <a:gdLst/>
              <a:ahLst/>
              <a:cxnLst/>
              <a:rect l="l" t="t" r="r" b="b"/>
              <a:pathLst>
                <a:path w="582869" h="318695">
                  <a:moveTo>
                    <a:pt x="582869" y="0"/>
                  </a:moveTo>
                  <a:lnTo>
                    <a:pt x="582869" y="299905"/>
                  </a:lnTo>
                  <a:lnTo>
                    <a:pt x="523691" y="253922"/>
                  </a:lnTo>
                  <a:cubicBezTo>
                    <a:pt x="456020" y="212955"/>
                    <a:pt x="381623" y="190298"/>
                    <a:pt x="303527" y="190298"/>
                  </a:cubicBezTo>
                  <a:cubicBezTo>
                    <a:pt x="225431" y="190298"/>
                    <a:pt x="151033" y="212955"/>
                    <a:pt x="83365" y="253922"/>
                  </a:cubicBezTo>
                  <a:lnTo>
                    <a:pt x="0" y="318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D2B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Oval 87"/>
            <p:cNvSpPr/>
            <p:nvPr/>
          </p:nvSpPr>
          <p:spPr>
            <a:xfrm rot="5400000">
              <a:off x="2887544" y="3648763"/>
              <a:ext cx="573122" cy="425321"/>
            </a:xfrm>
            <a:custGeom>
              <a:avLst/>
              <a:gdLst/>
              <a:ahLst/>
              <a:cxnLst/>
              <a:rect l="l" t="t" r="r" b="b"/>
              <a:pathLst>
                <a:path w="573122" h="425321">
                  <a:moveTo>
                    <a:pt x="0" y="314661"/>
                  </a:moveTo>
                  <a:lnTo>
                    <a:pt x="0" y="0"/>
                  </a:lnTo>
                  <a:lnTo>
                    <a:pt x="573122" y="0"/>
                  </a:lnTo>
                  <a:lnTo>
                    <a:pt x="573122" y="308807"/>
                  </a:lnTo>
                  <a:lnTo>
                    <a:pt x="493108" y="367697"/>
                  </a:lnTo>
                  <a:cubicBezTo>
                    <a:pt x="428402" y="404804"/>
                    <a:pt x="357260" y="425321"/>
                    <a:pt x="282584" y="425321"/>
                  </a:cubicBezTo>
                  <a:cubicBezTo>
                    <a:pt x="207909" y="425321"/>
                    <a:pt x="136769" y="404804"/>
                    <a:pt x="72063" y="367697"/>
                  </a:cubicBezTo>
                  <a:close/>
                </a:path>
              </a:pathLst>
            </a:custGeom>
            <a:solidFill>
              <a:srgbClr val="243B7F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77545" y="1229801"/>
            <a:ext cx="1234857" cy="1526974"/>
            <a:chOff x="3198761" y="548241"/>
            <a:chExt cx="1234857" cy="1526974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3198761" y="548241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>
              <a:spLocks noChangeAspect="1"/>
            </p:cNvSpPr>
            <p:nvPr/>
          </p:nvSpPr>
          <p:spPr>
            <a:xfrm>
              <a:off x="3352755" y="1055128"/>
              <a:ext cx="923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48762" y="1223745"/>
            <a:ext cx="1234857" cy="1526974"/>
            <a:chOff x="6369978" y="542185"/>
            <a:chExt cx="1234857" cy="1526974"/>
          </a:xfrm>
        </p:grpSpPr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6369978" y="542185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>
              <a:spLocks noChangeAspect="1"/>
            </p:cNvSpPr>
            <p:nvPr/>
          </p:nvSpPr>
          <p:spPr>
            <a:xfrm>
              <a:off x="6526760" y="1044453"/>
              <a:ext cx="950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754731" y="3091031"/>
            <a:ext cx="491421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243B7F"/>
                </a:solidFill>
              </a:rPr>
              <a:t>Sag1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109776" y="3091031"/>
            <a:ext cx="521977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7F3332"/>
                </a:solidFill>
              </a:rPr>
              <a:t>Aga2</a:t>
            </a:r>
          </a:p>
        </p:txBody>
      </p:sp>
      <p:sp>
        <p:nvSpPr>
          <p:cNvPr id="83" name="Rectangle 5"/>
          <p:cNvSpPr>
            <a:spLocks noChangeArrowheads="1"/>
          </p:cNvSpPr>
          <p:nvPr/>
        </p:nvSpPr>
        <p:spPr bwMode="auto">
          <a:xfrm>
            <a:off x="552455" y="1115852"/>
            <a:ext cx="8591545" cy="5692847"/>
          </a:xfrm>
          <a:prstGeom prst="rect">
            <a:avLst/>
          </a:prstGeom>
          <a:solidFill>
            <a:srgbClr val="FFFFFF">
              <a:alpha val="76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859632" y="1865413"/>
            <a:ext cx="5398405" cy="4252955"/>
            <a:chOff x="1696507" y="1182866"/>
            <a:chExt cx="5793628" cy="4705697"/>
          </a:xfrm>
        </p:grpSpPr>
        <p:pic>
          <p:nvPicPr>
            <p:cNvPr id="85" name="Picture 84" descr="photo.JP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2240472" y="638901"/>
              <a:ext cx="4705697" cy="57936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86" name="Rectangle 85"/>
            <p:cNvSpPr/>
            <p:nvPr/>
          </p:nvSpPr>
          <p:spPr>
            <a:xfrm>
              <a:off x="2502943" y="1624202"/>
              <a:ext cx="1271480" cy="81209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MATa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513062" y="1370463"/>
              <a:ext cx="1271480" cy="1743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MATa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MATα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Yeast agglutination and mating</a:t>
            </a:r>
          </a:p>
        </p:txBody>
      </p:sp>
      <p:sp>
        <p:nvSpPr>
          <p:cNvPr id="121" name="Oval 213"/>
          <p:cNvSpPr>
            <a:spLocks noChangeAspect="1"/>
          </p:cNvSpPr>
          <p:nvPr/>
        </p:nvSpPr>
        <p:spPr>
          <a:xfrm>
            <a:off x="4599494" y="5063925"/>
            <a:ext cx="2240297" cy="1570209"/>
          </a:xfrm>
          <a:custGeom>
            <a:avLst/>
            <a:gdLst/>
            <a:ahLst/>
            <a:cxnLst/>
            <a:rect l="l" t="t" r="r" b="b"/>
            <a:pathLst>
              <a:path w="1292916" h="970500">
                <a:moveTo>
                  <a:pt x="405047" y="0"/>
                </a:moveTo>
                <a:cubicBezTo>
                  <a:pt x="488935" y="0"/>
                  <a:pt x="566867" y="30265"/>
                  <a:pt x="631513" y="82097"/>
                </a:cubicBezTo>
                <a:lnTo>
                  <a:pt x="651100" y="101276"/>
                </a:lnTo>
                <a:lnTo>
                  <a:pt x="661404" y="91187"/>
                </a:lnTo>
                <a:cubicBezTo>
                  <a:pt x="726049" y="39355"/>
                  <a:pt x="803981" y="9090"/>
                  <a:pt x="887869" y="9090"/>
                </a:cubicBezTo>
                <a:cubicBezTo>
                  <a:pt x="1111570" y="9090"/>
                  <a:pt x="1292916" y="224309"/>
                  <a:pt x="1292916" y="489795"/>
                </a:cubicBezTo>
                <a:cubicBezTo>
                  <a:pt x="1292916" y="755281"/>
                  <a:pt x="1111570" y="970500"/>
                  <a:pt x="887869" y="970500"/>
                </a:cubicBezTo>
                <a:cubicBezTo>
                  <a:pt x="803981" y="970500"/>
                  <a:pt x="726049" y="940235"/>
                  <a:pt x="661404" y="888403"/>
                </a:cubicBezTo>
                <a:lnTo>
                  <a:pt x="641816" y="869224"/>
                </a:lnTo>
                <a:lnTo>
                  <a:pt x="631513" y="879313"/>
                </a:lnTo>
                <a:cubicBezTo>
                  <a:pt x="566867" y="931145"/>
                  <a:pt x="488935" y="961410"/>
                  <a:pt x="405047" y="961410"/>
                </a:cubicBezTo>
                <a:cubicBezTo>
                  <a:pt x="181346" y="961410"/>
                  <a:pt x="0" y="746191"/>
                  <a:pt x="0" y="480705"/>
                </a:cubicBezTo>
                <a:cubicBezTo>
                  <a:pt x="0" y="215219"/>
                  <a:pt x="181346" y="0"/>
                  <a:pt x="405047" y="0"/>
                </a:cubicBezTo>
                <a:close/>
              </a:path>
            </a:pathLst>
          </a:custGeom>
          <a:solidFill>
            <a:srgbClr val="DDD9C3"/>
          </a:solidFill>
          <a:ln w="190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2" name="Rectangle 121"/>
          <p:cNvSpPr>
            <a:spLocks noChangeAspect="1"/>
          </p:cNvSpPr>
          <p:nvPr/>
        </p:nvSpPr>
        <p:spPr>
          <a:xfrm>
            <a:off x="5128949" y="3394211"/>
            <a:ext cx="115057" cy="9136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>
            <a:spLocks noChangeAspect="1"/>
          </p:cNvSpPr>
          <p:nvPr/>
        </p:nvSpPr>
        <p:spPr>
          <a:xfrm>
            <a:off x="6157855" y="3395559"/>
            <a:ext cx="115057" cy="913670"/>
          </a:xfrm>
          <a:prstGeom prst="rect">
            <a:avLst/>
          </a:prstGeom>
          <a:solidFill>
            <a:srgbClr val="4A7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TextBox 124"/>
          <p:cNvSpPr txBox="1">
            <a:spLocks noChangeAspect="1"/>
          </p:cNvSpPr>
          <p:nvPr/>
        </p:nvSpPr>
        <p:spPr>
          <a:xfrm>
            <a:off x="5185065" y="5607188"/>
            <a:ext cx="1071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Diploid</a:t>
            </a:r>
          </a:p>
        </p:txBody>
      </p:sp>
      <p:grpSp>
        <p:nvGrpSpPr>
          <p:cNvPr id="144" name="Group 143"/>
          <p:cNvGrpSpPr>
            <a:grpSpLocks noChangeAspect="1"/>
          </p:cNvGrpSpPr>
          <p:nvPr/>
        </p:nvGrpSpPr>
        <p:grpSpPr>
          <a:xfrm flipH="1">
            <a:off x="1254573" y="3230954"/>
            <a:ext cx="818269" cy="1228115"/>
            <a:chOff x="-2366406" y="723897"/>
            <a:chExt cx="1054043" cy="2100209"/>
          </a:xfrm>
        </p:grpSpPr>
        <p:sp>
          <p:nvSpPr>
            <p:cNvPr id="226" name="Rectangle 2"/>
            <p:cNvSpPr/>
            <p:nvPr/>
          </p:nvSpPr>
          <p:spPr>
            <a:xfrm>
              <a:off x="-2330797" y="886682"/>
              <a:ext cx="914400" cy="1937424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7" name="Rectangle 226"/>
            <p:cNvSpPr/>
            <p:nvPr/>
          </p:nvSpPr>
          <p:spPr>
            <a:xfrm rot="5400000">
              <a:off x="-1935081" y="292572"/>
              <a:ext cx="191393" cy="1054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660635" y="4208000"/>
            <a:ext cx="258242" cy="145725"/>
            <a:chOff x="-2652631" y="6090867"/>
            <a:chExt cx="486190" cy="293822"/>
          </a:xfrm>
        </p:grpSpPr>
        <p:sp>
          <p:nvSpPr>
            <p:cNvPr id="220" name="Oval 219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6" name="Oval 145"/>
          <p:cNvSpPr>
            <a:spLocks noChangeAspect="1"/>
          </p:cNvSpPr>
          <p:nvPr/>
        </p:nvSpPr>
        <p:spPr>
          <a:xfrm>
            <a:off x="1788052" y="3653269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47" name="Group 146"/>
          <p:cNvGrpSpPr>
            <a:grpSpLocks noChangeAspect="1"/>
          </p:cNvGrpSpPr>
          <p:nvPr/>
        </p:nvGrpSpPr>
        <p:grpSpPr>
          <a:xfrm rot="1801157">
            <a:off x="1404805" y="3574127"/>
            <a:ext cx="258242" cy="145725"/>
            <a:chOff x="-2652631" y="6090867"/>
            <a:chExt cx="486190" cy="293822"/>
          </a:xfrm>
        </p:grpSpPr>
        <p:sp>
          <p:nvSpPr>
            <p:cNvPr id="216" name="Oval 215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 rot="8717607">
            <a:off x="1411641" y="3850372"/>
            <a:ext cx="258242" cy="145725"/>
            <a:chOff x="-2652631" y="6090867"/>
            <a:chExt cx="486190" cy="293822"/>
          </a:xfrm>
        </p:grpSpPr>
        <p:sp>
          <p:nvSpPr>
            <p:cNvPr id="214" name="Oval 213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0800000">
            <a:off x="1705866" y="3381475"/>
            <a:ext cx="258242" cy="145725"/>
            <a:chOff x="-2652631" y="6090867"/>
            <a:chExt cx="486190" cy="293822"/>
          </a:xfrm>
        </p:grpSpPr>
        <p:sp>
          <p:nvSpPr>
            <p:cNvPr id="212" name="Oval 211"/>
            <p:cNvSpPr/>
            <p:nvPr/>
          </p:nvSpPr>
          <p:spPr>
            <a:xfrm>
              <a:off x="-2652631" y="6099949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-2406330" y="6090867"/>
              <a:ext cx="239889" cy="284740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50" name="Oval 149"/>
          <p:cNvSpPr>
            <a:spLocks noChangeAspect="1"/>
          </p:cNvSpPr>
          <p:nvPr/>
        </p:nvSpPr>
        <p:spPr>
          <a:xfrm>
            <a:off x="1439412" y="4164867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1850260" y="3924781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2" name="Straight Connector 151"/>
          <p:cNvCxnSpPr>
            <a:cxnSpLocks noChangeAspect="1"/>
          </p:cNvCxnSpPr>
          <p:nvPr/>
        </p:nvCxnSpPr>
        <p:spPr>
          <a:xfrm flipV="1">
            <a:off x="1335336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 noChangeAspect="1"/>
          </p:cNvCxnSpPr>
          <p:nvPr/>
        </p:nvCxnSpPr>
        <p:spPr>
          <a:xfrm flipV="1">
            <a:off x="2045197" y="3096398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>
            <a:grpSpLocks noChangeAspect="1"/>
          </p:cNvGrpSpPr>
          <p:nvPr/>
        </p:nvGrpSpPr>
        <p:grpSpPr>
          <a:xfrm flipH="1">
            <a:off x="1291507" y="5358255"/>
            <a:ext cx="818269" cy="1228115"/>
            <a:chOff x="-2366406" y="723897"/>
            <a:chExt cx="1054043" cy="2100209"/>
          </a:xfrm>
        </p:grpSpPr>
        <p:sp>
          <p:nvSpPr>
            <p:cNvPr id="210" name="Rectangle 2"/>
            <p:cNvSpPr/>
            <p:nvPr/>
          </p:nvSpPr>
          <p:spPr>
            <a:xfrm>
              <a:off x="-2330797" y="886682"/>
              <a:ext cx="914400" cy="1937424"/>
            </a:xfrm>
            <a:custGeom>
              <a:avLst/>
              <a:gdLst/>
              <a:ahLst/>
              <a:cxnLst/>
              <a:rect l="l" t="t" r="r" b="b"/>
              <a:pathLst>
                <a:path w="914400" h="2011665">
                  <a:moveTo>
                    <a:pt x="0" y="0"/>
                  </a:moveTo>
                  <a:lnTo>
                    <a:pt x="914400" y="0"/>
                  </a:lnTo>
                  <a:lnTo>
                    <a:pt x="914400" y="1553159"/>
                  </a:lnTo>
                  <a:lnTo>
                    <a:pt x="913311" y="1553159"/>
                  </a:lnTo>
                  <a:lnTo>
                    <a:pt x="913711" y="1579744"/>
                  </a:lnTo>
                  <a:cubicBezTo>
                    <a:pt x="905525" y="1728074"/>
                    <a:pt x="825358" y="1864887"/>
                    <a:pt x="696499" y="1944039"/>
                  </a:cubicBezTo>
                  <a:cubicBezTo>
                    <a:pt x="549233" y="2034499"/>
                    <a:pt x="363544" y="2034185"/>
                    <a:pt x="216584" y="1943227"/>
                  </a:cubicBezTo>
                  <a:cubicBezTo>
                    <a:pt x="87994" y="1863640"/>
                    <a:pt x="8290" y="1726557"/>
                    <a:pt x="605" y="1578200"/>
                  </a:cubicBezTo>
                  <a:lnTo>
                    <a:pt x="1067" y="1553159"/>
                  </a:lnTo>
                  <a:lnTo>
                    <a:pt x="0" y="1553159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1" name="Rectangle 210"/>
            <p:cNvSpPr/>
            <p:nvPr/>
          </p:nvSpPr>
          <p:spPr>
            <a:xfrm rot="5400000">
              <a:off x="-1935081" y="292572"/>
              <a:ext cx="191393" cy="1054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5" name="Oval 154"/>
          <p:cNvSpPr>
            <a:spLocks noChangeAspect="1"/>
          </p:cNvSpPr>
          <p:nvPr/>
        </p:nvSpPr>
        <p:spPr>
          <a:xfrm>
            <a:off x="1855360" y="5752821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6" name="Oval 155"/>
          <p:cNvSpPr>
            <a:spLocks noChangeAspect="1"/>
          </p:cNvSpPr>
          <p:nvPr/>
        </p:nvSpPr>
        <p:spPr>
          <a:xfrm>
            <a:off x="1543183" y="6370751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872335" y="6110353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372271" y="5223697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 noChangeAspect="1"/>
          </p:cNvCxnSpPr>
          <p:nvPr/>
        </p:nvCxnSpPr>
        <p:spPr>
          <a:xfrm flipV="1">
            <a:off x="2082132" y="5223697"/>
            <a:ext cx="0" cy="41713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/>
        </p:nvSpPr>
        <p:spPr>
          <a:xfrm rot="16200000">
            <a:off x="1830986" y="5499014"/>
            <a:ext cx="178958" cy="235006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1" name="Oval 160"/>
          <p:cNvSpPr>
            <a:spLocks noChangeAspect="1"/>
          </p:cNvSpPr>
          <p:nvPr/>
        </p:nvSpPr>
        <p:spPr>
          <a:xfrm>
            <a:off x="1429865" y="5702355"/>
            <a:ext cx="191657" cy="219434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2" name="Oval 161"/>
          <p:cNvSpPr>
            <a:spLocks noChangeAspect="1"/>
          </p:cNvSpPr>
          <p:nvPr/>
        </p:nvSpPr>
        <p:spPr>
          <a:xfrm>
            <a:off x="1625555" y="5959529"/>
            <a:ext cx="191657" cy="219434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3" name="Oval 162"/>
          <p:cNvSpPr>
            <a:spLocks noChangeAspect="1"/>
          </p:cNvSpPr>
          <p:nvPr/>
        </p:nvSpPr>
        <p:spPr>
          <a:xfrm rot="3274561">
            <a:off x="1747394" y="6276975"/>
            <a:ext cx="178958" cy="235006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1413162" y="5970174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5" name="Oval 164"/>
          <p:cNvSpPr>
            <a:spLocks noChangeAspect="1"/>
          </p:cNvSpPr>
          <p:nvPr/>
        </p:nvSpPr>
        <p:spPr>
          <a:xfrm>
            <a:off x="1420019" y="5499615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1633859" y="5499904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7" name="Oval 166"/>
          <p:cNvSpPr>
            <a:spLocks noChangeAspect="1"/>
          </p:cNvSpPr>
          <p:nvPr/>
        </p:nvSpPr>
        <p:spPr>
          <a:xfrm rot="3274561">
            <a:off x="1424552" y="6134913"/>
            <a:ext cx="178958" cy="235006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8" name="Oval 167"/>
          <p:cNvSpPr>
            <a:spLocks noChangeAspect="1"/>
          </p:cNvSpPr>
          <p:nvPr/>
        </p:nvSpPr>
        <p:spPr>
          <a:xfrm rot="2446946">
            <a:off x="1673147" y="5684496"/>
            <a:ext cx="127418" cy="14122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>
          <a:xfrm rot="5697703">
            <a:off x="1898596" y="5928537"/>
            <a:ext cx="118975" cy="151240"/>
          </a:xfrm>
          <a:prstGeom prst="ellipse">
            <a:avLst/>
          </a:prstGeom>
          <a:solidFill>
            <a:srgbClr val="DDD9C3"/>
          </a:solidFill>
          <a:ln w="635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1727012" y="2268416"/>
            <a:ext cx="974926" cy="1077662"/>
            <a:chOff x="1365253" y="1208452"/>
            <a:chExt cx="458873" cy="598666"/>
          </a:xfrm>
        </p:grpSpPr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1694900" y="1624807"/>
              <a:ext cx="59972" cy="711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3" name="Rectangle 2"/>
            <p:cNvSpPr>
              <a:spLocks noChangeAspect="1"/>
            </p:cNvSpPr>
            <p:nvPr/>
          </p:nvSpPr>
          <p:spPr>
            <a:xfrm rot="19952534">
              <a:off x="1559733" y="1231472"/>
              <a:ext cx="228600" cy="498419"/>
            </a:xfrm>
            <a:custGeom>
              <a:avLst/>
              <a:gdLst/>
              <a:ahLst/>
              <a:cxnLst/>
              <a:rect l="l" t="t" r="r" b="b"/>
              <a:pathLst>
                <a:path w="914400" h="1993674">
                  <a:moveTo>
                    <a:pt x="0" y="0"/>
                  </a:moveTo>
                  <a:lnTo>
                    <a:pt x="914400" y="475150"/>
                  </a:lnTo>
                  <a:lnTo>
                    <a:pt x="914400" y="1520010"/>
                  </a:lnTo>
                  <a:lnTo>
                    <a:pt x="913311" y="1520010"/>
                  </a:lnTo>
                  <a:lnTo>
                    <a:pt x="913711" y="1547474"/>
                  </a:lnTo>
                  <a:cubicBezTo>
                    <a:pt x="905525" y="1700708"/>
                    <a:pt x="825358" y="1842044"/>
                    <a:pt x="696499" y="1923813"/>
                  </a:cubicBezTo>
                  <a:cubicBezTo>
                    <a:pt x="549233" y="2017263"/>
                    <a:pt x="363544" y="2016939"/>
                    <a:pt x="216584" y="1922974"/>
                  </a:cubicBezTo>
                  <a:cubicBezTo>
                    <a:pt x="87994" y="1840756"/>
                    <a:pt x="8290" y="1699140"/>
                    <a:pt x="605" y="1545879"/>
                  </a:cubicBezTo>
                  <a:lnTo>
                    <a:pt x="1067" y="1520010"/>
                  </a:lnTo>
                  <a:lnTo>
                    <a:pt x="0" y="1520010"/>
                  </a:lnTo>
                  <a:close/>
                </a:path>
              </a:pathLst>
            </a:custGeom>
            <a:solidFill>
              <a:srgbClr val="DCE6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1764154" y="15719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5" name="Oval 194"/>
            <p:cNvSpPr>
              <a:spLocks noChangeAspect="1"/>
            </p:cNvSpPr>
            <p:nvPr/>
          </p:nvSpPr>
          <p:spPr>
            <a:xfrm>
              <a:off x="1634927" y="155362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707004" y="151450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1704278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1632201" y="1463773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1560926" y="1428181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1629636" y="136890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01" name="Straight Connector 200"/>
            <p:cNvCxnSpPr>
              <a:cxnSpLocks/>
            </p:cNvCxnSpPr>
            <p:nvPr/>
          </p:nvCxnSpPr>
          <p:spPr>
            <a:xfrm flipH="1" flipV="1">
              <a:off x="1683801" y="1208452"/>
              <a:ext cx="116432" cy="26722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7"/>
            <p:cNvSpPr>
              <a:spLocks noChangeAspect="1"/>
            </p:cNvSpPr>
            <p:nvPr/>
          </p:nvSpPr>
          <p:spPr>
            <a:xfrm>
              <a:off x="1366898" y="1280154"/>
              <a:ext cx="343562" cy="50623"/>
            </a:xfrm>
            <a:custGeom>
              <a:avLst/>
              <a:gdLst/>
              <a:ahLst/>
              <a:cxnLst/>
              <a:rect l="l" t="t" r="r" b="b"/>
              <a:pathLst>
                <a:path w="1301100" h="191717">
                  <a:moveTo>
                    <a:pt x="161902" y="0"/>
                  </a:moveTo>
                  <a:lnTo>
                    <a:pt x="1301100" y="0"/>
                  </a:lnTo>
                  <a:lnTo>
                    <a:pt x="1301100" y="191717"/>
                  </a:lnTo>
                  <a:lnTo>
                    <a:pt x="0" y="191717"/>
                  </a:lnTo>
                  <a:lnTo>
                    <a:pt x="6256" y="144877"/>
                  </a:lnTo>
                  <a:cubicBezTo>
                    <a:pt x="26847" y="75409"/>
                    <a:pt x="71997" y="22388"/>
                    <a:pt x="127590" y="5563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3" name="Rectangle 208"/>
            <p:cNvSpPr>
              <a:spLocks noChangeAspect="1"/>
            </p:cNvSpPr>
            <p:nvPr/>
          </p:nvSpPr>
          <p:spPr>
            <a:xfrm>
              <a:off x="1365253" y="1305029"/>
              <a:ext cx="100616" cy="502089"/>
            </a:xfrm>
            <a:custGeom>
              <a:avLst/>
              <a:gdLst/>
              <a:ahLst/>
              <a:cxnLst/>
              <a:rect l="l" t="t" r="r" b="b"/>
              <a:pathLst>
                <a:path w="374779" h="4299757">
                  <a:moveTo>
                    <a:pt x="34171" y="0"/>
                  </a:moveTo>
                  <a:lnTo>
                    <a:pt x="374779" y="0"/>
                  </a:lnTo>
                  <a:lnTo>
                    <a:pt x="374779" y="4299757"/>
                  </a:lnTo>
                  <a:lnTo>
                    <a:pt x="0" y="4299757"/>
                  </a:lnTo>
                  <a:lnTo>
                    <a:pt x="0" y="135383"/>
                  </a:lnTo>
                  <a:lnTo>
                    <a:pt x="383" y="135372"/>
                  </a:lnTo>
                  <a:cubicBezTo>
                    <a:pt x="-142" y="103587"/>
                    <a:pt x="4165" y="73168"/>
                    <a:pt x="12402" y="45382"/>
                  </a:cubicBez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1493111" y="129088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1382713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1382938" y="163276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1563800" y="132808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8" name="Right Triangle 207"/>
            <p:cNvSpPr>
              <a:spLocks noChangeAspect="1"/>
            </p:cNvSpPr>
            <p:nvPr/>
          </p:nvSpPr>
          <p:spPr>
            <a:xfrm>
              <a:off x="1708290" y="1274316"/>
              <a:ext cx="31247" cy="90216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1700401" y="161854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430975" y="1255719"/>
            <a:ext cx="972827" cy="2125755"/>
            <a:chOff x="842358" y="1197340"/>
            <a:chExt cx="457885" cy="1180907"/>
          </a:xfrm>
        </p:grpSpPr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848531" y="1582957"/>
              <a:ext cx="59972" cy="71185"/>
            </a:xfrm>
            <a:prstGeom prst="ellipse">
              <a:avLst/>
            </a:prstGeom>
            <a:solidFill>
              <a:schemeClr val="accent2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4" name="Rectangle 2"/>
            <p:cNvSpPr>
              <a:spLocks noChangeAspect="1"/>
            </p:cNvSpPr>
            <p:nvPr/>
          </p:nvSpPr>
          <p:spPr>
            <a:xfrm rot="1647466" flipH="1">
              <a:off x="878584" y="1231732"/>
              <a:ext cx="228600" cy="493793"/>
            </a:xfrm>
            <a:custGeom>
              <a:avLst/>
              <a:gdLst/>
              <a:ahLst/>
              <a:cxnLst/>
              <a:rect l="l" t="t" r="r" b="b"/>
              <a:pathLst>
                <a:path w="914400" h="1975171">
                  <a:moveTo>
                    <a:pt x="914400" y="475151"/>
                  </a:moveTo>
                  <a:lnTo>
                    <a:pt x="0" y="0"/>
                  </a:lnTo>
                  <a:lnTo>
                    <a:pt x="0" y="1501507"/>
                  </a:lnTo>
                  <a:lnTo>
                    <a:pt x="1067" y="1501507"/>
                  </a:lnTo>
                  <a:lnTo>
                    <a:pt x="605" y="1527376"/>
                  </a:lnTo>
                  <a:cubicBezTo>
                    <a:pt x="8290" y="1680637"/>
                    <a:pt x="87994" y="1822253"/>
                    <a:pt x="216584" y="1904471"/>
                  </a:cubicBezTo>
                  <a:cubicBezTo>
                    <a:pt x="363544" y="1998436"/>
                    <a:pt x="549233" y="1998760"/>
                    <a:pt x="696499" y="1905309"/>
                  </a:cubicBezTo>
                  <a:cubicBezTo>
                    <a:pt x="825358" y="1823541"/>
                    <a:pt x="905525" y="1682205"/>
                    <a:pt x="913711" y="1528971"/>
                  </a:cubicBezTo>
                  <a:lnTo>
                    <a:pt x="913311" y="1501507"/>
                  </a:lnTo>
                  <a:lnTo>
                    <a:pt x="914400" y="15015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929427" y="1617117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892340" y="1431648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982101" y="154531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967990" y="145736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1022671" y="134135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908017" y="151805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1044653" y="1422145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82" name="Straight Connector 181"/>
            <p:cNvCxnSpPr>
              <a:cxnSpLocks/>
            </p:cNvCxnSpPr>
            <p:nvPr/>
          </p:nvCxnSpPr>
          <p:spPr>
            <a:xfrm flipV="1">
              <a:off x="895175" y="1197340"/>
              <a:ext cx="94224" cy="21387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23"/>
            <p:cNvSpPr>
              <a:spLocks noChangeAspect="1"/>
            </p:cNvSpPr>
            <p:nvPr/>
          </p:nvSpPr>
          <p:spPr>
            <a:xfrm>
              <a:off x="1201793" y="1308294"/>
              <a:ext cx="98450" cy="1069953"/>
            </a:xfrm>
            <a:custGeom>
              <a:avLst/>
              <a:gdLst/>
              <a:ahLst/>
              <a:cxnLst/>
              <a:rect l="l" t="t" r="r" b="b"/>
              <a:pathLst>
                <a:path w="374779" h="4286689">
                  <a:moveTo>
                    <a:pt x="0" y="0"/>
                  </a:moveTo>
                  <a:lnTo>
                    <a:pt x="342564" y="0"/>
                  </a:lnTo>
                  <a:lnTo>
                    <a:pt x="361328" y="39119"/>
                  </a:lnTo>
                  <a:cubicBezTo>
                    <a:pt x="369565" y="66905"/>
                    <a:pt x="373872" y="97324"/>
                    <a:pt x="373347" y="129109"/>
                  </a:cubicBezTo>
                  <a:lnTo>
                    <a:pt x="374779" y="129152"/>
                  </a:lnTo>
                  <a:lnTo>
                    <a:pt x="374779" y="4286689"/>
                  </a:lnTo>
                  <a:lnTo>
                    <a:pt x="0" y="428668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4" name="Rectangle 206"/>
            <p:cNvSpPr>
              <a:spLocks noChangeAspect="1"/>
            </p:cNvSpPr>
            <p:nvPr/>
          </p:nvSpPr>
          <p:spPr>
            <a:xfrm>
              <a:off x="952312" y="1281519"/>
              <a:ext cx="345831" cy="49849"/>
            </a:xfrm>
            <a:custGeom>
              <a:avLst/>
              <a:gdLst/>
              <a:ahLst/>
              <a:cxnLst/>
              <a:rect l="l" t="t" r="r" b="b"/>
              <a:pathLst>
                <a:path w="1292206" h="186259">
                  <a:moveTo>
                    <a:pt x="0" y="0"/>
                  </a:moveTo>
                  <a:lnTo>
                    <a:pt x="1131367" y="0"/>
                  </a:lnTo>
                  <a:lnTo>
                    <a:pt x="1131316" y="3479"/>
                  </a:lnTo>
                  <a:cubicBezTo>
                    <a:pt x="1202364" y="5347"/>
                    <a:pt x="1262438" y="65025"/>
                    <a:pt x="1287147" y="148386"/>
                  </a:cubicBezTo>
                  <a:lnTo>
                    <a:pt x="1292206" y="186259"/>
                  </a:lnTo>
                  <a:lnTo>
                    <a:pt x="0" y="186259"/>
                  </a:lnTo>
                  <a:close/>
                </a:path>
              </a:pathLst>
            </a:cu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1101340" y="1305029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224034" y="1322124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224034" y="165651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1224034" y="2051596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9" name="Right Triangle 188"/>
            <p:cNvSpPr>
              <a:spLocks noChangeAspect="1"/>
            </p:cNvSpPr>
            <p:nvPr/>
          </p:nvSpPr>
          <p:spPr>
            <a:xfrm flipH="1">
              <a:off x="891405" y="1265941"/>
              <a:ext cx="72372" cy="160103"/>
            </a:xfrm>
            <a:prstGeom prst="rtTriangle">
              <a:avLst/>
            </a:prstGeom>
            <a:solidFill>
              <a:srgbClr val="DCE6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842358" y="1569872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937010" y="1350960"/>
              <a:ext cx="59972" cy="71185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 w="3810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72" name="Down Arrow 171"/>
          <p:cNvSpPr>
            <a:spLocks noChangeAspect="1"/>
          </p:cNvSpPr>
          <p:nvPr/>
        </p:nvSpPr>
        <p:spPr>
          <a:xfrm flipH="1">
            <a:off x="1512687" y="4716381"/>
            <a:ext cx="372521" cy="3731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3895488" y="3090792"/>
            <a:ext cx="3604450" cy="1547773"/>
            <a:chOff x="2002395" y="3383958"/>
            <a:chExt cx="2087742" cy="974238"/>
          </a:xfrm>
        </p:grpSpPr>
        <p:sp>
          <p:nvSpPr>
            <p:cNvPr id="132" name="Oval 452"/>
            <p:cNvSpPr>
              <a:spLocks noChangeAspect="1"/>
            </p:cNvSpPr>
            <p:nvPr/>
          </p:nvSpPr>
          <p:spPr>
            <a:xfrm>
              <a:off x="2002395" y="3399023"/>
              <a:ext cx="716636" cy="959173"/>
            </a:xfrm>
            <a:custGeom>
              <a:avLst/>
              <a:gdLst/>
              <a:ahLst/>
              <a:cxnLst/>
              <a:rect l="l" t="t" r="r" b="b"/>
              <a:pathLst>
                <a:path w="716636" h="959173">
                  <a:moveTo>
                    <a:pt x="360327" y="0"/>
                  </a:moveTo>
                  <a:cubicBezTo>
                    <a:pt x="459829" y="0"/>
                    <a:pt x="549911" y="53680"/>
                    <a:pt x="615117" y="140468"/>
                  </a:cubicBezTo>
                  <a:lnTo>
                    <a:pt x="631177" y="163986"/>
                  </a:lnTo>
                  <a:lnTo>
                    <a:pt x="716636" y="163986"/>
                  </a:lnTo>
                  <a:lnTo>
                    <a:pt x="716636" y="763114"/>
                  </a:lnTo>
                  <a:lnTo>
                    <a:pt x="650472" y="763114"/>
                  </a:lnTo>
                  <a:lnTo>
                    <a:pt x="638373" y="784648"/>
                  </a:lnTo>
                  <a:cubicBezTo>
                    <a:pt x="572284" y="891235"/>
                    <a:pt x="472267" y="959173"/>
                    <a:pt x="360327" y="959173"/>
                  </a:cubicBezTo>
                  <a:cubicBezTo>
                    <a:pt x="161324" y="959173"/>
                    <a:pt x="0" y="744455"/>
                    <a:pt x="0" y="479587"/>
                  </a:cubicBezTo>
                  <a:cubicBezTo>
                    <a:pt x="0" y="214718"/>
                    <a:pt x="161324" y="0"/>
                    <a:pt x="360327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3" name="Oval 395"/>
            <p:cNvSpPr>
              <a:spLocks noChangeAspect="1"/>
            </p:cNvSpPr>
            <p:nvPr/>
          </p:nvSpPr>
          <p:spPr>
            <a:xfrm>
              <a:off x="3390187" y="3383958"/>
              <a:ext cx="699950" cy="959173"/>
            </a:xfrm>
            <a:custGeom>
              <a:avLst/>
              <a:gdLst/>
              <a:ahLst/>
              <a:cxnLst/>
              <a:rect l="l" t="t" r="r" b="b"/>
              <a:pathLst>
                <a:path w="699950" h="959173">
                  <a:moveTo>
                    <a:pt x="339623" y="0"/>
                  </a:moveTo>
                  <a:cubicBezTo>
                    <a:pt x="538626" y="0"/>
                    <a:pt x="699950" y="214718"/>
                    <a:pt x="699950" y="479587"/>
                  </a:cubicBezTo>
                  <a:cubicBezTo>
                    <a:pt x="699950" y="744455"/>
                    <a:pt x="538626" y="959173"/>
                    <a:pt x="339623" y="959173"/>
                  </a:cubicBezTo>
                  <a:cubicBezTo>
                    <a:pt x="227683" y="959173"/>
                    <a:pt x="127666" y="891235"/>
                    <a:pt x="61577" y="784648"/>
                  </a:cubicBezTo>
                  <a:lnTo>
                    <a:pt x="58850" y="779544"/>
                  </a:lnTo>
                  <a:lnTo>
                    <a:pt x="0" y="779544"/>
                  </a:lnTo>
                  <a:lnTo>
                    <a:pt x="0" y="180415"/>
                  </a:lnTo>
                  <a:lnTo>
                    <a:pt x="58431" y="180415"/>
                  </a:lnTo>
                  <a:lnTo>
                    <a:pt x="61577" y="174525"/>
                  </a:lnTo>
                  <a:cubicBezTo>
                    <a:pt x="127666" y="67938"/>
                    <a:pt x="227683" y="0"/>
                    <a:pt x="339623" y="0"/>
                  </a:cubicBezTo>
                  <a:close/>
                </a:path>
              </a:pathLst>
            </a:cu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4" name="TextBox 133"/>
            <p:cNvSpPr txBox="1">
              <a:spLocks noChangeAspect="1"/>
            </p:cNvSpPr>
            <p:nvPr/>
          </p:nvSpPr>
          <p:spPr>
            <a:xfrm>
              <a:off x="2084220" y="3720858"/>
              <a:ext cx="534787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  <p:sp>
          <p:nvSpPr>
            <p:cNvPr id="135" name="TextBox 134"/>
            <p:cNvSpPr txBox="1">
              <a:spLocks noChangeAspect="1"/>
            </p:cNvSpPr>
            <p:nvPr/>
          </p:nvSpPr>
          <p:spPr>
            <a:xfrm>
              <a:off x="3440643" y="3701647"/>
              <a:ext cx="550542" cy="29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  <p:sp>
          <p:nvSpPr>
            <p:cNvPr id="136" name="Oval 33"/>
            <p:cNvSpPr/>
            <p:nvPr/>
          </p:nvSpPr>
          <p:spPr>
            <a:xfrm rot="16200000">
              <a:off x="2586944" y="3707031"/>
              <a:ext cx="582869" cy="318695"/>
            </a:xfrm>
            <a:custGeom>
              <a:avLst/>
              <a:gdLst/>
              <a:ahLst/>
              <a:cxnLst/>
              <a:rect l="l" t="t" r="r" b="b"/>
              <a:pathLst>
                <a:path w="582869" h="318695">
                  <a:moveTo>
                    <a:pt x="582869" y="0"/>
                  </a:moveTo>
                  <a:lnTo>
                    <a:pt x="582869" y="299905"/>
                  </a:lnTo>
                  <a:lnTo>
                    <a:pt x="523691" y="253922"/>
                  </a:lnTo>
                  <a:cubicBezTo>
                    <a:pt x="456020" y="212955"/>
                    <a:pt x="381623" y="190298"/>
                    <a:pt x="303527" y="190298"/>
                  </a:cubicBezTo>
                  <a:cubicBezTo>
                    <a:pt x="225431" y="190298"/>
                    <a:pt x="151033" y="212955"/>
                    <a:pt x="83365" y="253922"/>
                  </a:cubicBezTo>
                  <a:lnTo>
                    <a:pt x="0" y="318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D2B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Oval 87"/>
            <p:cNvSpPr/>
            <p:nvPr/>
          </p:nvSpPr>
          <p:spPr>
            <a:xfrm rot="5400000">
              <a:off x="2887544" y="3648763"/>
              <a:ext cx="573122" cy="425321"/>
            </a:xfrm>
            <a:custGeom>
              <a:avLst/>
              <a:gdLst/>
              <a:ahLst/>
              <a:cxnLst/>
              <a:rect l="l" t="t" r="r" b="b"/>
              <a:pathLst>
                <a:path w="573122" h="425321">
                  <a:moveTo>
                    <a:pt x="0" y="314661"/>
                  </a:moveTo>
                  <a:lnTo>
                    <a:pt x="0" y="0"/>
                  </a:lnTo>
                  <a:lnTo>
                    <a:pt x="573122" y="0"/>
                  </a:lnTo>
                  <a:lnTo>
                    <a:pt x="573122" y="308807"/>
                  </a:lnTo>
                  <a:lnTo>
                    <a:pt x="493108" y="367697"/>
                  </a:lnTo>
                  <a:cubicBezTo>
                    <a:pt x="428402" y="404804"/>
                    <a:pt x="357260" y="425321"/>
                    <a:pt x="282584" y="425321"/>
                  </a:cubicBezTo>
                  <a:cubicBezTo>
                    <a:pt x="207909" y="425321"/>
                    <a:pt x="136769" y="404804"/>
                    <a:pt x="72063" y="367697"/>
                  </a:cubicBezTo>
                  <a:close/>
                </a:path>
              </a:pathLst>
            </a:custGeom>
            <a:solidFill>
              <a:srgbClr val="243B7F"/>
            </a:solidFill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77545" y="1229801"/>
            <a:ext cx="1234857" cy="1526974"/>
            <a:chOff x="3198761" y="548241"/>
            <a:chExt cx="1234857" cy="1526974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3198761" y="548241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>
              <a:spLocks noChangeAspect="1"/>
            </p:cNvSpPr>
            <p:nvPr/>
          </p:nvSpPr>
          <p:spPr>
            <a:xfrm>
              <a:off x="3352755" y="1055128"/>
              <a:ext cx="923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MATa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48762" y="1223745"/>
            <a:ext cx="1234857" cy="1526974"/>
            <a:chOff x="6369978" y="542185"/>
            <a:chExt cx="1234857" cy="1526974"/>
          </a:xfrm>
        </p:grpSpPr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6369978" y="542185"/>
              <a:ext cx="1234857" cy="1526974"/>
            </a:xfrm>
            <a:prstGeom prst="ellipse">
              <a:avLst/>
            </a:prstGeom>
            <a:solidFill>
              <a:srgbClr val="DDD9C3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>
              <a:spLocks noChangeAspect="1"/>
            </p:cNvSpPr>
            <p:nvPr/>
          </p:nvSpPr>
          <p:spPr>
            <a:xfrm>
              <a:off x="6526760" y="1044453"/>
              <a:ext cx="950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MATα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754731" y="3091031"/>
            <a:ext cx="491421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243B7F"/>
                </a:solidFill>
              </a:rPr>
              <a:t>Sag1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109776" y="3091031"/>
            <a:ext cx="521977" cy="27186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0" r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000" dirty="0">
                <a:solidFill>
                  <a:srgbClr val="7F3332"/>
                </a:solidFill>
              </a:rPr>
              <a:t>Aga2</a:t>
            </a:r>
          </a:p>
        </p:txBody>
      </p:sp>
    </p:spTree>
    <p:extLst>
      <p:ext uri="{BB962C8B-B14F-4D97-AF65-F5344CB8AC3E}">
        <p14:creationId xmlns:p14="http://schemas.microsoft.com/office/powerpoint/2010/main" val="17672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Quantifying yeast mating</a:t>
            </a:r>
          </a:p>
        </p:txBody>
      </p:sp>
      <p:grpSp>
        <p:nvGrpSpPr>
          <p:cNvPr id="115" name="Group 114"/>
          <p:cNvGrpSpPr>
            <a:grpSpLocks noChangeAspect="1"/>
          </p:cNvGrpSpPr>
          <p:nvPr/>
        </p:nvGrpSpPr>
        <p:grpSpPr>
          <a:xfrm>
            <a:off x="4952945" y="1548878"/>
            <a:ext cx="3907840" cy="3664730"/>
            <a:chOff x="1190787" y="4146822"/>
            <a:chExt cx="2318384" cy="1979424"/>
          </a:xfrm>
        </p:grpSpPr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438853" y="4146822"/>
              <a:ext cx="2070318" cy="1796218"/>
              <a:chOff x="635386" y="14318611"/>
              <a:chExt cx="4439329" cy="455387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1831" y="14421274"/>
                <a:ext cx="3967421" cy="3969681"/>
              </a:xfrm>
              <a:prstGeom prst="rect">
                <a:avLst/>
              </a:prstGeom>
            </p:spPr>
          </p:pic>
          <p:cxnSp>
            <p:nvCxnSpPr>
              <p:cNvPr id="130" name="Straight Connector 129"/>
              <p:cNvCxnSpPr/>
              <p:nvPr/>
            </p:nvCxnSpPr>
            <p:spPr>
              <a:xfrm flipH="1">
                <a:off x="804801" y="18775962"/>
                <a:ext cx="4269914" cy="0"/>
              </a:xfrm>
              <a:prstGeom prst="line">
                <a:avLst/>
              </a:prstGeom>
              <a:ln w="127000" cmpd="sng">
                <a:gradFill flip="none" rotWithShape="1">
                  <a:gsLst>
                    <a:gs pos="0">
                      <a:schemeClr val="accent2"/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721296" y="14318611"/>
                <a:ext cx="1" cy="4368417"/>
              </a:xfrm>
              <a:prstGeom prst="line">
                <a:avLst/>
              </a:prstGeom>
              <a:ln w="127000" cmpd="sng">
                <a:gradFill flip="none" rotWithShape="1">
                  <a:gsLst>
                    <a:gs pos="0">
                      <a:srgbClr val="4A76FF"/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/>
              <p:cNvSpPr/>
              <p:nvPr/>
            </p:nvSpPr>
            <p:spPr>
              <a:xfrm>
                <a:off x="635386" y="14318614"/>
                <a:ext cx="4439328" cy="4553873"/>
              </a:xfrm>
              <a:prstGeom prst="rect">
                <a:avLst/>
              </a:prstGeom>
              <a:noFill/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5400000">
                <a:off x="1219093" y="17637477"/>
                <a:ext cx="502692" cy="1065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7" name="Freeform 116"/>
            <p:cNvSpPr>
              <a:spLocks noChangeAspect="1"/>
            </p:cNvSpPr>
            <p:nvPr/>
          </p:nvSpPr>
          <p:spPr>
            <a:xfrm>
              <a:off x="2506339" y="4503096"/>
              <a:ext cx="918745" cy="1207418"/>
            </a:xfrm>
            <a:custGeom>
              <a:avLst/>
              <a:gdLst>
                <a:gd name="connsiteX0" fmla="*/ 0 w 1970041"/>
                <a:gd name="connsiteY0" fmla="*/ 1514276 h 3061117"/>
                <a:gd name="connsiteX1" fmla="*/ 1961900 w 1970041"/>
                <a:gd name="connsiteY1" fmla="*/ 0 h 3061117"/>
                <a:gd name="connsiteX2" fmla="*/ 1970041 w 1970041"/>
                <a:gd name="connsiteY2" fmla="*/ 3028552 h 3061117"/>
                <a:gd name="connsiteX3" fmla="*/ 16281 w 1970041"/>
                <a:gd name="connsiteY3" fmla="*/ 3061117 h 3061117"/>
                <a:gd name="connsiteX4" fmla="*/ 0 w 1970041"/>
                <a:gd name="connsiteY4" fmla="*/ 1514276 h 306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041" h="3061117">
                  <a:moveTo>
                    <a:pt x="0" y="1514276"/>
                  </a:moveTo>
                  <a:lnTo>
                    <a:pt x="1961900" y="0"/>
                  </a:lnTo>
                  <a:cubicBezTo>
                    <a:pt x="1964614" y="1009517"/>
                    <a:pt x="1967327" y="2019035"/>
                    <a:pt x="1970041" y="3028552"/>
                  </a:cubicBezTo>
                  <a:lnTo>
                    <a:pt x="16281" y="3061117"/>
                  </a:lnTo>
                  <a:lnTo>
                    <a:pt x="0" y="1514276"/>
                  </a:lnTo>
                  <a:close/>
                </a:path>
              </a:pathLst>
            </a:custGeom>
            <a:noFill/>
            <a:ln w="1270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Freeform 117"/>
            <p:cNvSpPr>
              <a:spLocks noChangeAspect="1"/>
            </p:cNvSpPr>
            <p:nvPr/>
          </p:nvSpPr>
          <p:spPr>
            <a:xfrm>
              <a:off x="2512724" y="4504250"/>
              <a:ext cx="918745" cy="1207418"/>
            </a:xfrm>
            <a:custGeom>
              <a:avLst/>
              <a:gdLst>
                <a:gd name="connsiteX0" fmla="*/ 0 w 1970041"/>
                <a:gd name="connsiteY0" fmla="*/ 1514276 h 3061117"/>
                <a:gd name="connsiteX1" fmla="*/ 1961900 w 1970041"/>
                <a:gd name="connsiteY1" fmla="*/ 0 h 3061117"/>
                <a:gd name="connsiteX2" fmla="*/ 1970041 w 1970041"/>
                <a:gd name="connsiteY2" fmla="*/ 3028552 h 3061117"/>
                <a:gd name="connsiteX3" fmla="*/ 16281 w 1970041"/>
                <a:gd name="connsiteY3" fmla="*/ 3061117 h 3061117"/>
                <a:gd name="connsiteX4" fmla="*/ 0 w 1970041"/>
                <a:gd name="connsiteY4" fmla="*/ 1514276 h 306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041" h="3061117">
                  <a:moveTo>
                    <a:pt x="0" y="1514276"/>
                  </a:moveTo>
                  <a:lnTo>
                    <a:pt x="1961900" y="0"/>
                  </a:lnTo>
                  <a:cubicBezTo>
                    <a:pt x="1964614" y="1009517"/>
                    <a:pt x="1967327" y="2019035"/>
                    <a:pt x="1970041" y="3028552"/>
                  </a:cubicBezTo>
                  <a:lnTo>
                    <a:pt x="16281" y="3061117"/>
                  </a:lnTo>
                  <a:lnTo>
                    <a:pt x="0" y="1514276"/>
                  </a:lnTo>
                  <a:close/>
                </a:path>
              </a:pathLst>
            </a:cu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9" name="TextBox 118"/>
            <p:cNvSpPr txBox="1">
              <a:spLocks noChangeAspect="1"/>
            </p:cNvSpPr>
            <p:nvPr/>
          </p:nvSpPr>
          <p:spPr>
            <a:xfrm>
              <a:off x="1675810" y="5926759"/>
              <a:ext cx="1607924" cy="199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Log(mCherry fluorescence)</a:t>
              </a:r>
            </a:p>
          </p:txBody>
        </p:sp>
        <p:sp>
          <p:nvSpPr>
            <p:cNvPr id="120" name="TextBox 119"/>
            <p:cNvSpPr txBox="1">
              <a:spLocks noChangeAspect="1"/>
            </p:cNvSpPr>
            <p:nvPr/>
          </p:nvSpPr>
          <p:spPr>
            <a:xfrm rot="16200000">
              <a:off x="470040" y="4929074"/>
              <a:ext cx="1660606" cy="219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Log(mTurquoise  fluorescence)</a:t>
              </a:r>
            </a:p>
          </p:txBody>
        </p:sp>
        <p:sp>
          <p:nvSpPr>
            <p:cNvPr id="121" name="Freeform 120"/>
            <p:cNvSpPr>
              <a:spLocks noChangeAspect="1"/>
            </p:cNvSpPr>
            <p:nvPr/>
          </p:nvSpPr>
          <p:spPr>
            <a:xfrm>
              <a:off x="1634287" y="4217041"/>
              <a:ext cx="1372429" cy="748123"/>
            </a:xfrm>
            <a:custGeom>
              <a:avLst/>
              <a:gdLst>
                <a:gd name="connsiteX0" fmla="*/ 0 w 2942865"/>
                <a:gd name="connsiteY0" fmla="*/ 39164 h 1896685"/>
                <a:gd name="connsiteX1" fmla="*/ 2942865 w 2942865"/>
                <a:gd name="connsiteY1" fmla="*/ 0 h 1896685"/>
                <a:gd name="connsiteX2" fmla="*/ 1521786 w 2942865"/>
                <a:gd name="connsiteY2" fmla="*/ 1779191 h 1896685"/>
                <a:gd name="connsiteX3" fmla="*/ 16785 w 2942865"/>
                <a:gd name="connsiteY3" fmla="*/ 1896685 h 1896685"/>
                <a:gd name="connsiteX4" fmla="*/ 0 w 2942865"/>
                <a:gd name="connsiteY4" fmla="*/ 39164 h 18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865" h="1896685">
                  <a:moveTo>
                    <a:pt x="0" y="39164"/>
                  </a:moveTo>
                  <a:lnTo>
                    <a:pt x="2942865" y="0"/>
                  </a:lnTo>
                  <a:lnTo>
                    <a:pt x="1521786" y="1779191"/>
                  </a:lnTo>
                  <a:lnTo>
                    <a:pt x="16785" y="1896685"/>
                  </a:lnTo>
                  <a:lnTo>
                    <a:pt x="0" y="39164"/>
                  </a:lnTo>
                  <a:close/>
                </a:path>
              </a:pathLst>
            </a:custGeom>
            <a:noFill/>
            <a:ln w="1016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 121"/>
            <p:cNvSpPr>
              <a:spLocks noChangeAspect="1"/>
            </p:cNvSpPr>
            <p:nvPr/>
          </p:nvSpPr>
          <p:spPr>
            <a:xfrm>
              <a:off x="1616659" y="4214718"/>
              <a:ext cx="1369334" cy="748123"/>
            </a:xfrm>
            <a:custGeom>
              <a:avLst/>
              <a:gdLst>
                <a:gd name="connsiteX0" fmla="*/ 0 w 2942865"/>
                <a:gd name="connsiteY0" fmla="*/ 39164 h 1896685"/>
                <a:gd name="connsiteX1" fmla="*/ 2942865 w 2942865"/>
                <a:gd name="connsiteY1" fmla="*/ 0 h 1896685"/>
                <a:gd name="connsiteX2" fmla="*/ 1521786 w 2942865"/>
                <a:gd name="connsiteY2" fmla="*/ 1779191 h 1896685"/>
                <a:gd name="connsiteX3" fmla="*/ 16785 w 2942865"/>
                <a:gd name="connsiteY3" fmla="*/ 1896685 h 1896685"/>
                <a:gd name="connsiteX4" fmla="*/ 0 w 2942865"/>
                <a:gd name="connsiteY4" fmla="*/ 39164 h 18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865" h="1896685">
                  <a:moveTo>
                    <a:pt x="0" y="39164"/>
                  </a:moveTo>
                  <a:lnTo>
                    <a:pt x="2942865" y="0"/>
                  </a:lnTo>
                  <a:lnTo>
                    <a:pt x="1521786" y="1779191"/>
                  </a:lnTo>
                  <a:lnTo>
                    <a:pt x="16785" y="1896685"/>
                  </a:lnTo>
                  <a:lnTo>
                    <a:pt x="0" y="3916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 122"/>
            <p:cNvSpPr>
              <a:spLocks noChangeAspect="1"/>
            </p:cNvSpPr>
            <p:nvPr/>
          </p:nvSpPr>
          <p:spPr>
            <a:xfrm>
              <a:off x="2470209" y="4239501"/>
              <a:ext cx="928020" cy="758138"/>
            </a:xfrm>
            <a:custGeom>
              <a:avLst/>
              <a:gdLst>
                <a:gd name="connsiteX0" fmla="*/ 0 w 1989930"/>
                <a:gd name="connsiteY0" fmla="*/ 1684361 h 1922074"/>
                <a:gd name="connsiteX1" fmla="*/ 781031 w 1989930"/>
                <a:gd name="connsiteY1" fmla="*/ 726720 h 1922074"/>
                <a:gd name="connsiteX2" fmla="*/ 1541687 w 1989930"/>
                <a:gd name="connsiteY2" fmla="*/ 0 h 1922074"/>
                <a:gd name="connsiteX3" fmla="*/ 1989930 w 1989930"/>
                <a:gd name="connsiteY3" fmla="*/ 13583 h 1922074"/>
                <a:gd name="connsiteX4" fmla="*/ 1779392 w 1989930"/>
                <a:gd name="connsiteY4" fmla="*/ 611260 h 1922074"/>
                <a:gd name="connsiteX5" fmla="*/ 930445 w 1989930"/>
                <a:gd name="connsiteY5" fmla="*/ 1365148 h 1922074"/>
                <a:gd name="connsiteX6" fmla="*/ 183373 w 1989930"/>
                <a:gd name="connsiteY6" fmla="*/ 1922074 h 1922074"/>
                <a:gd name="connsiteX7" fmla="*/ 0 w 1989930"/>
                <a:gd name="connsiteY7" fmla="*/ 1684361 h 192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30" h="1922074">
                  <a:moveTo>
                    <a:pt x="0" y="1684361"/>
                  </a:moveTo>
                  <a:lnTo>
                    <a:pt x="781031" y="726720"/>
                  </a:lnTo>
                  <a:lnTo>
                    <a:pt x="1541687" y="0"/>
                  </a:lnTo>
                  <a:lnTo>
                    <a:pt x="1989930" y="13583"/>
                  </a:lnTo>
                  <a:lnTo>
                    <a:pt x="1779392" y="611260"/>
                  </a:lnTo>
                  <a:lnTo>
                    <a:pt x="930445" y="1365148"/>
                  </a:lnTo>
                  <a:lnTo>
                    <a:pt x="183373" y="1922074"/>
                  </a:lnTo>
                  <a:lnTo>
                    <a:pt x="0" y="1684361"/>
                  </a:lnTo>
                  <a:close/>
                </a:path>
              </a:pathLst>
            </a:custGeom>
            <a:noFill/>
            <a:ln w="1016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4" name="Freeform 123"/>
            <p:cNvSpPr>
              <a:spLocks noChangeAspect="1"/>
            </p:cNvSpPr>
            <p:nvPr/>
          </p:nvSpPr>
          <p:spPr>
            <a:xfrm>
              <a:off x="2453066" y="4252054"/>
              <a:ext cx="928020" cy="758138"/>
            </a:xfrm>
            <a:custGeom>
              <a:avLst/>
              <a:gdLst>
                <a:gd name="connsiteX0" fmla="*/ 0 w 1989930"/>
                <a:gd name="connsiteY0" fmla="*/ 1684361 h 1922074"/>
                <a:gd name="connsiteX1" fmla="*/ 781031 w 1989930"/>
                <a:gd name="connsiteY1" fmla="*/ 726720 h 1922074"/>
                <a:gd name="connsiteX2" fmla="*/ 1541687 w 1989930"/>
                <a:gd name="connsiteY2" fmla="*/ 0 h 1922074"/>
                <a:gd name="connsiteX3" fmla="*/ 1989930 w 1989930"/>
                <a:gd name="connsiteY3" fmla="*/ 13583 h 1922074"/>
                <a:gd name="connsiteX4" fmla="*/ 1779392 w 1989930"/>
                <a:gd name="connsiteY4" fmla="*/ 611260 h 1922074"/>
                <a:gd name="connsiteX5" fmla="*/ 930445 w 1989930"/>
                <a:gd name="connsiteY5" fmla="*/ 1365148 h 1922074"/>
                <a:gd name="connsiteX6" fmla="*/ 183373 w 1989930"/>
                <a:gd name="connsiteY6" fmla="*/ 1922074 h 1922074"/>
                <a:gd name="connsiteX7" fmla="*/ 0 w 1989930"/>
                <a:gd name="connsiteY7" fmla="*/ 1684361 h 192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30" h="1922074">
                  <a:moveTo>
                    <a:pt x="0" y="1684361"/>
                  </a:moveTo>
                  <a:lnTo>
                    <a:pt x="781031" y="726720"/>
                  </a:lnTo>
                  <a:lnTo>
                    <a:pt x="1541687" y="0"/>
                  </a:lnTo>
                  <a:lnTo>
                    <a:pt x="1989930" y="13583"/>
                  </a:lnTo>
                  <a:lnTo>
                    <a:pt x="1779392" y="611260"/>
                  </a:lnTo>
                  <a:lnTo>
                    <a:pt x="930445" y="1365148"/>
                  </a:lnTo>
                  <a:lnTo>
                    <a:pt x="183373" y="1922074"/>
                  </a:lnTo>
                  <a:lnTo>
                    <a:pt x="0" y="1684361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5" name="TextBox 124"/>
            <p:cNvSpPr txBox="1">
              <a:spLocks noChangeAspect="1"/>
            </p:cNvSpPr>
            <p:nvPr/>
          </p:nvSpPr>
          <p:spPr>
            <a:xfrm>
              <a:off x="1770407" y="5176427"/>
              <a:ext cx="504208" cy="199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Diploid</a:t>
              </a:r>
            </a:p>
          </p:txBody>
        </p:sp>
        <p:sp>
          <p:nvSpPr>
            <p:cNvPr id="126" name="TextBox 125"/>
            <p:cNvSpPr txBox="1">
              <a:spLocks noChangeAspect="1"/>
            </p:cNvSpPr>
            <p:nvPr/>
          </p:nvSpPr>
          <p:spPr>
            <a:xfrm>
              <a:off x="2926150" y="5450730"/>
              <a:ext cx="438210" cy="199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MATa</a:t>
              </a:r>
            </a:p>
          </p:txBody>
        </p:sp>
        <p:sp>
          <p:nvSpPr>
            <p:cNvPr id="127" name="TextBox 126"/>
            <p:cNvSpPr txBox="1">
              <a:spLocks noChangeAspect="1"/>
            </p:cNvSpPr>
            <p:nvPr/>
          </p:nvSpPr>
          <p:spPr>
            <a:xfrm>
              <a:off x="1652269" y="4681772"/>
              <a:ext cx="451918" cy="199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MATα</a:t>
              </a:r>
            </a:p>
          </p:txBody>
        </p:sp>
        <p:cxnSp>
          <p:nvCxnSpPr>
            <p:cNvPr id="128" name="Straight Connector 127"/>
            <p:cNvCxnSpPr>
              <a:cxnSpLocks noChangeAspect="1"/>
            </p:cNvCxnSpPr>
            <p:nvPr/>
          </p:nvCxnSpPr>
          <p:spPr>
            <a:xfrm flipV="1">
              <a:off x="2204479" y="4903484"/>
              <a:ext cx="378270" cy="30662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24" y="5249594"/>
            <a:ext cx="2927800" cy="1512885"/>
          </a:xfrm>
          <a:prstGeom prst="rect">
            <a:avLst/>
          </a:prstGeom>
        </p:spPr>
      </p:pic>
      <p:sp>
        <p:nvSpPr>
          <p:cNvPr id="226" name="Down Arrow 225"/>
          <p:cNvSpPr>
            <a:spLocks noChangeAspect="1"/>
          </p:cNvSpPr>
          <p:nvPr/>
        </p:nvSpPr>
        <p:spPr>
          <a:xfrm flipH="1">
            <a:off x="351646" y="4871638"/>
            <a:ext cx="256538" cy="2569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4" name="Group 133"/>
          <p:cNvGrpSpPr/>
          <p:nvPr/>
        </p:nvGrpSpPr>
        <p:grpSpPr>
          <a:xfrm>
            <a:off x="180569" y="1154438"/>
            <a:ext cx="4305374" cy="3603189"/>
            <a:chOff x="706051" y="2185739"/>
            <a:chExt cx="3621149" cy="3293387"/>
          </a:xfrm>
        </p:grpSpPr>
        <p:sp>
          <p:nvSpPr>
            <p:cNvPr id="135" name="Oval 213"/>
            <p:cNvSpPr>
              <a:spLocks noChangeAspect="1"/>
            </p:cNvSpPr>
            <p:nvPr/>
          </p:nvSpPr>
          <p:spPr>
            <a:xfrm>
              <a:off x="2356404" y="4483355"/>
              <a:ext cx="1297608" cy="988361"/>
            </a:xfrm>
            <a:custGeom>
              <a:avLst/>
              <a:gdLst/>
              <a:ahLst/>
              <a:cxnLst/>
              <a:rect l="l" t="t" r="r" b="b"/>
              <a:pathLst>
                <a:path w="1292916" h="970500">
                  <a:moveTo>
                    <a:pt x="405047" y="0"/>
                  </a:moveTo>
                  <a:cubicBezTo>
                    <a:pt x="488935" y="0"/>
                    <a:pt x="566867" y="30265"/>
                    <a:pt x="631513" y="82097"/>
                  </a:cubicBezTo>
                  <a:lnTo>
                    <a:pt x="651100" y="101276"/>
                  </a:lnTo>
                  <a:lnTo>
                    <a:pt x="661404" y="91187"/>
                  </a:lnTo>
                  <a:cubicBezTo>
                    <a:pt x="726049" y="39355"/>
                    <a:pt x="803981" y="9090"/>
                    <a:pt x="887869" y="9090"/>
                  </a:cubicBezTo>
                  <a:cubicBezTo>
                    <a:pt x="1111570" y="9090"/>
                    <a:pt x="1292916" y="224309"/>
                    <a:pt x="1292916" y="489795"/>
                  </a:cubicBezTo>
                  <a:cubicBezTo>
                    <a:pt x="1292916" y="755281"/>
                    <a:pt x="1111570" y="970500"/>
                    <a:pt x="887869" y="970500"/>
                  </a:cubicBezTo>
                  <a:cubicBezTo>
                    <a:pt x="803981" y="970500"/>
                    <a:pt x="726049" y="940235"/>
                    <a:pt x="661404" y="888403"/>
                  </a:cubicBezTo>
                  <a:lnTo>
                    <a:pt x="641816" y="869224"/>
                  </a:lnTo>
                  <a:lnTo>
                    <a:pt x="631513" y="879313"/>
                  </a:lnTo>
                  <a:cubicBezTo>
                    <a:pt x="566867" y="931145"/>
                    <a:pt x="488935" y="961410"/>
                    <a:pt x="405047" y="961410"/>
                  </a:cubicBezTo>
                  <a:cubicBezTo>
                    <a:pt x="181346" y="961410"/>
                    <a:pt x="0" y="746191"/>
                    <a:pt x="0" y="480705"/>
                  </a:cubicBezTo>
                  <a:cubicBezTo>
                    <a:pt x="0" y="215219"/>
                    <a:pt x="181346" y="0"/>
                    <a:pt x="405047" y="0"/>
                  </a:cubicBezTo>
                  <a:close/>
                </a:path>
              </a:pathLst>
            </a:custGeom>
            <a:solidFill>
              <a:schemeClr val="accent4"/>
            </a:solidFill>
            <a:ln w="19050" cmpd="sng">
              <a:solidFill>
                <a:srgbClr val="595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/>
            <p:cNvSpPr>
              <a:spLocks noChangeAspect="1"/>
            </p:cNvSpPr>
            <p:nvPr/>
          </p:nvSpPr>
          <p:spPr>
            <a:xfrm>
              <a:off x="2663070" y="3574944"/>
              <a:ext cx="66643" cy="575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3400254" y="2455762"/>
              <a:ext cx="66643" cy="575105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3259025" y="3575793"/>
              <a:ext cx="66643" cy="575105"/>
            </a:xfrm>
            <a:prstGeom prst="rect">
              <a:avLst/>
            </a:prstGeom>
            <a:solidFill>
              <a:srgbClr val="4A7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2668661" y="4805809"/>
              <a:ext cx="652654" cy="309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Diploid</a:t>
              </a: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706051" y="2336132"/>
              <a:ext cx="838331" cy="3142994"/>
              <a:chOff x="1131955" y="2336132"/>
              <a:chExt cx="838331" cy="3142994"/>
            </a:xfrm>
          </p:grpSpPr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 flipH="1">
                <a:off x="1131955" y="3579434"/>
                <a:ext cx="473951" cy="773031"/>
                <a:chOff x="-2366406" y="723897"/>
                <a:chExt cx="1054043" cy="2100209"/>
              </a:xfrm>
            </p:grpSpPr>
            <p:sp>
              <p:nvSpPr>
                <p:cNvPr id="243" name="Rectangle 2"/>
                <p:cNvSpPr/>
                <p:nvPr/>
              </p:nvSpPr>
              <p:spPr>
                <a:xfrm>
                  <a:off x="-2330797" y="886682"/>
                  <a:ext cx="914400" cy="19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2011665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1553159"/>
                      </a:lnTo>
                      <a:lnTo>
                        <a:pt x="913311" y="1553159"/>
                      </a:lnTo>
                      <a:lnTo>
                        <a:pt x="913711" y="1579744"/>
                      </a:lnTo>
                      <a:cubicBezTo>
                        <a:pt x="905525" y="1728074"/>
                        <a:pt x="825358" y="1864887"/>
                        <a:pt x="696499" y="1944039"/>
                      </a:cubicBezTo>
                      <a:cubicBezTo>
                        <a:pt x="549233" y="2034499"/>
                        <a:pt x="363544" y="2034185"/>
                        <a:pt x="216584" y="1943227"/>
                      </a:cubicBezTo>
                      <a:cubicBezTo>
                        <a:pt x="87994" y="1863640"/>
                        <a:pt x="8290" y="1726557"/>
                        <a:pt x="605" y="1578200"/>
                      </a:cubicBezTo>
                      <a:lnTo>
                        <a:pt x="1067" y="1553159"/>
                      </a:lnTo>
                      <a:lnTo>
                        <a:pt x="0" y="15531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 rot="5400000">
                  <a:off x="-1935081" y="292572"/>
                  <a:ext cx="191393" cy="10540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9" name="Group 158"/>
              <p:cNvGrpSpPr>
                <a:grpSpLocks noChangeAspect="1"/>
              </p:cNvGrpSpPr>
              <p:nvPr/>
            </p:nvGrpSpPr>
            <p:grpSpPr>
              <a:xfrm>
                <a:off x="1367151" y="4194431"/>
                <a:ext cx="149577" cy="91726"/>
                <a:chOff x="-2652631" y="6090867"/>
                <a:chExt cx="486190" cy="293822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60" name="Oval 159"/>
              <p:cNvSpPr>
                <a:spLocks noChangeAspect="1"/>
              </p:cNvSpPr>
              <p:nvPr/>
            </p:nvSpPr>
            <p:spPr>
              <a:xfrm>
                <a:off x="1440952" y="3845258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grpSp>
            <p:nvGrpSpPr>
              <p:cNvPr id="161" name="Group 160"/>
              <p:cNvGrpSpPr>
                <a:grpSpLocks noChangeAspect="1"/>
              </p:cNvGrpSpPr>
              <p:nvPr/>
            </p:nvGrpSpPr>
            <p:grpSpPr>
              <a:xfrm rot="1801157">
                <a:off x="1218971" y="3795443"/>
                <a:ext cx="149577" cy="91726"/>
                <a:chOff x="-2652631" y="6090867"/>
                <a:chExt cx="486190" cy="293822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 rot="8717607">
                <a:off x="1222931" y="3969324"/>
                <a:ext cx="149577" cy="91726"/>
                <a:chOff x="-2652631" y="6090867"/>
                <a:chExt cx="486190" cy="293822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163" name="Group 162"/>
              <p:cNvGrpSpPr>
                <a:grpSpLocks noChangeAspect="1"/>
              </p:cNvGrpSpPr>
              <p:nvPr/>
            </p:nvGrpSpPr>
            <p:grpSpPr>
              <a:xfrm rot="10800000">
                <a:off x="1393349" y="3674179"/>
                <a:ext cx="149577" cy="91726"/>
                <a:chOff x="-2652631" y="6090867"/>
                <a:chExt cx="486190" cy="293822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-2652631" y="6099949"/>
                  <a:ext cx="239889" cy="284740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-2406330" y="6090867"/>
                  <a:ext cx="239889" cy="284740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64" name="Oval 163"/>
              <p:cNvSpPr>
                <a:spLocks noChangeAspect="1"/>
              </p:cNvSpPr>
              <p:nvPr/>
            </p:nvSpPr>
            <p:spPr>
              <a:xfrm>
                <a:off x="1239016" y="4167282"/>
                <a:ext cx="73802" cy="88890"/>
              </a:xfrm>
              <a:prstGeom prst="ellipse">
                <a:avLst/>
              </a:prstGeom>
              <a:solidFill>
                <a:srgbClr val="4A76FF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5" name="Oval 164"/>
              <p:cNvSpPr>
                <a:spLocks noChangeAspect="1"/>
              </p:cNvSpPr>
              <p:nvPr/>
            </p:nvSpPr>
            <p:spPr>
              <a:xfrm>
                <a:off x="1476984" y="4016160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66" name="Straight Connector 165"/>
              <p:cNvCxnSpPr>
                <a:cxnSpLocks noChangeAspect="1"/>
              </p:cNvCxnSpPr>
              <p:nvPr/>
            </p:nvCxnSpPr>
            <p:spPr>
              <a:xfrm flipV="1">
                <a:off x="1178734" y="3494739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cxnSpLocks noChangeAspect="1"/>
              </p:cNvCxnSpPr>
              <p:nvPr/>
            </p:nvCxnSpPr>
            <p:spPr>
              <a:xfrm flipV="1">
                <a:off x="1589894" y="3494739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 flipH="1">
                <a:off x="1153348" y="4706095"/>
                <a:ext cx="473951" cy="773031"/>
                <a:chOff x="-2366406" y="723897"/>
                <a:chExt cx="1054043" cy="2100209"/>
              </a:xfrm>
            </p:grpSpPr>
            <p:sp>
              <p:nvSpPr>
                <p:cNvPr id="233" name="Rectangle 2"/>
                <p:cNvSpPr/>
                <p:nvPr/>
              </p:nvSpPr>
              <p:spPr>
                <a:xfrm>
                  <a:off x="-2330797" y="886682"/>
                  <a:ext cx="914400" cy="19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2011665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1553159"/>
                      </a:lnTo>
                      <a:lnTo>
                        <a:pt x="913311" y="1553159"/>
                      </a:lnTo>
                      <a:lnTo>
                        <a:pt x="913711" y="1579744"/>
                      </a:lnTo>
                      <a:cubicBezTo>
                        <a:pt x="905525" y="1728074"/>
                        <a:pt x="825358" y="1864887"/>
                        <a:pt x="696499" y="1944039"/>
                      </a:cubicBezTo>
                      <a:cubicBezTo>
                        <a:pt x="549233" y="2034499"/>
                        <a:pt x="363544" y="2034185"/>
                        <a:pt x="216584" y="1943227"/>
                      </a:cubicBezTo>
                      <a:cubicBezTo>
                        <a:pt x="87994" y="1863640"/>
                        <a:pt x="8290" y="1726557"/>
                        <a:pt x="605" y="1578200"/>
                      </a:cubicBezTo>
                      <a:lnTo>
                        <a:pt x="1067" y="1553159"/>
                      </a:lnTo>
                      <a:lnTo>
                        <a:pt x="0" y="15531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 rot="5400000">
                  <a:off x="-1935081" y="292572"/>
                  <a:ext cx="191393" cy="105404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9" name="Oval 168"/>
              <p:cNvSpPr>
                <a:spLocks noChangeAspect="1"/>
              </p:cNvSpPr>
              <p:nvPr/>
            </p:nvSpPr>
            <p:spPr>
              <a:xfrm>
                <a:off x="1479938" y="4954452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0" name="Oval 169"/>
              <p:cNvSpPr>
                <a:spLocks noChangeAspect="1"/>
              </p:cNvSpPr>
              <p:nvPr/>
            </p:nvSpPr>
            <p:spPr>
              <a:xfrm>
                <a:off x="1299122" y="5343406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>
                <a:off x="1489770" y="5179499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72" name="Straight Connector 171"/>
              <p:cNvCxnSpPr>
                <a:cxnSpLocks noChangeAspect="1"/>
              </p:cNvCxnSpPr>
              <p:nvPr/>
            </p:nvCxnSpPr>
            <p:spPr>
              <a:xfrm flipV="1">
                <a:off x="1200127" y="4621398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cxnSpLocks noChangeAspect="1"/>
              </p:cNvCxnSpPr>
              <p:nvPr/>
            </p:nvCxnSpPr>
            <p:spPr>
              <a:xfrm flipV="1">
                <a:off x="1611287" y="4621398"/>
                <a:ext cx="0" cy="262564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Oval 173"/>
              <p:cNvSpPr>
                <a:spLocks noChangeAspect="1"/>
              </p:cNvSpPr>
              <p:nvPr/>
            </p:nvSpPr>
            <p:spPr>
              <a:xfrm rot="16200000">
                <a:off x="1461325" y="4800597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>
                <a:off x="1233486" y="4922687"/>
                <a:ext cx="111010" cy="138122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>
                <a:off x="1346832" y="5084564"/>
                <a:ext cx="111010" cy="138122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 rot="3274561">
                <a:off x="1412908" y="5290281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8" name="Oval 177"/>
              <p:cNvSpPr>
                <a:spLocks noChangeAspect="1"/>
              </p:cNvSpPr>
              <p:nvPr/>
            </p:nvSpPr>
            <p:spPr>
              <a:xfrm>
                <a:off x="1223812" y="5091264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9" name="Oval 178"/>
              <p:cNvSpPr>
                <a:spLocks noChangeAspect="1"/>
              </p:cNvSpPr>
              <p:nvPr/>
            </p:nvSpPr>
            <p:spPr>
              <a:xfrm>
                <a:off x="1227783" y="4795073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>
                <a:off x="1351642" y="4795255"/>
                <a:ext cx="73802" cy="88890"/>
              </a:xfrm>
              <a:prstGeom prst="ellipse">
                <a:avLst/>
              </a:prstGeom>
              <a:solidFill>
                <a:schemeClr val="accent2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1" name="Oval 180"/>
              <p:cNvSpPr>
                <a:spLocks noChangeAspect="1"/>
              </p:cNvSpPr>
              <p:nvPr/>
            </p:nvSpPr>
            <p:spPr>
              <a:xfrm rot="3274561">
                <a:off x="1225914" y="5200861"/>
                <a:ext cx="112644" cy="136118"/>
              </a:xfrm>
              <a:prstGeom prst="ellipse">
                <a:avLst/>
              </a:prstGeom>
              <a:solidFill>
                <a:schemeClr val="accent4"/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2" name="Oval 181"/>
              <p:cNvSpPr>
                <a:spLocks noChangeAspect="1"/>
              </p:cNvSpPr>
              <p:nvPr/>
            </p:nvSpPr>
            <p:spPr>
              <a:xfrm rot="2446946">
                <a:off x="1374398" y="4911446"/>
                <a:ext cx="73802" cy="888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3" name="Oval 182"/>
              <p:cNvSpPr>
                <a:spLocks noChangeAspect="1"/>
              </p:cNvSpPr>
              <p:nvPr/>
            </p:nvSpPr>
            <p:spPr>
              <a:xfrm rot="5697703">
                <a:off x="1501993" y="5068855"/>
                <a:ext cx="74888" cy="876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63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 w="38100" cmpd="sng">
                    <a:solidFill>
                      <a:schemeClr val="tx1"/>
                    </a:solidFill>
                  </a:ln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1405597" y="2973569"/>
                <a:ext cx="564689" cy="678329"/>
                <a:chOff x="1365253" y="1208452"/>
                <a:chExt cx="458873" cy="598666"/>
              </a:xfrm>
            </p:grpSpPr>
            <p:sp>
              <p:nvSpPr>
                <p:cNvPr id="206" name="Oval 205"/>
                <p:cNvSpPr>
                  <a:spLocks noChangeAspect="1"/>
                </p:cNvSpPr>
                <p:nvPr/>
              </p:nvSpPr>
              <p:spPr>
                <a:xfrm>
                  <a:off x="1694900" y="1624807"/>
                  <a:ext cx="59972" cy="7118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8100" cmpd="sng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7" name="Rectangle 2"/>
                <p:cNvSpPr>
                  <a:spLocks noChangeAspect="1"/>
                </p:cNvSpPr>
                <p:nvPr/>
              </p:nvSpPr>
              <p:spPr>
                <a:xfrm rot="19952534">
                  <a:off x="1559733" y="1231472"/>
                  <a:ext cx="228600" cy="498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993674">
                      <a:moveTo>
                        <a:pt x="0" y="0"/>
                      </a:moveTo>
                      <a:lnTo>
                        <a:pt x="914400" y="475150"/>
                      </a:lnTo>
                      <a:lnTo>
                        <a:pt x="914400" y="1520010"/>
                      </a:lnTo>
                      <a:lnTo>
                        <a:pt x="913311" y="1520010"/>
                      </a:lnTo>
                      <a:lnTo>
                        <a:pt x="913711" y="1547474"/>
                      </a:lnTo>
                      <a:cubicBezTo>
                        <a:pt x="905525" y="1700708"/>
                        <a:pt x="825358" y="1842044"/>
                        <a:pt x="696499" y="1923813"/>
                      </a:cubicBezTo>
                      <a:cubicBezTo>
                        <a:pt x="549233" y="2017263"/>
                        <a:pt x="363544" y="2016939"/>
                        <a:pt x="216584" y="1922974"/>
                      </a:cubicBezTo>
                      <a:cubicBezTo>
                        <a:pt x="87994" y="1840756"/>
                        <a:pt x="8290" y="1699140"/>
                        <a:pt x="605" y="1545879"/>
                      </a:cubicBezTo>
                      <a:lnTo>
                        <a:pt x="1067" y="1520010"/>
                      </a:lnTo>
                      <a:lnTo>
                        <a:pt x="0" y="1520010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8" name="Oval 207"/>
                <p:cNvSpPr>
                  <a:spLocks noChangeAspect="1"/>
                </p:cNvSpPr>
                <p:nvPr/>
              </p:nvSpPr>
              <p:spPr>
                <a:xfrm>
                  <a:off x="1764154" y="1571949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9" name="Oval 208"/>
                <p:cNvSpPr>
                  <a:spLocks noChangeAspect="1"/>
                </p:cNvSpPr>
                <p:nvPr/>
              </p:nvSpPr>
              <p:spPr>
                <a:xfrm>
                  <a:off x="1634927" y="155362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0" name="Oval 209"/>
                <p:cNvSpPr>
                  <a:spLocks noChangeAspect="1"/>
                </p:cNvSpPr>
                <p:nvPr/>
              </p:nvSpPr>
              <p:spPr>
                <a:xfrm>
                  <a:off x="1707004" y="151450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1" name="Oval 210"/>
                <p:cNvSpPr>
                  <a:spLocks noChangeAspect="1"/>
                </p:cNvSpPr>
                <p:nvPr/>
              </p:nvSpPr>
              <p:spPr>
                <a:xfrm>
                  <a:off x="1704278" y="1422145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2" name="Oval 211"/>
                <p:cNvSpPr>
                  <a:spLocks noChangeAspect="1"/>
                </p:cNvSpPr>
                <p:nvPr/>
              </p:nvSpPr>
              <p:spPr>
                <a:xfrm>
                  <a:off x="1632201" y="1463773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3" name="Oval 212"/>
                <p:cNvSpPr>
                  <a:spLocks noChangeAspect="1"/>
                </p:cNvSpPr>
                <p:nvPr/>
              </p:nvSpPr>
              <p:spPr>
                <a:xfrm>
                  <a:off x="1560926" y="1428181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14" name="Oval 213"/>
                <p:cNvSpPr>
                  <a:spLocks noChangeAspect="1"/>
                </p:cNvSpPr>
                <p:nvPr/>
              </p:nvSpPr>
              <p:spPr>
                <a:xfrm>
                  <a:off x="1629636" y="1368907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215" name="Straight Connector 214"/>
                <p:cNvCxnSpPr>
                  <a:cxnSpLocks/>
                </p:cNvCxnSpPr>
                <p:nvPr/>
              </p:nvCxnSpPr>
              <p:spPr>
                <a:xfrm flipH="1" flipV="1">
                  <a:off x="1683801" y="1208452"/>
                  <a:ext cx="116432" cy="26722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Rectangle 207"/>
                <p:cNvSpPr>
                  <a:spLocks noChangeAspect="1"/>
                </p:cNvSpPr>
                <p:nvPr/>
              </p:nvSpPr>
              <p:spPr>
                <a:xfrm>
                  <a:off x="1366898" y="1280154"/>
                  <a:ext cx="343562" cy="50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100" h="191717">
                      <a:moveTo>
                        <a:pt x="161902" y="0"/>
                      </a:moveTo>
                      <a:lnTo>
                        <a:pt x="1301100" y="0"/>
                      </a:lnTo>
                      <a:lnTo>
                        <a:pt x="1301100" y="191717"/>
                      </a:lnTo>
                      <a:lnTo>
                        <a:pt x="0" y="191717"/>
                      </a:lnTo>
                      <a:lnTo>
                        <a:pt x="6256" y="144877"/>
                      </a:lnTo>
                      <a:cubicBezTo>
                        <a:pt x="26847" y="75409"/>
                        <a:pt x="71997" y="22388"/>
                        <a:pt x="127590" y="5563"/>
                      </a:cubicBez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17" name="Rectangle 208"/>
                <p:cNvSpPr>
                  <a:spLocks noChangeAspect="1"/>
                </p:cNvSpPr>
                <p:nvPr/>
              </p:nvSpPr>
              <p:spPr>
                <a:xfrm>
                  <a:off x="1365253" y="1305029"/>
                  <a:ext cx="100616" cy="50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79" h="4299757">
                      <a:moveTo>
                        <a:pt x="34171" y="0"/>
                      </a:moveTo>
                      <a:lnTo>
                        <a:pt x="374779" y="0"/>
                      </a:lnTo>
                      <a:lnTo>
                        <a:pt x="374779" y="4299757"/>
                      </a:lnTo>
                      <a:lnTo>
                        <a:pt x="0" y="4299757"/>
                      </a:lnTo>
                      <a:lnTo>
                        <a:pt x="0" y="135383"/>
                      </a:lnTo>
                      <a:lnTo>
                        <a:pt x="383" y="135372"/>
                      </a:lnTo>
                      <a:cubicBezTo>
                        <a:pt x="-142" y="103587"/>
                        <a:pt x="4165" y="73168"/>
                        <a:pt x="12402" y="45382"/>
                      </a:cubicBez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0" name="Oval 219"/>
                <p:cNvSpPr>
                  <a:spLocks noChangeAspect="1"/>
                </p:cNvSpPr>
                <p:nvPr/>
              </p:nvSpPr>
              <p:spPr>
                <a:xfrm>
                  <a:off x="1493111" y="129088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1" name="Oval 220"/>
                <p:cNvSpPr>
                  <a:spLocks noChangeAspect="1"/>
                </p:cNvSpPr>
                <p:nvPr/>
              </p:nvSpPr>
              <p:spPr>
                <a:xfrm>
                  <a:off x="1382713" y="1322124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29" name="Oval 228"/>
                <p:cNvSpPr>
                  <a:spLocks noChangeAspect="1"/>
                </p:cNvSpPr>
                <p:nvPr/>
              </p:nvSpPr>
              <p:spPr>
                <a:xfrm>
                  <a:off x="1382938" y="1632762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0" name="Oval 229"/>
                <p:cNvSpPr>
                  <a:spLocks noChangeAspect="1"/>
                </p:cNvSpPr>
                <p:nvPr/>
              </p:nvSpPr>
              <p:spPr>
                <a:xfrm>
                  <a:off x="1563800" y="1328084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31" name="Right Triangle 230"/>
                <p:cNvSpPr>
                  <a:spLocks noChangeAspect="1"/>
                </p:cNvSpPr>
                <p:nvPr/>
              </p:nvSpPr>
              <p:spPr>
                <a:xfrm>
                  <a:off x="1708290" y="1274316"/>
                  <a:ext cx="31247" cy="90216"/>
                </a:xfrm>
                <a:prstGeom prst="rtTriangle">
                  <a:avLst/>
                </a:pr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2" name="Oval 231"/>
                <p:cNvSpPr>
                  <a:spLocks noChangeAspect="1"/>
                </p:cNvSpPr>
                <p:nvPr/>
              </p:nvSpPr>
              <p:spPr>
                <a:xfrm>
                  <a:off x="1700401" y="1618549"/>
                  <a:ext cx="59972" cy="71185"/>
                </a:xfrm>
                <a:prstGeom prst="ellipse">
                  <a:avLst/>
                </a:prstGeom>
                <a:solidFill>
                  <a:srgbClr val="4A76FF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 flipH="1">
                <a:off x="1234129" y="2336132"/>
                <a:ext cx="563473" cy="1338046"/>
                <a:chOff x="842358" y="1197340"/>
                <a:chExt cx="457885" cy="1180907"/>
              </a:xfrm>
            </p:grpSpPr>
            <p:sp>
              <p:nvSpPr>
                <p:cNvPr id="187" name="Oval 186"/>
                <p:cNvSpPr>
                  <a:spLocks noChangeAspect="1"/>
                </p:cNvSpPr>
                <p:nvPr/>
              </p:nvSpPr>
              <p:spPr>
                <a:xfrm>
                  <a:off x="848531" y="1582957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38100" cmpd="sng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88" name="Rectangle 2"/>
                <p:cNvSpPr>
                  <a:spLocks noChangeAspect="1"/>
                </p:cNvSpPr>
                <p:nvPr/>
              </p:nvSpPr>
              <p:spPr>
                <a:xfrm rot="1647466" flipH="1">
                  <a:off x="878584" y="1231732"/>
                  <a:ext cx="228600" cy="493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975171">
                      <a:moveTo>
                        <a:pt x="914400" y="475151"/>
                      </a:moveTo>
                      <a:lnTo>
                        <a:pt x="0" y="0"/>
                      </a:lnTo>
                      <a:lnTo>
                        <a:pt x="0" y="1501507"/>
                      </a:lnTo>
                      <a:lnTo>
                        <a:pt x="1067" y="1501507"/>
                      </a:lnTo>
                      <a:lnTo>
                        <a:pt x="605" y="1527376"/>
                      </a:lnTo>
                      <a:cubicBezTo>
                        <a:pt x="8290" y="1680637"/>
                        <a:pt x="87994" y="1822253"/>
                        <a:pt x="216584" y="1904471"/>
                      </a:cubicBezTo>
                      <a:cubicBezTo>
                        <a:pt x="363544" y="1998436"/>
                        <a:pt x="549233" y="1998760"/>
                        <a:pt x="696499" y="1905309"/>
                      </a:cubicBezTo>
                      <a:cubicBezTo>
                        <a:pt x="825358" y="1823541"/>
                        <a:pt x="905525" y="1682205"/>
                        <a:pt x="913711" y="1528971"/>
                      </a:cubicBezTo>
                      <a:lnTo>
                        <a:pt x="913311" y="1501507"/>
                      </a:lnTo>
                      <a:lnTo>
                        <a:pt x="914400" y="1501507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9" name="Oval 188"/>
                <p:cNvSpPr>
                  <a:spLocks noChangeAspect="1"/>
                </p:cNvSpPr>
                <p:nvPr/>
              </p:nvSpPr>
              <p:spPr>
                <a:xfrm>
                  <a:off x="929427" y="1617117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0" name="Oval 189"/>
                <p:cNvSpPr>
                  <a:spLocks noChangeAspect="1"/>
                </p:cNvSpPr>
                <p:nvPr/>
              </p:nvSpPr>
              <p:spPr>
                <a:xfrm>
                  <a:off x="892340" y="1431648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1" name="Oval 190"/>
                <p:cNvSpPr>
                  <a:spLocks noChangeAspect="1"/>
                </p:cNvSpPr>
                <p:nvPr/>
              </p:nvSpPr>
              <p:spPr>
                <a:xfrm>
                  <a:off x="982101" y="154531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2" name="Oval 191"/>
                <p:cNvSpPr>
                  <a:spLocks noChangeAspect="1"/>
                </p:cNvSpPr>
                <p:nvPr/>
              </p:nvSpPr>
              <p:spPr>
                <a:xfrm>
                  <a:off x="967990" y="1457366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3" name="Oval 192"/>
                <p:cNvSpPr>
                  <a:spLocks noChangeAspect="1"/>
                </p:cNvSpPr>
                <p:nvPr/>
              </p:nvSpPr>
              <p:spPr>
                <a:xfrm>
                  <a:off x="1022671" y="1341354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4" name="Oval 193"/>
                <p:cNvSpPr>
                  <a:spLocks noChangeAspect="1"/>
                </p:cNvSpPr>
                <p:nvPr/>
              </p:nvSpPr>
              <p:spPr>
                <a:xfrm>
                  <a:off x="908017" y="151805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95" name="Oval 194"/>
                <p:cNvSpPr>
                  <a:spLocks noChangeAspect="1"/>
                </p:cNvSpPr>
                <p:nvPr/>
              </p:nvSpPr>
              <p:spPr>
                <a:xfrm>
                  <a:off x="1044653" y="1422145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196" name="Straight Connector 195"/>
                <p:cNvCxnSpPr>
                  <a:cxnSpLocks/>
                </p:cNvCxnSpPr>
                <p:nvPr/>
              </p:nvCxnSpPr>
              <p:spPr>
                <a:xfrm flipV="1">
                  <a:off x="895175" y="1197340"/>
                  <a:ext cx="94224" cy="213871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23"/>
                <p:cNvSpPr>
                  <a:spLocks noChangeAspect="1"/>
                </p:cNvSpPr>
                <p:nvPr/>
              </p:nvSpPr>
              <p:spPr>
                <a:xfrm>
                  <a:off x="1201793" y="1308294"/>
                  <a:ext cx="98450" cy="106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79" h="4286689">
                      <a:moveTo>
                        <a:pt x="0" y="0"/>
                      </a:moveTo>
                      <a:lnTo>
                        <a:pt x="342564" y="0"/>
                      </a:lnTo>
                      <a:lnTo>
                        <a:pt x="361328" y="39119"/>
                      </a:lnTo>
                      <a:cubicBezTo>
                        <a:pt x="369565" y="66905"/>
                        <a:pt x="373872" y="97324"/>
                        <a:pt x="373347" y="129109"/>
                      </a:cubicBezTo>
                      <a:lnTo>
                        <a:pt x="374779" y="129152"/>
                      </a:lnTo>
                      <a:lnTo>
                        <a:pt x="374779" y="4286689"/>
                      </a:lnTo>
                      <a:lnTo>
                        <a:pt x="0" y="428668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8" name="Rectangle 206"/>
                <p:cNvSpPr>
                  <a:spLocks noChangeAspect="1"/>
                </p:cNvSpPr>
                <p:nvPr/>
              </p:nvSpPr>
              <p:spPr>
                <a:xfrm>
                  <a:off x="952312" y="1281519"/>
                  <a:ext cx="345831" cy="49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206" h="186259">
                      <a:moveTo>
                        <a:pt x="0" y="0"/>
                      </a:moveTo>
                      <a:lnTo>
                        <a:pt x="1131367" y="0"/>
                      </a:lnTo>
                      <a:lnTo>
                        <a:pt x="1131316" y="3479"/>
                      </a:lnTo>
                      <a:cubicBezTo>
                        <a:pt x="1202364" y="5347"/>
                        <a:pt x="1262438" y="65025"/>
                        <a:pt x="1287147" y="148386"/>
                      </a:cubicBezTo>
                      <a:lnTo>
                        <a:pt x="1292206" y="186259"/>
                      </a:lnTo>
                      <a:lnTo>
                        <a:pt x="0" y="186259"/>
                      </a:lnTo>
                      <a:close/>
                    </a:path>
                  </a:pathLst>
                </a:cu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9" name="Oval 198"/>
                <p:cNvSpPr>
                  <a:spLocks noChangeAspect="1"/>
                </p:cNvSpPr>
                <p:nvPr/>
              </p:nvSpPr>
              <p:spPr>
                <a:xfrm>
                  <a:off x="1101340" y="1305029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0" name="Oval 199"/>
                <p:cNvSpPr>
                  <a:spLocks noChangeAspect="1"/>
                </p:cNvSpPr>
                <p:nvPr/>
              </p:nvSpPr>
              <p:spPr>
                <a:xfrm>
                  <a:off x="1224034" y="1322124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1" name="Oval 200"/>
                <p:cNvSpPr>
                  <a:spLocks noChangeAspect="1"/>
                </p:cNvSpPr>
                <p:nvPr/>
              </p:nvSpPr>
              <p:spPr>
                <a:xfrm>
                  <a:off x="1224034" y="1656510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2" name="Oval 201"/>
                <p:cNvSpPr>
                  <a:spLocks noChangeAspect="1"/>
                </p:cNvSpPr>
                <p:nvPr/>
              </p:nvSpPr>
              <p:spPr>
                <a:xfrm>
                  <a:off x="1224034" y="2051596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3" name="Right Triangle 202"/>
                <p:cNvSpPr>
                  <a:spLocks noChangeAspect="1"/>
                </p:cNvSpPr>
                <p:nvPr/>
              </p:nvSpPr>
              <p:spPr>
                <a:xfrm flipH="1">
                  <a:off x="891405" y="1265941"/>
                  <a:ext cx="72372" cy="160103"/>
                </a:xfrm>
                <a:prstGeom prst="rtTriangle">
                  <a:avLst/>
                </a:prstGeom>
                <a:solidFill>
                  <a:srgbClr val="DCE6F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4" name="Oval 203"/>
                <p:cNvSpPr>
                  <a:spLocks noChangeAspect="1"/>
                </p:cNvSpPr>
                <p:nvPr/>
              </p:nvSpPr>
              <p:spPr>
                <a:xfrm>
                  <a:off x="842358" y="1569872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05" name="Oval 204"/>
                <p:cNvSpPr>
                  <a:spLocks noChangeAspect="1"/>
                </p:cNvSpPr>
                <p:nvPr/>
              </p:nvSpPr>
              <p:spPr>
                <a:xfrm>
                  <a:off x="937010" y="1350960"/>
                  <a:ext cx="59972" cy="71185"/>
                </a:xfrm>
                <a:prstGeom prst="ellipse">
                  <a:avLst/>
                </a:prstGeom>
                <a:solidFill>
                  <a:schemeClr val="accent2"/>
                </a:solidFill>
                <a:ln w="6350" cmpd="sng">
                  <a:solidFill>
                    <a:srgbClr val="59595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86" name="Down Arrow 185"/>
              <p:cNvSpPr>
                <a:spLocks noChangeAspect="1"/>
              </p:cNvSpPr>
              <p:nvPr/>
            </p:nvSpPr>
            <p:spPr>
              <a:xfrm flipH="1">
                <a:off x="1281458" y="4414496"/>
                <a:ext cx="215768" cy="23486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3199664" y="2264245"/>
              <a:ext cx="1127536" cy="956318"/>
              <a:chOff x="2960396" y="2264245"/>
              <a:chExt cx="1127536" cy="956318"/>
            </a:xfrm>
          </p:grpSpPr>
          <p:sp>
            <p:nvSpPr>
              <p:cNvPr id="155" name="Oval 395"/>
              <p:cNvSpPr/>
              <p:nvPr/>
            </p:nvSpPr>
            <p:spPr>
              <a:xfrm>
                <a:off x="3392011" y="2264245"/>
                <a:ext cx="695921" cy="956318"/>
              </a:xfrm>
              <a:custGeom>
                <a:avLst/>
                <a:gdLst/>
                <a:ahLst/>
                <a:cxnLst/>
                <a:rect l="l" t="t" r="r" b="b"/>
                <a:pathLst>
                  <a:path w="695921" h="956318">
                    <a:moveTo>
                      <a:pt x="335594" y="0"/>
                    </a:moveTo>
                    <a:cubicBezTo>
                      <a:pt x="534597" y="0"/>
                      <a:pt x="695921" y="214079"/>
                      <a:pt x="695921" y="478159"/>
                    </a:cubicBezTo>
                    <a:cubicBezTo>
                      <a:pt x="695921" y="742239"/>
                      <a:pt x="534597" y="956318"/>
                      <a:pt x="335594" y="956318"/>
                    </a:cubicBezTo>
                    <a:cubicBezTo>
                      <a:pt x="223654" y="956318"/>
                      <a:pt x="123637" y="888582"/>
                      <a:pt x="57548" y="782313"/>
                    </a:cubicBezTo>
                    <a:lnTo>
                      <a:pt x="54821" y="777224"/>
                    </a:lnTo>
                    <a:lnTo>
                      <a:pt x="0" y="777224"/>
                    </a:lnTo>
                    <a:lnTo>
                      <a:pt x="0" y="179878"/>
                    </a:lnTo>
                    <a:lnTo>
                      <a:pt x="54402" y="179878"/>
                    </a:lnTo>
                    <a:lnTo>
                      <a:pt x="57548" y="174006"/>
                    </a:lnTo>
                    <a:cubicBezTo>
                      <a:pt x="123637" y="67736"/>
                      <a:pt x="223654" y="0"/>
                      <a:pt x="335594" y="0"/>
                    </a:cubicBezTo>
                    <a:close/>
                  </a:path>
                </a:pathLst>
              </a:custGeom>
              <a:solidFill>
                <a:srgbClr val="4A76FF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TextBox 155"/>
              <p:cNvSpPr txBox="1">
                <a:spLocks noChangeAspect="1"/>
              </p:cNvSpPr>
              <p:nvPr/>
            </p:nvSpPr>
            <p:spPr>
              <a:xfrm>
                <a:off x="3457876" y="2575672"/>
                <a:ext cx="586758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MATα</a:t>
                </a:r>
              </a:p>
            </p:txBody>
          </p:sp>
          <p:sp>
            <p:nvSpPr>
              <p:cNvPr id="157" name="Oval 87"/>
              <p:cNvSpPr/>
              <p:nvPr/>
            </p:nvSpPr>
            <p:spPr>
              <a:xfrm rot="5400000">
                <a:off x="2886496" y="2527680"/>
                <a:ext cx="573122" cy="425321"/>
              </a:xfrm>
              <a:custGeom>
                <a:avLst/>
                <a:gdLst/>
                <a:ahLst/>
                <a:cxnLst/>
                <a:rect l="l" t="t" r="r" b="b"/>
                <a:pathLst>
                  <a:path w="573122" h="425321">
                    <a:moveTo>
                      <a:pt x="0" y="314661"/>
                    </a:moveTo>
                    <a:lnTo>
                      <a:pt x="0" y="0"/>
                    </a:lnTo>
                    <a:lnTo>
                      <a:pt x="573122" y="0"/>
                    </a:lnTo>
                    <a:lnTo>
                      <a:pt x="573122" y="308807"/>
                    </a:lnTo>
                    <a:lnTo>
                      <a:pt x="493108" y="367697"/>
                    </a:lnTo>
                    <a:cubicBezTo>
                      <a:pt x="428402" y="404804"/>
                      <a:pt x="357260" y="425321"/>
                      <a:pt x="282584" y="425321"/>
                    </a:cubicBezTo>
                    <a:cubicBezTo>
                      <a:pt x="207909" y="425321"/>
                      <a:pt x="136769" y="404804"/>
                      <a:pt x="72063" y="367697"/>
                    </a:cubicBezTo>
                    <a:close/>
                  </a:path>
                </a:pathLst>
              </a:custGeom>
              <a:solidFill>
                <a:srgbClr val="243B7F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705615" y="2278930"/>
              <a:ext cx="1039894" cy="956318"/>
              <a:chOff x="1941871" y="2278930"/>
              <a:chExt cx="1039894" cy="956318"/>
            </a:xfrm>
          </p:grpSpPr>
          <p:sp>
            <p:nvSpPr>
              <p:cNvPr id="152" name="Oval 452"/>
              <p:cNvSpPr/>
              <p:nvPr/>
            </p:nvSpPr>
            <p:spPr>
              <a:xfrm>
                <a:off x="1941871" y="2278930"/>
                <a:ext cx="710571" cy="956318"/>
              </a:xfrm>
              <a:custGeom>
                <a:avLst/>
                <a:gdLst/>
                <a:ahLst/>
                <a:cxnLst/>
                <a:rect l="l" t="t" r="r" b="b"/>
                <a:pathLst>
                  <a:path w="710571" h="956318">
                    <a:moveTo>
                      <a:pt x="360328" y="0"/>
                    </a:moveTo>
                    <a:cubicBezTo>
                      <a:pt x="459830" y="0"/>
                      <a:pt x="549911" y="53520"/>
                      <a:pt x="615118" y="140050"/>
                    </a:cubicBezTo>
                    <a:lnTo>
                      <a:pt x="631177" y="163498"/>
                    </a:lnTo>
                    <a:lnTo>
                      <a:pt x="710571" y="163498"/>
                    </a:lnTo>
                    <a:lnTo>
                      <a:pt x="710571" y="760843"/>
                    </a:lnTo>
                    <a:lnTo>
                      <a:pt x="650472" y="760843"/>
                    </a:lnTo>
                    <a:lnTo>
                      <a:pt x="638374" y="782313"/>
                    </a:lnTo>
                    <a:cubicBezTo>
                      <a:pt x="572285" y="888582"/>
                      <a:pt x="472267" y="956318"/>
                      <a:pt x="360328" y="956318"/>
                    </a:cubicBezTo>
                    <a:cubicBezTo>
                      <a:pt x="161324" y="956318"/>
                      <a:pt x="0" y="742239"/>
                      <a:pt x="0" y="478159"/>
                    </a:cubicBezTo>
                    <a:cubicBezTo>
                      <a:pt x="0" y="214079"/>
                      <a:pt x="161324" y="0"/>
                      <a:pt x="360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TextBox 152"/>
              <p:cNvSpPr txBox="1">
                <a:spLocks noChangeAspect="1"/>
              </p:cNvSpPr>
              <p:nvPr/>
            </p:nvSpPr>
            <p:spPr>
              <a:xfrm>
                <a:off x="2020416" y="2582391"/>
                <a:ext cx="569483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MATa</a:t>
                </a:r>
              </a:p>
            </p:txBody>
          </p:sp>
          <p:sp>
            <p:nvSpPr>
              <p:cNvPr id="154" name="Oval 33"/>
              <p:cNvSpPr/>
              <p:nvPr/>
            </p:nvSpPr>
            <p:spPr>
              <a:xfrm rot="16200000">
                <a:off x="2530983" y="2587849"/>
                <a:ext cx="582869" cy="318695"/>
              </a:xfrm>
              <a:custGeom>
                <a:avLst/>
                <a:gdLst/>
                <a:ahLst/>
                <a:cxnLst/>
                <a:rect l="l" t="t" r="r" b="b"/>
                <a:pathLst>
                  <a:path w="582869" h="318695">
                    <a:moveTo>
                      <a:pt x="582869" y="0"/>
                    </a:moveTo>
                    <a:lnTo>
                      <a:pt x="582869" y="299905"/>
                    </a:lnTo>
                    <a:lnTo>
                      <a:pt x="523691" y="253922"/>
                    </a:lnTo>
                    <a:cubicBezTo>
                      <a:pt x="456020" y="212955"/>
                      <a:pt x="381623" y="190298"/>
                      <a:pt x="303527" y="190298"/>
                    </a:cubicBezTo>
                    <a:cubicBezTo>
                      <a:pt x="225431" y="190298"/>
                      <a:pt x="151033" y="212955"/>
                      <a:pt x="83365" y="253922"/>
                    </a:cubicBezTo>
                    <a:lnTo>
                      <a:pt x="0" y="318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2D2B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1948635" y="3383958"/>
              <a:ext cx="2087742" cy="974238"/>
              <a:chOff x="2002395" y="3383958"/>
              <a:chExt cx="2087742" cy="974238"/>
            </a:xfrm>
          </p:grpSpPr>
          <p:sp>
            <p:nvSpPr>
              <p:cNvPr id="146" name="Oval 452"/>
              <p:cNvSpPr>
                <a:spLocks noChangeAspect="1"/>
              </p:cNvSpPr>
              <p:nvPr/>
            </p:nvSpPr>
            <p:spPr>
              <a:xfrm>
                <a:off x="2002395" y="3399023"/>
                <a:ext cx="716636" cy="959173"/>
              </a:xfrm>
              <a:custGeom>
                <a:avLst/>
                <a:gdLst/>
                <a:ahLst/>
                <a:cxnLst/>
                <a:rect l="l" t="t" r="r" b="b"/>
                <a:pathLst>
                  <a:path w="716636" h="959173">
                    <a:moveTo>
                      <a:pt x="360327" y="0"/>
                    </a:moveTo>
                    <a:cubicBezTo>
                      <a:pt x="459829" y="0"/>
                      <a:pt x="549911" y="53680"/>
                      <a:pt x="615117" y="140468"/>
                    </a:cubicBezTo>
                    <a:lnTo>
                      <a:pt x="631177" y="163986"/>
                    </a:lnTo>
                    <a:lnTo>
                      <a:pt x="716636" y="163986"/>
                    </a:lnTo>
                    <a:lnTo>
                      <a:pt x="716636" y="763114"/>
                    </a:lnTo>
                    <a:lnTo>
                      <a:pt x="650472" y="763114"/>
                    </a:lnTo>
                    <a:lnTo>
                      <a:pt x="638373" y="784648"/>
                    </a:lnTo>
                    <a:cubicBezTo>
                      <a:pt x="572284" y="891235"/>
                      <a:pt x="472267" y="959173"/>
                      <a:pt x="360327" y="959173"/>
                    </a:cubicBezTo>
                    <a:cubicBezTo>
                      <a:pt x="161324" y="959173"/>
                      <a:pt x="0" y="744455"/>
                      <a:pt x="0" y="479587"/>
                    </a:cubicBezTo>
                    <a:cubicBezTo>
                      <a:pt x="0" y="214718"/>
                      <a:pt x="161324" y="0"/>
                      <a:pt x="360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7" name="Oval 395"/>
              <p:cNvSpPr>
                <a:spLocks noChangeAspect="1"/>
              </p:cNvSpPr>
              <p:nvPr/>
            </p:nvSpPr>
            <p:spPr>
              <a:xfrm>
                <a:off x="3390187" y="3383958"/>
                <a:ext cx="699950" cy="959173"/>
              </a:xfrm>
              <a:custGeom>
                <a:avLst/>
                <a:gdLst/>
                <a:ahLst/>
                <a:cxnLst/>
                <a:rect l="l" t="t" r="r" b="b"/>
                <a:pathLst>
                  <a:path w="699950" h="959173">
                    <a:moveTo>
                      <a:pt x="339623" y="0"/>
                    </a:moveTo>
                    <a:cubicBezTo>
                      <a:pt x="538626" y="0"/>
                      <a:pt x="699950" y="214718"/>
                      <a:pt x="699950" y="479587"/>
                    </a:cubicBezTo>
                    <a:cubicBezTo>
                      <a:pt x="699950" y="744455"/>
                      <a:pt x="538626" y="959173"/>
                      <a:pt x="339623" y="959173"/>
                    </a:cubicBezTo>
                    <a:cubicBezTo>
                      <a:pt x="227683" y="959173"/>
                      <a:pt x="127666" y="891235"/>
                      <a:pt x="61577" y="784648"/>
                    </a:cubicBezTo>
                    <a:lnTo>
                      <a:pt x="58850" y="779544"/>
                    </a:lnTo>
                    <a:lnTo>
                      <a:pt x="0" y="779544"/>
                    </a:lnTo>
                    <a:lnTo>
                      <a:pt x="0" y="180415"/>
                    </a:lnTo>
                    <a:lnTo>
                      <a:pt x="58431" y="180415"/>
                    </a:lnTo>
                    <a:lnTo>
                      <a:pt x="61577" y="174525"/>
                    </a:lnTo>
                    <a:cubicBezTo>
                      <a:pt x="127666" y="67938"/>
                      <a:pt x="227683" y="0"/>
                      <a:pt x="339623" y="0"/>
                    </a:cubicBezTo>
                    <a:close/>
                  </a:path>
                </a:pathLst>
              </a:custGeom>
              <a:solidFill>
                <a:srgbClr val="4A76FF"/>
              </a:solidFill>
              <a:ln w="19050" cmpd="sng">
                <a:solidFill>
                  <a:srgbClr val="59595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8" name="TextBox 147"/>
              <p:cNvSpPr txBox="1">
                <a:spLocks noChangeAspect="1"/>
              </p:cNvSpPr>
              <p:nvPr/>
            </p:nvSpPr>
            <p:spPr>
              <a:xfrm>
                <a:off x="2084220" y="3695874"/>
                <a:ext cx="569483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MATa</a:t>
                </a:r>
              </a:p>
            </p:txBody>
          </p:sp>
          <p:sp>
            <p:nvSpPr>
              <p:cNvPr id="149" name="TextBox 148"/>
              <p:cNvSpPr txBox="1">
                <a:spLocks noChangeAspect="1"/>
              </p:cNvSpPr>
              <p:nvPr/>
            </p:nvSpPr>
            <p:spPr>
              <a:xfrm>
                <a:off x="3429149" y="3689154"/>
                <a:ext cx="586758" cy="309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MATα</a:t>
                </a:r>
              </a:p>
            </p:txBody>
          </p:sp>
          <p:sp>
            <p:nvSpPr>
              <p:cNvPr id="150" name="Oval 33"/>
              <p:cNvSpPr/>
              <p:nvPr/>
            </p:nvSpPr>
            <p:spPr>
              <a:xfrm rot="16200000">
                <a:off x="2586944" y="3707031"/>
                <a:ext cx="582869" cy="318695"/>
              </a:xfrm>
              <a:custGeom>
                <a:avLst/>
                <a:gdLst/>
                <a:ahLst/>
                <a:cxnLst/>
                <a:rect l="l" t="t" r="r" b="b"/>
                <a:pathLst>
                  <a:path w="582869" h="318695">
                    <a:moveTo>
                      <a:pt x="582869" y="0"/>
                    </a:moveTo>
                    <a:lnTo>
                      <a:pt x="582869" y="299905"/>
                    </a:lnTo>
                    <a:lnTo>
                      <a:pt x="523691" y="253922"/>
                    </a:lnTo>
                    <a:cubicBezTo>
                      <a:pt x="456020" y="212955"/>
                      <a:pt x="381623" y="190298"/>
                      <a:pt x="303527" y="190298"/>
                    </a:cubicBezTo>
                    <a:cubicBezTo>
                      <a:pt x="225431" y="190298"/>
                      <a:pt x="151033" y="212955"/>
                      <a:pt x="83365" y="253922"/>
                    </a:cubicBezTo>
                    <a:lnTo>
                      <a:pt x="0" y="318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2D2B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87"/>
              <p:cNvSpPr/>
              <p:nvPr/>
            </p:nvSpPr>
            <p:spPr>
              <a:xfrm rot="5400000">
                <a:off x="2887544" y="3648763"/>
                <a:ext cx="573122" cy="425321"/>
              </a:xfrm>
              <a:custGeom>
                <a:avLst/>
                <a:gdLst/>
                <a:ahLst/>
                <a:cxnLst/>
                <a:rect l="l" t="t" r="r" b="b"/>
                <a:pathLst>
                  <a:path w="573122" h="425321">
                    <a:moveTo>
                      <a:pt x="0" y="314661"/>
                    </a:moveTo>
                    <a:lnTo>
                      <a:pt x="0" y="0"/>
                    </a:lnTo>
                    <a:lnTo>
                      <a:pt x="573122" y="0"/>
                    </a:lnTo>
                    <a:lnTo>
                      <a:pt x="573122" y="308807"/>
                    </a:lnTo>
                    <a:lnTo>
                      <a:pt x="493108" y="367697"/>
                    </a:lnTo>
                    <a:cubicBezTo>
                      <a:pt x="428402" y="404804"/>
                      <a:pt x="357260" y="425321"/>
                      <a:pt x="282584" y="425321"/>
                    </a:cubicBezTo>
                    <a:cubicBezTo>
                      <a:pt x="207909" y="425321"/>
                      <a:pt x="136769" y="404804"/>
                      <a:pt x="72063" y="367697"/>
                    </a:cubicBezTo>
                    <a:close/>
                  </a:path>
                </a:pathLst>
              </a:custGeom>
              <a:solidFill>
                <a:srgbClr val="243B7F"/>
              </a:solidFill>
              <a:ln w="12700" cmpd="sng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3206147" y="2185739"/>
              <a:ext cx="413323" cy="248494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000" dirty="0">
                  <a:solidFill>
                    <a:srgbClr val="243B7F"/>
                  </a:solidFill>
                </a:rPr>
                <a:t>Sag1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468291" y="2185739"/>
              <a:ext cx="439023" cy="248494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2000" dirty="0">
                  <a:solidFill>
                    <a:srgbClr val="7F3332"/>
                  </a:solidFill>
                </a:rPr>
                <a:t>Aga2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54337" y="5645075"/>
            <a:ext cx="3574067" cy="852006"/>
            <a:chOff x="4433473" y="5614095"/>
            <a:chExt cx="3574067" cy="852006"/>
          </a:xfrm>
        </p:grpSpPr>
        <p:sp>
          <p:nvSpPr>
            <p:cNvPr id="227" name="TextBox 226"/>
            <p:cNvSpPr txBox="1">
              <a:spLocks noChangeAspect="1"/>
            </p:cNvSpPr>
            <p:nvPr/>
          </p:nvSpPr>
          <p:spPr>
            <a:xfrm>
              <a:off x="4433473" y="5829741"/>
              <a:ext cx="23956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/>
                <a:t>Mating Efficiency </a:t>
              </a:r>
              <a:r>
                <a:rPr lang="en-US" sz="2200" dirty="0"/>
                <a:t>=</a:t>
              </a:r>
            </a:p>
          </p:txBody>
        </p:sp>
        <p:sp>
          <p:nvSpPr>
            <p:cNvPr id="219" name="TextBox 218"/>
            <p:cNvSpPr txBox="1">
              <a:spLocks noChangeAspect="1"/>
            </p:cNvSpPr>
            <p:nvPr/>
          </p:nvSpPr>
          <p:spPr>
            <a:xfrm>
              <a:off x="6923276" y="5614095"/>
              <a:ext cx="9977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Diploid</a:t>
              </a:r>
            </a:p>
          </p:txBody>
        </p:sp>
        <p:cxnSp>
          <p:nvCxnSpPr>
            <p:cNvPr id="222" name="Straight Connector 221"/>
            <p:cNvCxnSpPr>
              <a:cxnSpLocks noChangeAspect="1"/>
            </p:cNvCxnSpPr>
            <p:nvPr/>
          </p:nvCxnSpPr>
          <p:spPr>
            <a:xfrm flipH="1">
              <a:off x="6839861" y="6080173"/>
              <a:ext cx="11676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>
              <a:spLocks noChangeAspect="1"/>
            </p:cNvSpPr>
            <p:nvPr/>
          </p:nvSpPr>
          <p:spPr>
            <a:xfrm>
              <a:off x="7019395" y="6035214"/>
              <a:ext cx="7653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/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35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452"/>
          <p:cNvSpPr>
            <a:spLocks noChangeAspect="1"/>
          </p:cNvSpPr>
          <p:nvPr/>
        </p:nvSpPr>
        <p:spPr>
          <a:xfrm rot="10800000">
            <a:off x="6886" y="896675"/>
            <a:ext cx="5192518" cy="5966343"/>
          </a:xfrm>
          <a:custGeom>
            <a:avLst/>
            <a:gdLst/>
            <a:ahLst/>
            <a:cxnLst/>
            <a:rect l="l" t="t" r="r" b="b"/>
            <a:pathLst>
              <a:path w="5192518" h="6011118">
                <a:moveTo>
                  <a:pt x="5192518" y="6011118"/>
                </a:moveTo>
                <a:lnTo>
                  <a:pt x="747311" y="6011118"/>
                </a:lnTo>
                <a:lnTo>
                  <a:pt x="647525" y="5841058"/>
                </a:lnTo>
                <a:cubicBezTo>
                  <a:pt x="237141" y="5069442"/>
                  <a:pt x="0" y="4157817"/>
                  <a:pt x="0" y="3181184"/>
                </a:cubicBezTo>
                <a:cubicBezTo>
                  <a:pt x="0" y="2052629"/>
                  <a:pt x="316656" y="1010881"/>
                  <a:pt x="851372" y="171666"/>
                </a:cubicBezTo>
                <a:lnTo>
                  <a:pt x="969882" y="0"/>
                </a:lnTo>
                <a:lnTo>
                  <a:pt x="5192518" y="0"/>
                </a:lnTo>
                <a:close/>
              </a:path>
            </a:pathLst>
          </a:custGeom>
          <a:solidFill>
            <a:srgbClr val="C4BD97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65" name="Oval 452"/>
          <p:cNvSpPr>
            <a:spLocks noChangeAspect="1"/>
          </p:cNvSpPr>
          <p:nvPr/>
        </p:nvSpPr>
        <p:spPr>
          <a:xfrm rot="10800000">
            <a:off x="-4730" y="891658"/>
            <a:ext cx="4474549" cy="5966343"/>
          </a:xfrm>
          <a:custGeom>
            <a:avLst/>
            <a:gdLst/>
            <a:ahLst/>
            <a:cxnLst/>
            <a:rect l="l" t="t" r="r" b="b"/>
            <a:pathLst>
              <a:path w="4474549" h="6011118">
                <a:moveTo>
                  <a:pt x="4474549" y="6011118"/>
                </a:moveTo>
                <a:lnTo>
                  <a:pt x="948970" y="6011118"/>
                </a:lnTo>
                <a:lnTo>
                  <a:pt x="923173" y="5980658"/>
                </a:lnTo>
                <a:cubicBezTo>
                  <a:pt x="349590" y="5239940"/>
                  <a:pt x="0" y="4255971"/>
                  <a:pt x="0" y="3176167"/>
                </a:cubicBezTo>
                <a:cubicBezTo>
                  <a:pt x="0" y="2006378"/>
                  <a:pt x="410282" y="949063"/>
                  <a:pt x="1071161" y="191648"/>
                </a:cubicBezTo>
                <a:lnTo>
                  <a:pt x="1251895" y="0"/>
                </a:lnTo>
                <a:lnTo>
                  <a:pt x="4474549" y="0"/>
                </a:lnTo>
                <a:close/>
              </a:path>
            </a:pathLst>
          </a:custGeom>
          <a:solidFill>
            <a:srgbClr val="DDD9C3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21827" y="-138112"/>
            <a:ext cx="9138048" cy="1029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Expressing proteins on the yeast surface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686222" y="3845247"/>
            <a:ext cx="287144" cy="0"/>
          </a:xfrm>
          <a:prstGeom prst="line">
            <a:avLst/>
          </a:prstGeom>
          <a:ln w="762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452"/>
          <p:cNvSpPr>
            <a:spLocks/>
          </p:cNvSpPr>
          <p:nvPr/>
        </p:nvSpPr>
        <p:spPr>
          <a:xfrm>
            <a:off x="4946931" y="3101447"/>
            <a:ext cx="706276" cy="1471890"/>
          </a:xfrm>
          <a:custGeom>
            <a:avLst/>
            <a:gdLst/>
            <a:ahLst/>
            <a:cxnLst/>
            <a:rect l="l" t="t" r="r" b="b"/>
            <a:pathLst>
              <a:path w="152399" h="922708">
                <a:moveTo>
                  <a:pt x="0" y="0"/>
                </a:moveTo>
                <a:lnTo>
                  <a:pt x="152399" y="0"/>
                </a:lnTo>
                <a:lnTo>
                  <a:pt x="152399" y="922708"/>
                </a:lnTo>
                <a:lnTo>
                  <a:pt x="0" y="922708"/>
                </a:lnTo>
                <a:close/>
              </a:path>
            </a:pathLst>
          </a:custGeom>
          <a:solidFill>
            <a:srgbClr val="E4E400"/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00" b="1">
              <a:latin typeface="Arial"/>
              <a:cs typeface="Arial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4942758" y="361729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Aga1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31009" y="654329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/>
              <a:t>Boder</a:t>
            </a:r>
            <a:r>
              <a:rPr lang="en-US" sz="1200" dirty="0"/>
              <a:t>, Eric, et al. (1997) </a:t>
            </a:r>
            <a:r>
              <a:rPr lang="en-US" sz="1200" i="1" dirty="0"/>
              <a:t>Nature Biotechnology</a:t>
            </a:r>
            <a:r>
              <a:rPr lang="en-US" sz="1200" dirty="0"/>
              <a:t> 15.6: 553-557.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3414" y="2993612"/>
            <a:ext cx="2857893" cy="251292"/>
            <a:chOff x="173414" y="2993612"/>
            <a:chExt cx="2857893" cy="251292"/>
          </a:xfrm>
        </p:grpSpPr>
        <p:sp>
          <p:nvSpPr>
            <p:cNvPr id="45" name="Freeform 44"/>
            <p:cNvSpPr/>
            <p:nvPr/>
          </p:nvSpPr>
          <p:spPr>
            <a:xfrm rot="20678343" flipH="1" flipV="1">
              <a:off x="173414" y="3081691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20678343">
              <a:off x="2654610" y="2993612"/>
              <a:ext cx="376697" cy="163213"/>
            </a:xfrm>
            <a:custGeom>
              <a:avLst/>
              <a:gdLst>
                <a:gd name="connsiteX0" fmla="*/ 0 w 635000"/>
                <a:gd name="connsiteY0" fmla="*/ 123095 h 280360"/>
                <a:gd name="connsiteX1" fmla="*/ 338666 w 635000"/>
                <a:gd name="connsiteY1" fmla="*/ 278317 h 280360"/>
                <a:gd name="connsiteX2" fmla="*/ 465666 w 635000"/>
                <a:gd name="connsiteY2" fmla="*/ 24317 h 280360"/>
                <a:gd name="connsiteX3" fmla="*/ 635000 w 635000"/>
                <a:gd name="connsiteY3" fmla="*/ 1020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00" h="280360">
                  <a:moveTo>
                    <a:pt x="0" y="123095"/>
                  </a:moveTo>
                  <a:cubicBezTo>
                    <a:pt x="130527" y="208937"/>
                    <a:pt x="261055" y="294780"/>
                    <a:pt x="338666" y="278317"/>
                  </a:cubicBezTo>
                  <a:cubicBezTo>
                    <a:pt x="416277" y="261854"/>
                    <a:pt x="416277" y="69002"/>
                    <a:pt x="465666" y="24317"/>
                  </a:cubicBezTo>
                  <a:cubicBezTo>
                    <a:pt x="515055" y="-20368"/>
                    <a:pt x="635000" y="10206"/>
                    <a:pt x="635000" y="102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864" y="2514429"/>
            <a:ext cx="2205208" cy="872817"/>
            <a:chOff x="507864" y="2812697"/>
            <a:chExt cx="2205208" cy="872817"/>
          </a:xfrm>
        </p:grpSpPr>
        <p:sp>
          <p:nvSpPr>
            <p:cNvPr id="24" name="Rectangle 23"/>
            <p:cNvSpPr/>
            <p:nvPr/>
          </p:nvSpPr>
          <p:spPr>
            <a:xfrm>
              <a:off x="507864" y="3083123"/>
              <a:ext cx="805670" cy="60239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3" name="Elbow Connector 2"/>
            <p:cNvCxnSpPr>
              <a:stCxn id="24" idx="0"/>
            </p:cNvCxnSpPr>
            <p:nvPr/>
          </p:nvCxnSpPr>
          <p:spPr>
            <a:xfrm rot="5400000" flipH="1" flipV="1">
              <a:off x="926248" y="2797148"/>
              <a:ext cx="270426" cy="301524"/>
            </a:xfrm>
            <a:prstGeom prst="bentConnector2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24941" y="3183005"/>
              <a:ext cx="77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pGPD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533" y="3083123"/>
              <a:ext cx="1399539" cy="602391"/>
            </a:xfrm>
            <a:prstGeom prst="rect">
              <a:avLst/>
            </a:prstGeom>
            <a:solidFill>
              <a:srgbClr val="E5E5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1674767" y="3183005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Aga1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5659</TotalTime>
  <Words>1692</Words>
  <Application>Microsoft Macintosh PowerPoint</Application>
  <PresentationFormat>Letter Paper (8.5x11 in)</PresentationFormat>
  <Paragraphs>756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Adobe Devanagari</vt:lpstr>
      <vt:lpstr>Calibri</vt:lpstr>
      <vt:lpstr>Calibri Light</vt:lpstr>
      <vt:lpstr>Lucida Grande</vt:lpstr>
      <vt:lpstr>Webdings</vt:lpstr>
      <vt:lpstr>Zapf Dingbats</vt:lpstr>
      <vt:lpstr>Arial</vt:lpstr>
      <vt:lpstr>Office Theme</vt:lpstr>
      <vt:lpstr>A Novel Multicellular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You Compute?</vt:lpstr>
      <vt:lpstr>Ring Species</vt:lpstr>
      <vt:lpstr>Computational Toolkit</vt:lpstr>
      <vt:lpstr>Computational Toolkit</vt:lpstr>
      <vt:lpstr>Computational Toolkit</vt:lpstr>
      <vt:lpstr>Back To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Drug Screening</vt:lpstr>
      <vt:lpstr>Navitoclax (CLL): a Disruptor with Off-Target Interactions</vt:lpstr>
      <vt:lpstr>Venetoclax: No Off-Target Interactions (at relevant dosage)</vt:lpstr>
      <vt:lpstr>On and Off Target Suppression</vt:lpstr>
      <vt:lpstr>Rapalogs are Enhancers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Klavins</dc:creator>
  <cp:lastModifiedBy>Eric Klavins</cp:lastModifiedBy>
  <cp:revision>46</cp:revision>
  <dcterms:created xsi:type="dcterms:W3CDTF">2017-09-23T18:31:35Z</dcterms:created>
  <dcterms:modified xsi:type="dcterms:W3CDTF">2019-05-23T17:20:46Z</dcterms:modified>
</cp:coreProperties>
</file>